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8"/>
  </p:notesMasterIdLst>
  <p:sldIdLst>
    <p:sldId id="258" r:id="rId2"/>
    <p:sldId id="259" r:id="rId3"/>
    <p:sldId id="260" r:id="rId4"/>
    <p:sldId id="301" r:id="rId5"/>
    <p:sldId id="302" r:id="rId6"/>
    <p:sldId id="304" r:id="rId7"/>
    <p:sldId id="305" r:id="rId8"/>
    <p:sldId id="308" r:id="rId9"/>
    <p:sldId id="309" r:id="rId10"/>
    <p:sldId id="310" r:id="rId11"/>
    <p:sldId id="311" r:id="rId12"/>
    <p:sldId id="312" r:id="rId13"/>
    <p:sldId id="313" r:id="rId14"/>
    <p:sldId id="314" r:id="rId15"/>
    <p:sldId id="315" r:id="rId16"/>
    <p:sldId id="316" r:id="rId17"/>
    <p:sldId id="317" r:id="rId18"/>
    <p:sldId id="318" r:id="rId19"/>
    <p:sldId id="319" r:id="rId20"/>
    <p:sldId id="320" r:id="rId21"/>
    <p:sldId id="321" r:id="rId22"/>
    <p:sldId id="322" r:id="rId23"/>
    <p:sldId id="323" r:id="rId24"/>
    <p:sldId id="324" r:id="rId25"/>
    <p:sldId id="325" r:id="rId26"/>
    <p:sldId id="326" r:id="rId27"/>
  </p:sldIdLst>
  <p:sldSz cx="9144000" cy="6858000" type="screen4x3"/>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0B7D7"/>
    <a:srgbClr val="FF9B57"/>
    <a:srgbClr val="FF7D25"/>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autoAdjust="0"/>
  </p:normalViewPr>
  <p:slideViewPr>
    <p:cSldViewPr snapToGrid="0">
      <p:cViewPr varScale="1">
        <p:scale>
          <a:sx n="74" d="100"/>
          <a:sy n="74" d="100"/>
        </p:scale>
        <p:origin x="528" y="7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86" d="100"/>
          <a:sy n="86" d="100"/>
        </p:scale>
        <p:origin x="2928"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55891DC-9F1A-45E8-86D1-3E5DD2EF6604}" type="datetimeFigureOut">
              <a:rPr lang="en-US" smtClean="0"/>
              <a:t>11/9/2017</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3FCF426-323E-471C-A235-2EF7F6C7B1EF}" type="slidenum">
              <a:rPr lang="en-US" smtClean="0"/>
              <a:t>‹#›</a:t>
            </a:fld>
            <a:endParaRPr lang="en-US" dirty="0"/>
          </a:p>
        </p:txBody>
      </p:sp>
    </p:spTree>
    <p:extLst>
      <p:ext uri="{BB962C8B-B14F-4D97-AF65-F5344CB8AC3E}">
        <p14:creationId xmlns:p14="http://schemas.microsoft.com/office/powerpoint/2010/main" val="357589097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3514725"/>
            <a:ext cx="6858000" cy="990600"/>
          </a:xfrm>
        </p:spPr>
        <p:txBody>
          <a:bodyPr anchor="t" anchorCtr="0"/>
          <a:lstStyle>
            <a:lvl1pPr algn="r">
              <a:defRPr sz="2400">
                <a:solidFill>
                  <a:schemeClr val="tx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1219200" y="4752975"/>
            <a:ext cx="6858000" cy="666750"/>
          </a:xfrm>
        </p:spPr>
        <p:txBody>
          <a:bodyPr/>
          <a:lstStyle>
            <a:lvl1pPr marL="0" indent="0" algn="r">
              <a:buNone/>
              <a:defRPr sz="1500">
                <a:solidFill>
                  <a:schemeClr val="tx2"/>
                </a:solidFill>
                <a:latin typeface="+mj-lt"/>
                <a:ea typeface="+mj-ea"/>
                <a:cs typeface="+mj-cs"/>
              </a:defRPr>
            </a:lvl1pPr>
            <a:lvl2pPr marL="342900" indent="0" algn="ctr">
              <a:buNone/>
            </a:lvl2pPr>
            <a:lvl3pPr marL="685800" indent="0" algn="ctr">
              <a:buNone/>
            </a:lvl3pPr>
            <a:lvl4pPr marL="1028700" indent="0" algn="ctr">
              <a:buNone/>
            </a:lvl4pPr>
            <a:lvl5pPr marL="1371600" indent="0" algn="ctr">
              <a:buNone/>
            </a:lvl5pPr>
            <a:lvl6pPr marL="1714500" indent="0" algn="ctr">
              <a:buNone/>
            </a:lvl6pPr>
            <a:lvl7pPr marL="2057400" indent="0" algn="ctr">
              <a:buNone/>
            </a:lvl7pPr>
            <a:lvl8pPr marL="2400300" indent="0" algn="ctr">
              <a:buNone/>
            </a:lvl8pPr>
            <a:lvl9pPr marL="2743200" indent="0" algn="ctr">
              <a:buNone/>
            </a:lvl9pPr>
          </a:lstStyle>
          <a:p>
            <a:r>
              <a:rPr kumimoji="0" lang="en-US" dirty="0" smtClean="0"/>
              <a:t>Click to edit Master subtitle style</a:t>
            </a:r>
            <a:endParaRPr kumimoji="0" lang="en-US" dirty="0"/>
          </a:p>
        </p:txBody>
      </p:sp>
      <p:sp>
        <p:nvSpPr>
          <p:cNvPr id="28" name="Date Placeholder 27"/>
          <p:cNvSpPr>
            <a:spLocks noGrp="1"/>
          </p:cNvSpPr>
          <p:nvPr>
            <p:ph type="dt" sz="half" idx="10"/>
          </p:nvPr>
        </p:nvSpPr>
        <p:spPr>
          <a:xfrm>
            <a:off x="6400800" y="6355080"/>
            <a:ext cx="2286000" cy="365760"/>
          </a:xfrm>
          <a:prstGeom prst="rect">
            <a:avLst/>
          </a:prstGeom>
        </p:spPr>
        <p:txBody>
          <a:bodyPr/>
          <a:lstStyle>
            <a:lvl1pPr>
              <a:defRPr sz="1050"/>
            </a:lvl1pPr>
          </a:lstStyle>
          <a:p>
            <a:fld id="{EE0F2158-2D09-4F3D-BA19-AD450AEF6FBA}" type="datetime1">
              <a:rPr lang="en-US" smtClean="0">
                <a:solidFill>
                  <a:srgbClr val="464653"/>
                </a:solidFill>
              </a:rPr>
              <a:pPr/>
              <a:t>11/9/2017</a:t>
            </a:fld>
            <a:endParaRPr lang="en-US" dirty="0">
              <a:solidFill>
                <a:srgbClr val="464653"/>
              </a:solidFill>
            </a:endParaRPr>
          </a:p>
        </p:txBody>
      </p:sp>
      <p:sp>
        <p:nvSpPr>
          <p:cNvPr id="17" name="Footer Placeholder 16"/>
          <p:cNvSpPr>
            <a:spLocks noGrp="1"/>
          </p:cNvSpPr>
          <p:nvPr>
            <p:ph type="ftr" sz="quarter" idx="11"/>
          </p:nvPr>
        </p:nvSpPr>
        <p:spPr>
          <a:xfrm>
            <a:off x="2898648" y="6355080"/>
            <a:ext cx="3474720" cy="365760"/>
          </a:xfrm>
        </p:spPr>
        <p:txBody>
          <a:bodyPr/>
          <a:lstStyle/>
          <a:p>
            <a:r>
              <a:rPr lang="en-US" dirty="0" smtClean="0">
                <a:solidFill>
                  <a:srgbClr val="464653"/>
                </a:solidFill>
              </a:rPr>
              <a:t>www.sdcverifier.com</a:t>
            </a:r>
            <a:endParaRPr lang="en-US" dirty="0">
              <a:solidFill>
                <a:srgbClr val="464653"/>
              </a:solidFill>
            </a:endParaRPr>
          </a:p>
        </p:txBody>
      </p:sp>
      <p:sp>
        <p:nvSpPr>
          <p:cNvPr id="21" name="Rectangle 20"/>
          <p:cNvSpPr/>
          <p:nvPr/>
        </p:nvSpPr>
        <p:spPr>
          <a:xfrm>
            <a:off x="904875" y="32766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350" dirty="0">
              <a:solidFill>
                <a:prstClr val="white"/>
              </a:solidFill>
            </a:endParaRPr>
          </a:p>
        </p:txBody>
      </p:sp>
      <p:sp>
        <p:nvSpPr>
          <p:cNvPr id="33" name="Rectangle 32"/>
          <p:cNvSpPr/>
          <p:nvPr/>
        </p:nvSpPr>
        <p:spPr>
          <a:xfrm>
            <a:off x="914400" y="4676775"/>
            <a:ext cx="7315200" cy="81915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350" dirty="0">
              <a:solidFill>
                <a:prstClr val="white"/>
              </a:solidFill>
            </a:endParaRPr>
          </a:p>
        </p:txBody>
      </p:sp>
      <p:sp>
        <p:nvSpPr>
          <p:cNvPr id="22" name="Rectangle 21"/>
          <p:cNvSpPr/>
          <p:nvPr/>
        </p:nvSpPr>
        <p:spPr>
          <a:xfrm>
            <a:off x="904875" y="32766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350" dirty="0">
              <a:solidFill>
                <a:prstClr val="white"/>
              </a:solidFill>
            </a:endParaRPr>
          </a:p>
        </p:txBody>
      </p:sp>
      <p:sp>
        <p:nvSpPr>
          <p:cNvPr id="32" name="Rectangle 31"/>
          <p:cNvSpPr/>
          <p:nvPr/>
        </p:nvSpPr>
        <p:spPr>
          <a:xfrm>
            <a:off x="914400" y="4676775"/>
            <a:ext cx="228600" cy="81915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350" dirty="0">
              <a:solidFill>
                <a:prstClr val="white"/>
              </a:solidFill>
            </a:endParaRPr>
          </a:p>
        </p:txBody>
      </p:sp>
    </p:spTree>
    <p:extLst>
      <p:ext uri="{BB962C8B-B14F-4D97-AF65-F5344CB8AC3E}">
        <p14:creationId xmlns:p14="http://schemas.microsoft.com/office/powerpoint/2010/main" val="10864589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304619" y="6432208"/>
            <a:ext cx="2289048" cy="365760"/>
          </a:xfrm>
          <a:prstGeom prst="rect">
            <a:avLst/>
          </a:prstGeom>
        </p:spPr>
        <p:txBody>
          <a:bodyPr/>
          <a:lstStyle/>
          <a:p>
            <a:fld id="{6C441BFE-5645-4C31-8BC4-ACD4EBDF25C3}" type="datetime1">
              <a:rPr lang="en-US" smtClean="0">
                <a:solidFill>
                  <a:srgbClr val="464653"/>
                </a:solidFill>
              </a:rPr>
              <a:pPr/>
              <a:t>11/9/2017</a:t>
            </a:fld>
            <a:endParaRPr lang="en-US" dirty="0">
              <a:solidFill>
                <a:srgbClr val="464653"/>
              </a:solidFill>
            </a:endParaRPr>
          </a:p>
        </p:txBody>
      </p:sp>
      <p:sp>
        <p:nvSpPr>
          <p:cNvPr id="5" name="Footer Placeholder 4"/>
          <p:cNvSpPr>
            <a:spLocks noGrp="1"/>
          </p:cNvSpPr>
          <p:nvPr>
            <p:ph type="ftr" sz="quarter" idx="11"/>
          </p:nvPr>
        </p:nvSpPr>
        <p:spPr/>
        <p:txBody>
          <a:bodyPr/>
          <a:lstStyle/>
          <a:p>
            <a:r>
              <a:rPr lang="en-US" dirty="0" smtClean="0">
                <a:solidFill>
                  <a:srgbClr val="464653"/>
                </a:solidFill>
              </a:rPr>
              <a:t>www.sdcverifier.com</a:t>
            </a:r>
            <a:endParaRPr lang="en-US" dirty="0">
              <a:solidFill>
                <a:srgbClr val="464653"/>
              </a:solidFill>
            </a:endParaRPr>
          </a:p>
        </p:txBody>
      </p:sp>
      <p:sp>
        <p:nvSpPr>
          <p:cNvPr id="6" name="Slide Number Placeholder 5"/>
          <p:cNvSpPr>
            <a:spLocks noGrp="1"/>
          </p:cNvSpPr>
          <p:nvPr>
            <p:ph type="sldNum" sz="quarter" idx="12"/>
          </p:nvPr>
        </p:nvSpPr>
        <p:spPr/>
        <p:txBody>
          <a:bodyPr/>
          <a:lstStyle/>
          <a:p>
            <a:fld id="{1D8C7E89-3D2E-455B-B628-59013567A8A2}" type="slidenum">
              <a:rPr lang="en-US" smtClean="0">
                <a:solidFill>
                  <a:srgbClr val="464653"/>
                </a:solidFill>
              </a:rPr>
              <a:pPr/>
              <a:t>‹#›</a:t>
            </a:fld>
            <a:endParaRPr lang="en-US" dirty="0">
              <a:solidFill>
                <a:srgbClr val="464653"/>
              </a:solidFill>
            </a:endParaRPr>
          </a:p>
        </p:txBody>
      </p:sp>
    </p:spTree>
    <p:extLst>
      <p:ext uri="{BB962C8B-B14F-4D97-AF65-F5344CB8AC3E}">
        <p14:creationId xmlns:p14="http://schemas.microsoft.com/office/powerpoint/2010/main" val="32449462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0"/>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304619" y="6432208"/>
            <a:ext cx="2289048" cy="365760"/>
          </a:xfrm>
          <a:prstGeom prst="rect">
            <a:avLst/>
          </a:prstGeom>
        </p:spPr>
        <p:txBody>
          <a:bodyPr/>
          <a:lstStyle/>
          <a:p>
            <a:fld id="{FE919869-E47F-492A-81EB-925D49651C61}" type="datetime1">
              <a:rPr lang="en-US" smtClean="0">
                <a:solidFill>
                  <a:srgbClr val="464653"/>
                </a:solidFill>
              </a:rPr>
              <a:pPr/>
              <a:t>11/9/2017</a:t>
            </a:fld>
            <a:endParaRPr lang="en-US" dirty="0">
              <a:solidFill>
                <a:srgbClr val="464653"/>
              </a:solidFill>
            </a:endParaRPr>
          </a:p>
        </p:txBody>
      </p:sp>
      <p:sp>
        <p:nvSpPr>
          <p:cNvPr id="5" name="Footer Placeholder 4"/>
          <p:cNvSpPr>
            <a:spLocks noGrp="1"/>
          </p:cNvSpPr>
          <p:nvPr>
            <p:ph type="ftr" sz="quarter" idx="11"/>
          </p:nvPr>
        </p:nvSpPr>
        <p:spPr/>
        <p:txBody>
          <a:bodyPr/>
          <a:lstStyle/>
          <a:p>
            <a:r>
              <a:rPr lang="en-US" dirty="0" smtClean="0">
                <a:solidFill>
                  <a:srgbClr val="464653"/>
                </a:solidFill>
              </a:rPr>
              <a:t>www.sdcverifier.com</a:t>
            </a:r>
            <a:endParaRPr lang="en-US" dirty="0">
              <a:solidFill>
                <a:srgbClr val="464653"/>
              </a:solidFill>
            </a:endParaRPr>
          </a:p>
        </p:txBody>
      </p:sp>
      <p:sp>
        <p:nvSpPr>
          <p:cNvPr id="6" name="Slide Number Placeholder 5"/>
          <p:cNvSpPr>
            <a:spLocks noGrp="1"/>
          </p:cNvSpPr>
          <p:nvPr>
            <p:ph type="sldNum" sz="quarter" idx="12"/>
          </p:nvPr>
        </p:nvSpPr>
        <p:spPr/>
        <p:txBody>
          <a:bodyPr/>
          <a:lstStyle/>
          <a:p>
            <a:fld id="{1D8C7E89-3D2E-455B-B628-59013567A8A2}" type="slidenum">
              <a:rPr lang="en-US" smtClean="0">
                <a:solidFill>
                  <a:srgbClr val="464653"/>
                </a:solidFill>
              </a:rPr>
              <a:pPr/>
              <a:t>‹#›</a:t>
            </a:fld>
            <a:endParaRPr lang="en-US" dirty="0">
              <a:solidFill>
                <a:srgbClr val="464653"/>
              </a:solidFill>
            </a:endParaRPr>
          </a:p>
        </p:txBody>
      </p:sp>
      <p:sp>
        <p:nvSpPr>
          <p:cNvPr id="7" name="Straight Connector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68580" tIns="34290" rIns="68580" bIns="34290" anchor="t" compatLnSpc="1"/>
          <a:lstStyle/>
          <a:p>
            <a:endParaRPr lang="en-US" sz="1350" dirty="0">
              <a:solidFill>
                <a:prstClr val="black"/>
              </a:solidFill>
            </a:endParaRPr>
          </a:p>
        </p:txBody>
      </p:sp>
      <p:sp>
        <p:nvSpPr>
          <p:cNvPr id="8" name="Isosceles Triangle 7"/>
          <p:cNvSpPr>
            <a:spLocks noChangeAspect="1"/>
          </p:cNvSpPr>
          <p:nvPr/>
        </p:nvSpPr>
        <p:spPr>
          <a:xfrm rot="5400000">
            <a:off x="419101" y="6467476"/>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350" dirty="0">
              <a:solidFill>
                <a:prstClr val="white"/>
              </a:solidFill>
            </a:endParaRPr>
          </a:p>
        </p:txBody>
      </p:sp>
      <p:sp>
        <p:nvSpPr>
          <p:cNvPr id="9" name="Straight Connector 8"/>
          <p:cNvSpPr>
            <a:spLocks noChangeShapeType="1"/>
          </p:cNvSpPr>
          <p:nvPr/>
        </p:nvSpPr>
        <p:spPr bwMode="auto">
          <a:xfrm rot="5400000">
            <a:off x="3629607" y="3201952"/>
            <a:ext cx="585216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68580" tIns="34290" rIns="68580" bIns="34290" anchor="t" compatLnSpc="1"/>
          <a:lstStyle/>
          <a:p>
            <a:endParaRPr lang="en-US" sz="1350" dirty="0">
              <a:solidFill>
                <a:prstClr val="black"/>
              </a:solidFill>
            </a:endParaRPr>
          </a:p>
        </p:txBody>
      </p:sp>
    </p:spTree>
    <p:extLst>
      <p:ext uri="{BB962C8B-B14F-4D97-AF65-F5344CB8AC3E}">
        <p14:creationId xmlns:p14="http://schemas.microsoft.com/office/powerpoint/2010/main" val="17561835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77799" y="152400"/>
            <a:ext cx="8830733" cy="533400"/>
          </a:xfrm>
        </p:spPr>
        <p:txBody>
          <a:bodyPr/>
          <a:lstStyle/>
          <a:p>
            <a:r>
              <a:rPr kumimoji="0" lang="en-US" dirty="0" smtClean="0"/>
              <a:t>Click to edit Master title style</a:t>
            </a:r>
            <a:endParaRPr kumimoji="0" lang="en-US" dirty="0"/>
          </a:p>
        </p:txBody>
      </p:sp>
      <p:sp>
        <p:nvSpPr>
          <p:cNvPr id="5" name="Footer Placeholder 4"/>
          <p:cNvSpPr>
            <a:spLocks noGrp="1"/>
          </p:cNvSpPr>
          <p:nvPr>
            <p:ph type="ftr" sz="quarter" idx="11"/>
          </p:nvPr>
        </p:nvSpPr>
        <p:spPr>
          <a:xfrm>
            <a:off x="7315075" y="6536265"/>
            <a:ext cx="1479678" cy="232448"/>
          </a:xfrm>
        </p:spPr>
        <p:txBody>
          <a:bodyPr anchor="ctr"/>
          <a:lstStyle>
            <a:lvl1pPr>
              <a:defRPr sz="1200">
                <a:latin typeface="Calibri" panose="020F0502020204030204" pitchFamily="34" charset="0"/>
              </a:defRPr>
            </a:lvl1pPr>
          </a:lstStyle>
          <a:p>
            <a:pPr algn="ctr"/>
            <a:r>
              <a:rPr lang="en-US" dirty="0" smtClean="0">
                <a:solidFill>
                  <a:srgbClr val="464653"/>
                </a:solidFill>
              </a:rPr>
              <a:t>www.sdcverifier.com</a:t>
            </a:r>
            <a:endParaRPr lang="en-US" dirty="0">
              <a:solidFill>
                <a:srgbClr val="464653"/>
              </a:solidFill>
            </a:endParaRPr>
          </a:p>
        </p:txBody>
      </p:sp>
      <p:sp>
        <p:nvSpPr>
          <p:cNvPr id="6" name="Slide Number Placeholder 5"/>
          <p:cNvSpPr>
            <a:spLocks noGrp="1"/>
          </p:cNvSpPr>
          <p:nvPr>
            <p:ph type="sldNum" sz="quarter" idx="12"/>
          </p:nvPr>
        </p:nvSpPr>
        <p:spPr>
          <a:xfrm>
            <a:off x="357341" y="6546831"/>
            <a:ext cx="631271" cy="211316"/>
          </a:xfrm>
          <a:noFill/>
        </p:spPr>
        <p:txBody>
          <a:bodyPr anchor="ctr"/>
          <a:lstStyle>
            <a:lvl1pPr>
              <a:defRPr sz="1200">
                <a:latin typeface="Calibri" panose="020F0502020204030204" pitchFamily="34" charset="0"/>
              </a:defRPr>
            </a:lvl1pPr>
          </a:lstStyle>
          <a:p>
            <a:fld id="{1D8C7E89-3D2E-455B-B628-59013567A8A2}" type="slidenum">
              <a:rPr lang="en-US" smtClean="0">
                <a:solidFill>
                  <a:srgbClr val="464653"/>
                </a:solidFill>
              </a:rPr>
              <a:pPr/>
              <a:t>‹#›</a:t>
            </a:fld>
            <a:endParaRPr lang="en-US" dirty="0">
              <a:solidFill>
                <a:srgbClr val="464653"/>
              </a:solidFill>
            </a:endParaRPr>
          </a:p>
        </p:txBody>
      </p:sp>
      <p:sp>
        <p:nvSpPr>
          <p:cNvPr id="7" name="Text Placeholder 12"/>
          <p:cNvSpPr>
            <a:spLocks noGrp="1"/>
          </p:cNvSpPr>
          <p:nvPr>
            <p:ph idx="1"/>
          </p:nvPr>
        </p:nvSpPr>
        <p:spPr>
          <a:xfrm>
            <a:off x="177800" y="905933"/>
            <a:ext cx="8830732" cy="5461000"/>
          </a:xfrm>
          <a:prstGeom prst="rect">
            <a:avLst/>
          </a:prstGeom>
        </p:spPr>
        <p:txBody>
          <a:bodyPr vert="horz">
            <a:normAutofit/>
          </a:bodyPr>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Tree>
    <p:extLst>
      <p:ext uri="{BB962C8B-B14F-4D97-AF65-F5344CB8AC3E}">
        <p14:creationId xmlns:p14="http://schemas.microsoft.com/office/powerpoint/2010/main" val="29278761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219200" y="2971800"/>
            <a:ext cx="6858000" cy="1066800"/>
          </a:xfrm>
        </p:spPr>
        <p:txBody>
          <a:bodyPr anchor="t" anchorCtr="0"/>
          <a:lstStyle>
            <a:lvl1pPr algn="r">
              <a:buNone/>
              <a:defRPr sz="2400" b="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295400" y="4267200"/>
            <a:ext cx="6781800" cy="1143000"/>
          </a:xfrm>
        </p:spPr>
        <p:txBody>
          <a:bodyPr anchor="t" anchorCtr="0"/>
          <a:lstStyle>
            <a:lvl1pPr marL="0" indent="0" algn="r">
              <a:buNone/>
              <a:defRPr sz="1500">
                <a:solidFill>
                  <a:schemeClr val="tx1">
                    <a:tint val="75000"/>
                  </a:schemeClr>
                </a:solidFill>
              </a:defRPr>
            </a:lvl1pPr>
            <a:lvl2pPr>
              <a:buNone/>
              <a:defRPr sz="1350">
                <a:solidFill>
                  <a:schemeClr val="tx1">
                    <a:tint val="75000"/>
                  </a:schemeClr>
                </a:solidFill>
              </a:defRPr>
            </a:lvl2pPr>
            <a:lvl3pPr>
              <a:buNone/>
              <a:defRPr sz="1200">
                <a:solidFill>
                  <a:schemeClr val="tx1">
                    <a:tint val="75000"/>
                  </a:schemeClr>
                </a:solidFill>
              </a:defRPr>
            </a:lvl3pPr>
            <a:lvl4pPr>
              <a:buNone/>
              <a:defRPr sz="1050">
                <a:solidFill>
                  <a:schemeClr val="tx1">
                    <a:tint val="75000"/>
                  </a:schemeClr>
                </a:solidFill>
              </a:defRPr>
            </a:lvl4pPr>
            <a:lvl5pPr>
              <a:buNone/>
              <a:defRPr sz="105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400800" y="6355080"/>
            <a:ext cx="2286000" cy="365760"/>
          </a:xfrm>
          <a:prstGeom prst="rect">
            <a:avLst/>
          </a:prstGeom>
        </p:spPr>
        <p:txBody>
          <a:bodyPr/>
          <a:lstStyle/>
          <a:p>
            <a:fld id="{6A15E4E7-3B4B-4706-B6E9-D5353911D4D2}" type="datetime1">
              <a:rPr lang="en-US" smtClean="0">
                <a:solidFill>
                  <a:srgbClr val="DDE9EC"/>
                </a:solidFill>
              </a:rPr>
              <a:pPr/>
              <a:t>11/9/2017</a:t>
            </a:fld>
            <a:endParaRPr lang="en-US" dirty="0">
              <a:solidFill>
                <a:srgbClr val="DDE9EC"/>
              </a:solidFill>
            </a:endParaRPr>
          </a:p>
        </p:txBody>
      </p:sp>
      <p:sp>
        <p:nvSpPr>
          <p:cNvPr id="5" name="Footer Placeholder 4"/>
          <p:cNvSpPr>
            <a:spLocks noGrp="1"/>
          </p:cNvSpPr>
          <p:nvPr>
            <p:ph type="ftr" sz="quarter" idx="11"/>
          </p:nvPr>
        </p:nvSpPr>
        <p:spPr>
          <a:xfrm>
            <a:off x="2898648" y="6355080"/>
            <a:ext cx="3474720" cy="365760"/>
          </a:xfrm>
        </p:spPr>
        <p:txBody>
          <a:bodyPr/>
          <a:lstStyle/>
          <a:p>
            <a:r>
              <a:rPr lang="en-US" dirty="0" smtClean="0">
                <a:solidFill>
                  <a:srgbClr val="DDE9EC"/>
                </a:solidFill>
              </a:rPr>
              <a:t>www.sdcverifier.com</a:t>
            </a:r>
            <a:endParaRPr lang="en-US" dirty="0">
              <a:solidFill>
                <a:srgbClr val="DDE9EC"/>
              </a:solidFill>
            </a:endParaRPr>
          </a:p>
        </p:txBody>
      </p:sp>
      <p:sp>
        <p:nvSpPr>
          <p:cNvPr id="6" name="Slide Number Placeholder 5"/>
          <p:cNvSpPr>
            <a:spLocks noGrp="1"/>
          </p:cNvSpPr>
          <p:nvPr>
            <p:ph type="sldNum" sz="quarter" idx="12"/>
          </p:nvPr>
        </p:nvSpPr>
        <p:spPr>
          <a:xfrm>
            <a:off x="1069848" y="6355080"/>
            <a:ext cx="1520952" cy="365760"/>
          </a:xfrm>
        </p:spPr>
        <p:txBody>
          <a:bodyPr/>
          <a:lstStyle/>
          <a:p>
            <a:fld id="{1D8C7E89-3D2E-455B-B628-59013567A8A2}" type="slidenum">
              <a:rPr lang="en-US" smtClean="0">
                <a:solidFill>
                  <a:srgbClr val="DDE9EC"/>
                </a:solidFill>
              </a:rPr>
              <a:pPr/>
              <a:t>‹#›</a:t>
            </a:fld>
            <a:endParaRPr lang="en-US" dirty="0">
              <a:solidFill>
                <a:srgbClr val="DDE9EC"/>
              </a:solidFill>
            </a:endParaRPr>
          </a:p>
        </p:txBody>
      </p:sp>
      <p:sp>
        <p:nvSpPr>
          <p:cNvPr id="7" name="Rectangle 6"/>
          <p:cNvSpPr/>
          <p:nvPr/>
        </p:nvSpPr>
        <p:spPr>
          <a:xfrm>
            <a:off x="914400" y="2819400"/>
            <a:ext cx="7315200" cy="1280160"/>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350" dirty="0">
              <a:solidFill>
                <a:prstClr val="white"/>
              </a:solidFill>
            </a:endParaRPr>
          </a:p>
        </p:txBody>
      </p:sp>
      <p:sp>
        <p:nvSpPr>
          <p:cNvPr id="8" name="Rectangle 7"/>
          <p:cNvSpPr/>
          <p:nvPr/>
        </p:nvSpPr>
        <p:spPr>
          <a:xfrm>
            <a:off x="914400" y="2819400"/>
            <a:ext cx="228600" cy="128016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350" dirty="0">
              <a:solidFill>
                <a:prstClr val="white"/>
              </a:solidFill>
            </a:endParaRPr>
          </a:p>
        </p:txBody>
      </p:sp>
    </p:spTree>
    <p:extLst>
      <p:ext uri="{BB962C8B-B14F-4D97-AF65-F5344CB8AC3E}">
        <p14:creationId xmlns:p14="http://schemas.microsoft.com/office/powerpoint/2010/main" val="3637939896"/>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6304619" y="6432208"/>
            <a:ext cx="2289048" cy="365760"/>
          </a:xfrm>
          <a:prstGeom prst="rect">
            <a:avLst/>
          </a:prstGeom>
        </p:spPr>
        <p:txBody>
          <a:bodyPr/>
          <a:lstStyle/>
          <a:p>
            <a:fld id="{2DC7550E-6205-4A98-91D5-3A4A3EB7A8D6}" type="datetime1">
              <a:rPr lang="en-US" smtClean="0">
                <a:solidFill>
                  <a:srgbClr val="464653"/>
                </a:solidFill>
              </a:rPr>
              <a:pPr/>
              <a:t>11/9/2017</a:t>
            </a:fld>
            <a:endParaRPr lang="en-US" dirty="0">
              <a:solidFill>
                <a:srgbClr val="464653"/>
              </a:solidFill>
            </a:endParaRPr>
          </a:p>
        </p:txBody>
      </p:sp>
      <p:sp>
        <p:nvSpPr>
          <p:cNvPr id="6" name="Footer Placeholder 5"/>
          <p:cNvSpPr>
            <a:spLocks noGrp="1"/>
          </p:cNvSpPr>
          <p:nvPr>
            <p:ph type="ftr" sz="quarter" idx="11"/>
          </p:nvPr>
        </p:nvSpPr>
        <p:spPr/>
        <p:txBody>
          <a:bodyPr/>
          <a:lstStyle/>
          <a:p>
            <a:r>
              <a:rPr lang="en-US" dirty="0" smtClean="0">
                <a:solidFill>
                  <a:srgbClr val="464653"/>
                </a:solidFill>
              </a:rPr>
              <a:t>www.sdcverifier.com</a:t>
            </a:r>
            <a:endParaRPr lang="en-US" dirty="0">
              <a:solidFill>
                <a:srgbClr val="464653"/>
              </a:solidFill>
            </a:endParaRPr>
          </a:p>
        </p:txBody>
      </p:sp>
      <p:sp>
        <p:nvSpPr>
          <p:cNvPr id="7" name="Slide Number Placeholder 6"/>
          <p:cNvSpPr>
            <a:spLocks noGrp="1"/>
          </p:cNvSpPr>
          <p:nvPr>
            <p:ph type="sldNum" sz="quarter" idx="12"/>
          </p:nvPr>
        </p:nvSpPr>
        <p:spPr/>
        <p:txBody>
          <a:bodyPr/>
          <a:lstStyle/>
          <a:p>
            <a:fld id="{1D8C7E89-3D2E-455B-B628-59013567A8A2}" type="slidenum">
              <a:rPr lang="en-US" smtClean="0">
                <a:solidFill>
                  <a:srgbClr val="464653"/>
                </a:solidFill>
              </a:rPr>
              <a:pPr/>
              <a:t>‹#›</a:t>
            </a:fld>
            <a:endParaRPr lang="en-US" dirty="0">
              <a:solidFill>
                <a:srgbClr val="464653"/>
              </a:solidFill>
            </a:endParaRPr>
          </a:p>
        </p:txBody>
      </p:sp>
      <p:sp>
        <p:nvSpPr>
          <p:cNvPr id="9" name="Content Placeholder 8"/>
          <p:cNvSpPr>
            <a:spLocks noGrp="1"/>
          </p:cNvSpPr>
          <p:nvPr>
            <p:ph sz="quarter" idx="1"/>
          </p:nvPr>
        </p:nvSpPr>
        <p:spPr>
          <a:xfrm>
            <a:off x="457200" y="1219200"/>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632198" y="1216152"/>
            <a:ext cx="4041648" cy="493776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14894139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285875"/>
            <a:ext cx="4040188" cy="685800"/>
          </a:xfrm>
          <a:noFill/>
          <a:ln>
            <a:noFill/>
          </a:ln>
        </p:spPr>
        <p:txBody>
          <a:bodyPr lIns="91440" anchor="b" anchorCtr="0">
            <a:noAutofit/>
          </a:bodyPr>
          <a:lstStyle>
            <a:lvl1pPr marL="0" indent="0">
              <a:buNone/>
              <a:defRPr sz="1800" b="1">
                <a:solidFill>
                  <a:schemeClr val="accent2"/>
                </a:solidFill>
              </a:defRPr>
            </a:lvl1pPr>
            <a:lvl2pPr>
              <a:buNone/>
              <a:defRPr sz="1500" b="1"/>
            </a:lvl2pPr>
            <a:lvl3pPr>
              <a:buNone/>
              <a:defRPr sz="1350" b="1"/>
            </a:lvl3pPr>
            <a:lvl4pPr>
              <a:buNone/>
              <a:defRPr sz="1200" b="1"/>
            </a:lvl4pPr>
            <a:lvl5pPr>
              <a:buNone/>
              <a:defRPr sz="12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8201" y="1295400"/>
            <a:ext cx="4041775" cy="685800"/>
          </a:xfrm>
          <a:noFill/>
          <a:ln>
            <a:noFill/>
          </a:ln>
        </p:spPr>
        <p:txBody>
          <a:bodyPr lIns="91440" anchor="b" anchorCtr="0"/>
          <a:lstStyle>
            <a:lvl1pPr marL="0" indent="0">
              <a:buNone/>
              <a:defRPr sz="1800" b="1">
                <a:solidFill>
                  <a:schemeClr val="accent2"/>
                </a:solidFill>
              </a:defRPr>
            </a:lvl1pPr>
            <a:lvl2pPr>
              <a:buNone/>
              <a:defRPr sz="1500" b="1"/>
            </a:lvl2pPr>
            <a:lvl3pPr>
              <a:buNone/>
              <a:defRPr sz="1350" b="1"/>
            </a:lvl3pPr>
            <a:lvl4pPr>
              <a:buNone/>
              <a:defRPr sz="1200" b="1"/>
            </a:lvl4pPr>
            <a:lvl5pPr>
              <a:buNone/>
              <a:defRPr sz="12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a:xfrm>
            <a:off x="6304619" y="6432208"/>
            <a:ext cx="2289048" cy="365760"/>
          </a:xfrm>
          <a:prstGeom prst="rect">
            <a:avLst/>
          </a:prstGeom>
        </p:spPr>
        <p:txBody>
          <a:bodyPr/>
          <a:lstStyle/>
          <a:p>
            <a:fld id="{49D3434F-C331-48DE-B208-6D1EE63C3539}" type="datetime1">
              <a:rPr lang="en-US" smtClean="0">
                <a:solidFill>
                  <a:srgbClr val="464653"/>
                </a:solidFill>
              </a:rPr>
              <a:pPr/>
              <a:t>11/9/2017</a:t>
            </a:fld>
            <a:endParaRPr lang="en-US" dirty="0">
              <a:solidFill>
                <a:srgbClr val="464653"/>
              </a:solidFill>
            </a:endParaRPr>
          </a:p>
        </p:txBody>
      </p:sp>
      <p:sp>
        <p:nvSpPr>
          <p:cNvPr id="8" name="Footer Placeholder 7"/>
          <p:cNvSpPr>
            <a:spLocks noGrp="1"/>
          </p:cNvSpPr>
          <p:nvPr>
            <p:ph type="ftr" sz="quarter" idx="11"/>
          </p:nvPr>
        </p:nvSpPr>
        <p:spPr/>
        <p:txBody>
          <a:bodyPr/>
          <a:lstStyle/>
          <a:p>
            <a:r>
              <a:rPr lang="en-US" dirty="0" smtClean="0">
                <a:solidFill>
                  <a:srgbClr val="464653"/>
                </a:solidFill>
              </a:rPr>
              <a:t>www.sdcverifier.com</a:t>
            </a:r>
            <a:endParaRPr lang="en-US" dirty="0">
              <a:solidFill>
                <a:srgbClr val="464653"/>
              </a:solidFill>
            </a:endParaRPr>
          </a:p>
        </p:txBody>
      </p:sp>
      <p:sp>
        <p:nvSpPr>
          <p:cNvPr id="9" name="Slide Number Placeholder 8"/>
          <p:cNvSpPr>
            <a:spLocks noGrp="1"/>
          </p:cNvSpPr>
          <p:nvPr>
            <p:ph type="sldNum" sz="quarter" idx="12"/>
          </p:nvPr>
        </p:nvSpPr>
        <p:spPr/>
        <p:txBody>
          <a:bodyPr/>
          <a:lstStyle/>
          <a:p>
            <a:fld id="{1D8C7E89-3D2E-455B-B628-59013567A8A2}" type="slidenum">
              <a:rPr lang="en-US" smtClean="0">
                <a:solidFill>
                  <a:srgbClr val="464653"/>
                </a:solidFill>
              </a:rPr>
              <a:pPr/>
              <a:t>‹#›</a:t>
            </a:fld>
            <a:endParaRPr lang="en-US" dirty="0">
              <a:solidFill>
                <a:srgbClr val="464653"/>
              </a:solidFill>
            </a:endParaRPr>
          </a:p>
        </p:txBody>
      </p:sp>
      <p:sp>
        <p:nvSpPr>
          <p:cNvPr id="11" name="Content Placeholder 10"/>
          <p:cNvSpPr>
            <a:spLocks noGrp="1"/>
          </p:cNvSpPr>
          <p:nvPr>
            <p:ph sz="quarter" idx="2"/>
          </p:nvPr>
        </p:nvSpPr>
        <p:spPr>
          <a:xfrm>
            <a:off x="457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648200" y="2133600"/>
            <a:ext cx="4038600" cy="4038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1212569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304619" y="6432208"/>
            <a:ext cx="2289048" cy="365760"/>
          </a:xfrm>
          <a:prstGeom prst="rect">
            <a:avLst/>
          </a:prstGeom>
        </p:spPr>
        <p:txBody>
          <a:bodyPr/>
          <a:lstStyle/>
          <a:p>
            <a:fld id="{5E259532-0E09-40BB-8300-511E74663DA3}" type="datetime1">
              <a:rPr lang="en-US" smtClean="0">
                <a:solidFill>
                  <a:srgbClr val="464653"/>
                </a:solidFill>
              </a:rPr>
              <a:pPr/>
              <a:t>11/9/2017</a:t>
            </a:fld>
            <a:endParaRPr lang="en-US" dirty="0">
              <a:solidFill>
                <a:srgbClr val="464653"/>
              </a:solidFill>
            </a:endParaRPr>
          </a:p>
        </p:txBody>
      </p:sp>
      <p:sp>
        <p:nvSpPr>
          <p:cNvPr id="4" name="Footer Placeholder 3"/>
          <p:cNvSpPr>
            <a:spLocks noGrp="1"/>
          </p:cNvSpPr>
          <p:nvPr>
            <p:ph type="ftr" sz="quarter" idx="11"/>
          </p:nvPr>
        </p:nvSpPr>
        <p:spPr/>
        <p:txBody>
          <a:bodyPr/>
          <a:lstStyle/>
          <a:p>
            <a:r>
              <a:rPr lang="en-US" dirty="0" smtClean="0">
                <a:solidFill>
                  <a:srgbClr val="464653"/>
                </a:solidFill>
              </a:rPr>
              <a:t>www.sdcverifier.com</a:t>
            </a:r>
            <a:endParaRPr lang="en-US" dirty="0">
              <a:solidFill>
                <a:srgbClr val="464653"/>
              </a:solidFill>
            </a:endParaRPr>
          </a:p>
        </p:txBody>
      </p:sp>
      <p:sp>
        <p:nvSpPr>
          <p:cNvPr id="5" name="Slide Number Placeholder 4"/>
          <p:cNvSpPr>
            <a:spLocks noGrp="1"/>
          </p:cNvSpPr>
          <p:nvPr>
            <p:ph type="sldNum" sz="quarter" idx="12"/>
          </p:nvPr>
        </p:nvSpPr>
        <p:spPr/>
        <p:txBody>
          <a:bodyPr/>
          <a:lstStyle/>
          <a:p>
            <a:fld id="{1D8C7E89-3D2E-455B-B628-59013567A8A2}" type="slidenum">
              <a:rPr lang="en-US" smtClean="0">
                <a:solidFill>
                  <a:srgbClr val="464653"/>
                </a:solidFill>
              </a:rPr>
              <a:pPr/>
              <a:t>‹#›</a:t>
            </a:fld>
            <a:endParaRPr lang="en-US" dirty="0">
              <a:solidFill>
                <a:srgbClr val="464653"/>
              </a:solidFill>
            </a:endParaRPr>
          </a:p>
        </p:txBody>
      </p:sp>
      <p:sp>
        <p:nvSpPr>
          <p:cNvPr id="6" name="Isosceles Triangle 5"/>
          <p:cNvSpPr>
            <a:spLocks noChangeAspect="1"/>
          </p:cNvSpPr>
          <p:nvPr/>
        </p:nvSpPr>
        <p:spPr>
          <a:xfrm rot="5400000">
            <a:off x="419101" y="6467476"/>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350" dirty="0">
              <a:solidFill>
                <a:prstClr val="white"/>
              </a:solidFill>
            </a:endParaRPr>
          </a:p>
        </p:txBody>
      </p:sp>
    </p:spTree>
    <p:extLst>
      <p:ext uri="{BB962C8B-B14F-4D97-AF65-F5344CB8AC3E}">
        <p14:creationId xmlns:p14="http://schemas.microsoft.com/office/powerpoint/2010/main" val="29710082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304619" y="6432208"/>
            <a:ext cx="2289048" cy="365760"/>
          </a:xfrm>
          <a:prstGeom prst="rect">
            <a:avLst/>
          </a:prstGeom>
        </p:spPr>
        <p:txBody>
          <a:bodyPr/>
          <a:lstStyle/>
          <a:p>
            <a:fld id="{1FD9F411-B168-47F8-A7C6-4C76929BAAC4}" type="datetime1">
              <a:rPr lang="en-US" smtClean="0">
                <a:solidFill>
                  <a:srgbClr val="464653"/>
                </a:solidFill>
              </a:rPr>
              <a:pPr/>
              <a:t>11/9/2017</a:t>
            </a:fld>
            <a:endParaRPr lang="en-US" dirty="0">
              <a:solidFill>
                <a:srgbClr val="464653"/>
              </a:solidFill>
            </a:endParaRPr>
          </a:p>
        </p:txBody>
      </p:sp>
      <p:sp>
        <p:nvSpPr>
          <p:cNvPr id="3" name="Footer Placeholder 2"/>
          <p:cNvSpPr>
            <a:spLocks noGrp="1"/>
          </p:cNvSpPr>
          <p:nvPr>
            <p:ph type="ftr" sz="quarter" idx="11"/>
          </p:nvPr>
        </p:nvSpPr>
        <p:spPr/>
        <p:txBody>
          <a:bodyPr/>
          <a:lstStyle/>
          <a:p>
            <a:r>
              <a:rPr lang="en-US" dirty="0" smtClean="0">
                <a:solidFill>
                  <a:srgbClr val="464653"/>
                </a:solidFill>
              </a:rPr>
              <a:t>www.sdcverifier.com</a:t>
            </a:r>
            <a:endParaRPr lang="en-US" dirty="0">
              <a:solidFill>
                <a:srgbClr val="464653"/>
              </a:solidFill>
            </a:endParaRPr>
          </a:p>
        </p:txBody>
      </p:sp>
      <p:sp>
        <p:nvSpPr>
          <p:cNvPr id="4" name="Slide Number Placeholder 3"/>
          <p:cNvSpPr>
            <a:spLocks noGrp="1"/>
          </p:cNvSpPr>
          <p:nvPr>
            <p:ph type="sldNum" sz="quarter" idx="12"/>
          </p:nvPr>
        </p:nvSpPr>
        <p:spPr/>
        <p:txBody>
          <a:bodyPr/>
          <a:lstStyle/>
          <a:p>
            <a:fld id="{1D8C7E89-3D2E-455B-B628-59013567A8A2}" type="slidenum">
              <a:rPr lang="en-US" smtClean="0">
                <a:solidFill>
                  <a:srgbClr val="464653"/>
                </a:solidFill>
              </a:rPr>
              <a:pPr/>
              <a:t>‹#›</a:t>
            </a:fld>
            <a:endParaRPr lang="en-US" dirty="0">
              <a:solidFill>
                <a:srgbClr val="464653"/>
              </a:solidFill>
            </a:endParaRPr>
          </a:p>
        </p:txBody>
      </p:sp>
      <p:sp>
        <p:nvSpPr>
          <p:cNvPr id="5" name="Straight Connector 4"/>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68580" tIns="34290" rIns="68580" bIns="34290" anchor="t" compatLnSpc="1"/>
          <a:lstStyle/>
          <a:p>
            <a:endParaRPr lang="en-US" sz="1350" dirty="0">
              <a:solidFill>
                <a:prstClr val="black"/>
              </a:solidFill>
            </a:endParaRPr>
          </a:p>
        </p:txBody>
      </p:sp>
      <p:sp>
        <p:nvSpPr>
          <p:cNvPr id="6" name="Isosceles Triangle 5"/>
          <p:cNvSpPr>
            <a:spLocks noChangeAspect="1"/>
          </p:cNvSpPr>
          <p:nvPr/>
        </p:nvSpPr>
        <p:spPr>
          <a:xfrm rot="5400000">
            <a:off x="419101" y="6467476"/>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350" dirty="0">
              <a:solidFill>
                <a:prstClr val="white"/>
              </a:solidFill>
            </a:endParaRPr>
          </a:p>
        </p:txBody>
      </p:sp>
    </p:spTree>
    <p:extLst>
      <p:ext uri="{BB962C8B-B14F-4D97-AF65-F5344CB8AC3E}">
        <p14:creationId xmlns:p14="http://schemas.microsoft.com/office/powerpoint/2010/main" val="22873514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24600" y="304800"/>
            <a:ext cx="2514600" cy="838200"/>
          </a:xfrm>
        </p:spPr>
        <p:txBody>
          <a:bodyPr anchor="b" anchorCtr="0">
            <a:noAutofit/>
          </a:bodyPr>
          <a:lstStyle>
            <a:lvl1pPr algn="l">
              <a:buNone/>
              <a:defRPr sz="1500" b="1">
                <a:solidFill>
                  <a:schemeClr val="tx2"/>
                </a:solidFill>
                <a:latin typeface="+mn-lt"/>
                <a:ea typeface="+mn-ea"/>
                <a:cs typeface="+mn-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324600" y="1219202"/>
            <a:ext cx="2514600" cy="4843463"/>
          </a:xfrm>
        </p:spPr>
        <p:txBody>
          <a:bodyPr/>
          <a:lstStyle>
            <a:lvl1pPr marL="0" indent="0">
              <a:lnSpc>
                <a:spcPts val="1650"/>
              </a:lnSpc>
              <a:spcAft>
                <a:spcPts val="750"/>
              </a:spcAft>
              <a:buNone/>
              <a:defRPr sz="1200">
                <a:solidFill>
                  <a:schemeClr val="tx2"/>
                </a:solidFill>
              </a:defRPr>
            </a:lvl1pPr>
            <a:lvl2pPr>
              <a:buNone/>
              <a:defRPr sz="900"/>
            </a:lvl2pPr>
            <a:lvl3pPr>
              <a:buNone/>
              <a:defRPr sz="750"/>
            </a:lvl3pPr>
            <a:lvl4pPr>
              <a:buNone/>
              <a:defRPr sz="675"/>
            </a:lvl4pPr>
            <a:lvl5pPr>
              <a:buNone/>
              <a:defRPr sz="675"/>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304619" y="6432208"/>
            <a:ext cx="2289048" cy="365760"/>
          </a:xfrm>
          <a:prstGeom prst="rect">
            <a:avLst/>
          </a:prstGeom>
        </p:spPr>
        <p:txBody>
          <a:bodyPr/>
          <a:lstStyle/>
          <a:p>
            <a:fld id="{A83AB573-3FE7-48BC-A69C-0C07896CC6B4}" type="datetime1">
              <a:rPr lang="en-US" smtClean="0">
                <a:solidFill>
                  <a:srgbClr val="464653"/>
                </a:solidFill>
              </a:rPr>
              <a:pPr/>
              <a:t>11/9/2017</a:t>
            </a:fld>
            <a:endParaRPr lang="en-US" dirty="0">
              <a:solidFill>
                <a:srgbClr val="464653"/>
              </a:solidFill>
            </a:endParaRPr>
          </a:p>
        </p:txBody>
      </p:sp>
      <p:sp>
        <p:nvSpPr>
          <p:cNvPr id="6" name="Footer Placeholder 5"/>
          <p:cNvSpPr>
            <a:spLocks noGrp="1"/>
          </p:cNvSpPr>
          <p:nvPr>
            <p:ph type="ftr" sz="quarter" idx="11"/>
          </p:nvPr>
        </p:nvSpPr>
        <p:spPr/>
        <p:txBody>
          <a:bodyPr/>
          <a:lstStyle/>
          <a:p>
            <a:r>
              <a:rPr lang="en-US" dirty="0" smtClean="0">
                <a:solidFill>
                  <a:srgbClr val="464653"/>
                </a:solidFill>
              </a:rPr>
              <a:t>www.sdcverifier.com</a:t>
            </a:r>
            <a:endParaRPr lang="en-US" dirty="0">
              <a:solidFill>
                <a:srgbClr val="464653"/>
              </a:solidFill>
            </a:endParaRPr>
          </a:p>
        </p:txBody>
      </p:sp>
      <p:sp>
        <p:nvSpPr>
          <p:cNvPr id="7" name="Slide Number Placeholder 6"/>
          <p:cNvSpPr>
            <a:spLocks noGrp="1"/>
          </p:cNvSpPr>
          <p:nvPr>
            <p:ph type="sldNum" sz="quarter" idx="12"/>
          </p:nvPr>
        </p:nvSpPr>
        <p:spPr/>
        <p:txBody>
          <a:bodyPr/>
          <a:lstStyle/>
          <a:p>
            <a:fld id="{1D8C7E89-3D2E-455B-B628-59013567A8A2}" type="slidenum">
              <a:rPr lang="en-US" smtClean="0">
                <a:solidFill>
                  <a:srgbClr val="464653"/>
                </a:solidFill>
              </a:rPr>
              <a:pPr/>
              <a:t>‹#›</a:t>
            </a:fld>
            <a:endParaRPr lang="en-US" dirty="0">
              <a:solidFill>
                <a:srgbClr val="464653"/>
              </a:solidFill>
            </a:endParaRPr>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68580" tIns="34290" rIns="68580" bIns="34290" anchor="t" compatLnSpc="1"/>
          <a:lstStyle/>
          <a:p>
            <a:endParaRPr lang="en-US" sz="1350" dirty="0">
              <a:solidFill>
                <a:prstClr val="black"/>
              </a:solidFill>
            </a:endParaRPr>
          </a:p>
        </p:txBody>
      </p:sp>
      <p:sp>
        <p:nvSpPr>
          <p:cNvPr id="10" name="Straight Connector 9"/>
          <p:cNvSpPr>
            <a:spLocks noChangeShapeType="1"/>
          </p:cNvSpPr>
          <p:nvPr/>
        </p:nvSpPr>
        <p:spPr bwMode="auto">
          <a:xfrm rot="5400000">
            <a:off x="3160645" y="3324225"/>
            <a:ext cx="603504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68580" tIns="34290" rIns="68580" bIns="34290" anchor="t" compatLnSpc="1"/>
          <a:lstStyle/>
          <a:p>
            <a:endParaRPr lang="en-US" sz="1350" dirty="0">
              <a:solidFill>
                <a:prstClr val="black"/>
              </a:solidFill>
            </a:endParaRPr>
          </a:p>
        </p:txBody>
      </p:sp>
      <p:sp>
        <p:nvSpPr>
          <p:cNvPr id="9" name="Isosceles Triangle 8"/>
          <p:cNvSpPr>
            <a:spLocks noChangeAspect="1"/>
          </p:cNvSpPr>
          <p:nvPr/>
        </p:nvSpPr>
        <p:spPr>
          <a:xfrm rot="5400000">
            <a:off x="419101" y="6467476"/>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350" dirty="0">
              <a:solidFill>
                <a:prstClr val="white"/>
              </a:solidFill>
            </a:endParaRPr>
          </a:p>
        </p:txBody>
      </p:sp>
      <p:sp>
        <p:nvSpPr>
          <p:cNvPr id="12" name="Content Placeholder 11"/>
          <p:cNvSpPr>
            <a:spLocks noGrp="1"/>
          </p:cNvSpPr>
          <p:nvPr>
            <p:ph sz="quarter" idx="1"/>
          </p:nvPr>
        </p:nvSpPr>
        <p:spPr>
          <a:xfrm>
            <a:off x="304800" y="304800"/>
            <a:ext cx="57150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8989095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500856"/>
            <a:ext cx="8229600" cy="674688"/>
          </a:xfrm>
          <a:ln>
            <a:solidFill>
              <a:schemeClr val="accent1"/>
            </a:solidFill>
          </a:ln>
        </p:spPr>
        <p:txBody>
          <a:bodyPr lIns="274320" anchor="ctr"/>
          <a:lstStyle>
            <a:lvl1pPr algn="r">
              <a:buNone/>
              <a:defRPr sz="1500" b="0">
                <a:solidFill>
                  <a:schemeClr val="tx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1905000"/>
            <a:ext cx="8229600" cy="4270248"/>
          </a:xfrm>
          <a:solidFill>
            <a:schemeClr val="tx1">
              <a:shade val="50000"/>
            </a:schemeClr>
          </a:solidFill>
          <a:ln>
            <a:noFill/>
          </a:ln>
          <a:effectLst/>
        </p:spPr>
        <p:txBody>
          <a:bodyPr/>
          <a:lstStyle>
            <a:lvl1pPr marL="0" indent="0">
              <a:spcBef>
                <a:spcPts val="450"/>
              </a:spcBef>
              <a:buNone/>
              <a:defRPr sz="24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457200" y="1219200"/>
            <a:ext cx="8229600" cy="533400"/>
          </a:xfrm>
        </p:spPr>
        <p:txBody>
          <a:bodyPr anchor="ctr" anchorCtr="0"/>
          <a:lstStyle>
            <a:lvl1pPr marL="0" indent="0" algn="l">
              <a:buFontTx/>
              <a:buNone/>
              <a:defRPr sz="1050"/>
            </a:lvl1pPr>
            <a:lvl2pPr>
              <a:defRPr sz="900"/>
            </a:lvl2pPr>
            <a:lvl3pPr>
              <a:defRPr sz="750"/>
            </a:lvl3pPr>
            <a:lvl4pPr>
              <a:defRPr sz="675"/>
            </a:lvl4pPr>
            <a:lvl5pPr>
              <a:defRPr sz="675"/>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304619" y="6432208"/>
            <a:ext cx="2289048" cy="365760"/>
          </a:xfrm>
          <a:prstGeom prst="rect">
            <a:avLst/>
          </a:prstGeom>
        </p:spPr>
        <p:txBody>
          <a:bodyPr/>
          <a:lstStyle/>
          <a:p>
            <a:fld id="{50688577-3322-4345-B832-400BB08686FD}" type="datetime1">
              <a:rPr lang="en-US" smtClean="0">
                <a:solidFill>
                  <a:srgbClr val="DDE9EC"/>
                </a:solidFill>
              </a:rPr>
              <a:pPr/>
              <a:t>11/9/2017</a:t>
            </a:fld>
            <a:endParaRPr lang="en-US" dirty="0">
              <a:solidFill>
                <a:srgbClr val="DDE9EC"/>
              </a:solidFill>
            </a:endParaRPr>
          </a:p>
        </p:txBody>
      </p:sp>
      <p:sp>
        <p:nvSpPr>
          <p:cNvPr id="6" name="Footer Placeholder 5"/>
          <p:cNvSpPr>
            <a:spLocks noGrp="1"/>
          </p:cNvSpPr>
          <p:nvPr>
            <p:ph type="ftr" sz="quarter" idx="11"/>
          </p:nvPr>
        </p:nvSpPr>
        <p:spPr/>
        <p:txBody>
          <a:bodyPr/>
          <a:lstStyle/>
          <a:p>
            <a:r>
              <a:rPr lang="en-US" dirty="0" smtClean="0">
                <a:solidFill>
                  <a:srgbClr val="DDE9EC"/>
                </a:solidFill>
              </a:rPr>
              <a:t>www.sdcverifier.com</a:t>
            </a:r>
            <a:endParaRPr lang="en-US" dirty="0">
              <a:solidFill>
                <a:srgbClr val="DDE9EC"/>
              </a:solidFill>
            </a:endParaRPr>
          </a:p>
        </p:txBody>
      </p:sp>
      <p:sp>
        <p:nvSpPr>
          <p:cNvPr id="7" name="Slide Number Placeholder 6"/>
          <p:cNvSpPr>
            <a:spLocks noGrp="1"/>
          </p:cNvSpPr>
          <p:nvPr>
            <p:ph type="sldNum" sz="quarter" idx="12"/>
          </p:nvPr>
        </p:nvSpPr>
        <p:spPr/>
        <p:txBody>
          <a:bodyPr/>
          <a:lstStyle/>
          <a:p>
            <a:fld id="{1D8C7E89-3D2E-455B-B628-59013567A8A2}" type="slidenum">
              <a:rPr lang="en-US" smtClean="0">
                <a:solidFill>
                  <a:srgbClr val="DDE9EC"/>
                </a:solidFill>
              </a:rPr>
              <a:pPr/>
              <a:t>‹#›</a:t>
            </a:fld>
            <a:endParaRPr lang="en-US" dirty="0">
              <a:solidFill>
                <a:srgbClr val="DDE9EC"/>
              </a:solidFill>
            </a:endParaRPr>
          </a:p>
        </p:txBody>
      </p:sp>
      <p:sp>
        <p:nvSpPr>
          <p:cNvPr id="8" name="Straight Connector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68580" tIns="34290" rIns="68580" bIns="34290" anchor="t" compatLnSpc="1"/>
          <a:lstStyle/>
          <a:p>
            <a:endParaRPr lang="en-US" sz="1350" dirty="0">
              <a:solidFill>
                <a:prstClr val="white"/>
              </a:solidFill>
            </a:endParaRPr>
          </a:p>
        </p:txBody>
      </p:sp>
      <p:sp>
        <p:nvSpPr>
          <p:cNvPr id="9" name="Isosceles Triangle 8"/>
          <p:cNvSpPr>
            <a:spLocks noChangeAspect="1"/>
          </p:cNvSpPr>
          <p:nvPr/>
        </p:nvSpPr>
        <p:spPr>
          <a:xfrm rot="5400000">
            <a:off x="419101" y="6467476"/>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350" dirty="0">
              <a:solidFill>
                <a:prstClr val="white"/>
              </a:solidFill>
            </a:endParaRPr>
          </a:p>
        </p:txBody>
      </p:sp>
      <p:sp>
        <p:nvSpPr>
          <p:cNvPr id="10" name="Rectangle 9"/>
          <p:cNvSpPr/>
          <p:nvPr/>
        </p:nvSpPr>
        <p:spPr>
          <a:xfrm>
            <a:off x="457200" y="500856"/>
            <a:ext cx="182880"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350" dirty="0">
              <a:solidFill>
                <a:prstClr val="white"/>
              </a:solidFill>
            </a:endParaRPr>
          </a:p>
        </p:txBody>
      </p:sp>
    </p:spTree>
    <p:extLst>
      <p:ext uri="{BB962C8B-B14F-4D97-AF65-F5344CB8AC3E}">
        <p14:creationId xmlns:p14="http://schemas.microsoft.com/office/powerpoint/2010/main" val="590050334"/>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282203" y="1778"/>
            <a:ext cx="8229600" cy="990600"/>
          </a:xfrm>
          <a:prstGeom prst="rect">
            <a:avLst/>
          </a:prstGeom>
        </p:spPr>
        <p:txBody>
          <a:bodyPr vert="horz" anchor="b" anchorCtr="0">
            <a:normAutofit/>
          </a:bodyPr>
          <a:lstStyle/>
          <a:p>
            <a:r>
              <a:rPr kumimoji="0" lang="en-US" dirty="0" smtClean="0"/>
              <a:t>Click to edit Master title style</a:t>
            </a:r>
            <a:endParaRPr kumimoji="0" lang="en-US" dirty="0"/>
          </a:p>
        </p:txBody>
      </p:sp>
      <p:sp>
        <p:nvSpPr>
          <p:cNvPr id="13" name="Text Placeholder 12"/>
          <p:cNvSpPr>
            <a:spLocks noGrp="1"/>
          </p:cNvSpPr>
          <p:nvPr>
            <p:ph type="body" idx="1"/>
          </p:nvPr>
        </p:nvSpPr>
        <p:spPr>
          <a:xfrm>
            <a:off x="457200" y="1219200"/>
            <a:ext cx="8229600" cy="4910328"/>
          </a:xfrm>
          <a:prstGeom prst="rect">
            <a:avLst/>
          </a:prstGeom>
        </p:spPr>
        <p:txBody>
          <a:bodyPr vert="horz">
            <a:normAutofit/>
          </a:bodyPr>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3" name="Footer Placeholder 2"/>
          <p:cNvSpPr>
            <a:spLocks noGrp="1"/>
          </p:cNvSpPr>
          <p:nvPr>
            <p:ph type="ftr" sz="quarter" idx="3"/>
          </p:nvPr>
        </p:nvSpPr>
        <p:spPr>
          <a:xfrm>
            <a:off x="6618816" y="6492751"/>
            <a:ext cx="2067984" cy="289902"/>
          </a:xfrm>
          <a:prstGeom prst="rect">
            <a:avLst/>
          </a:prstGeom>
        </p:spPr>
        <p:txBody>
          <a:bodyPr vert="horz"/>
          <a:lstStyle>
            <a:lvl1pPr algn="r" eaLnBrk="1" latinLnBrk="0" hangingPunct="1">
              <a:defRPr kumimoji="0" sz="1050">
                <a:solidFill>
                  <a:schemeClr val="tx2"/>
                </a:solidFill>
              </a:defRPr>
            </a:lvl1pPr>
          </a:lstStyle>
          <a:p>
            <a:pPr algn="ctr"/>
            <a:r>
              <a:rPr lang="en-US" dirty="0" smtClean="0">
                <a:solidFill>
                  <a:srgbClr val="464653"/>
                </a:solidFill>
              </a:rPr>
              <a:t>www.sdcverifier.com</a:t>
            </a:r>
            <a:endParaRPr lang="en-US" dirty="0">
              <a:solidFill>
                <a:srgbClr val="464653"/>
              </a:solidFill>
            </a:endParaRPr>
          </a:p>
        </p:txBody>
      </p:sp>
      <p:sp>
        <p:nvSpPr>
          <p:cNvPr id="23" name="Slide Number Placeholder 22"/>
          <p:cNvSpPr>
            <a:spLocks noGrp="1"/>
          </p:cNvSpPr>
          <p:nvPr>
            <p:ph type="sldNum" sz="quarter" idx="4"/>
          </p:nvPr>
        </p:nvSpPr>
        <p:spPr>
          <a:xfrm>
            <a:off x="457200" y="6493604"/>
            <a:ext cx="857250" cy="289049"/>
          </a:xfrm>
          <a:prstGeom prst="rect">
            <a:avLst/>
          </a:prstGeom>
          <a:noFill/>
        </p:spPr>
        <p:txBody>
          <a:bodyPr vert="horz"/>
          <a:lstStyle>
            <a:lvl1pPr algn="l" eaLnBrk="1" latinLnBrk="0" hangingPunct="1">
              <a:defRPr kumimoji="0" sz="1050">
                <a:solidFill>
                  <a:schemeClr val="tx2"/>
                </a:solidFill>
              </a:defRPr>
            </a:lvl1pPr>
          </a:lstStyle>
          <a:p>
            <a:fld id="{1D8C7E89-3D2E-455B-B628-59013567A8A2}" type="slidenum">
              <a:rPr lang="en-US" smtClean="0">
                <a:solidFill>
                  <a:srgbClr val="464653"/>
                </a:solidFill>
              </a:rPr>
              <a:pPr/>
              <a:t>‹#›</a:t>
            </a:fld>
            <a:endParaRPr lang="en-US" dirty="0">
              <a:solidFill>
                <a:srgbClr val="464653"/>
              </a:solidFill>
            </a:endParaRPr>
          </a:p>
        </p:txBody>
      </p:sp>
    </p:spTree>
    <p:extLst>
      <p:ext uri="{BB962C8B-B14F-4D97-AF65-F5344CB8AC3E}">
        <p14:creationId xmlns:p14="http://schemas.microsoft.com/office/powerpoint/2010/main" val="20332036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rtl="0" eaLnBrk="1" latinLnBrk="0" hangingPunct="1">
        <a:spcBef>
          <a:spcPct val="0"/>
        </a:spcBef>
        <a:buNone/>
        <a:defRPr kumimoji="0" sz="2400" kern="1200">
          <a:solidFill>
            <a:schemeClr val="tx2"/>
          </a:solidFill>
          <a:latin typeface="+mj-lt"/>
          <a:ea typeface="+mj-ea"/>
          <a:cs typeface="+mj-cs"/>
        </a:defRPr>
      </a:lvl1pPr>
    </p:titleStyle>
    <p:bodyStyle>
      <a:lvl1pPr marL="205740" indent="-205740" algn="l" rtl="0" eaLnBrk="1" latinLnBrk="0" hangingPunct="1">
        <a:spcBef>
          <a:spcPts val="450"/>
        </a:spcBef>
        <a:buClr>
          <a:schemeClr val="accent1"/>
        </a:buClr>
        <a:buSzPct val="76000"/>
        <a:buFont typeface="Wingdings 3"/>
        <a:buChar char=""/>
        <a:defRPr kumimoji="0" sz="1950" kern="1200">
          <a:solidFill>
            <a:schemeClr val="tx1"/>
          </a:solidFill>
          <a:latin typeface="+mn-lt"/>
          <a:ea typeface="+mn-ea"/>
          <a:cs typeface="+mn-cs"/>
        </a:defRPr>
      </a:lvl1pPr>
      <a:lvl2pPr marL="411480" indent="-205740" algn="l" rtl="0" eaLnBrk="1" latinLnBrk="0" hangingPunct="1">
        <a:spcBef>
          <a:spcPts val="375"/>
        </a:spcBef>
        <a:buClr>
          <a:schemeClr val="accent2"/>
        </a:buClr>
        <a:buSzPct val="76000"/>
        <a:buFont typeface="Wingdings 3"/>
        <a:buChar char=""/>
        <a:defRPr kumimoji="0" sz="1725" kern="1200">
          <a:solidFill>
            <a:schemeClr val="tx2"/>
          </a:solidFill>
          <a:latin typeface="+mn-lt"/>
          <a:ea typeface="+mn-ea"/>
          <a:cs typeface="+mn-cs"/>
        </a:defRPr>
      </a:lvl2pPr>
      <a:lvl3pPr marL="617220" indent="-171450" algn="l" rtl="0" eaLnBrk="1" latinLnBrk="0" hangingPunct="1">
        <a:spcBef>
          <a:spcPts val="375"/>
        </a:spcBef>
        <a:buClr>
          <a:schemeClr val="bg1">
            <a:shade val="50000"/>
          </a:schemeClr>
        </a:buClr>
        <a:buSzPct val="76000"/>
        <a:buFont typeface="Wingdings 3"/>
        <a:buChar char=""/>
        <a:defRPr kumimoji="0" sz="1500" kern="1200">
          <a:solidFill>
            <a:schemeClr val="tx1"/>
          </a:solidFill>
          <a:latin typeface="+mn-lt"/>
          <a:ea typeface="+mn-ea"/>
          <a:cs typeface="+mn-cs"/>
        </a:defRPr>
      </a:lvl3pPr>
      <a:lvl4pPr marL="822960" indent="-171450" algn="l" rtl="0" eaLnBrk="1" latinLnBrk="0" hangingPunct="1">
        <a:spcBef>
          <a:spcPts val="300"/>
        </a:spcBef>
        <a:buClr>
          <a:schemeClr val="accent2">
            <a:shade val="75000"/>
          </a:schemeClr>
        </a:buClr>
        <a:buSzPct val="70000"/>
        <a:buFont typeface="Wingdings"/>
        <a:buChar char=""/>
        <a:defRPr kumimoji="0" sz="1350" kern="1200">
          <a:solidFill>
            <a:schemeClr val="tx1"/>
          </a:solidFill>
          <a:latin typeface="+mn-lt"/>
          <a:ea typeface="+mn-ea"/>
          <a:cs typeface="+mn-cs"/>
        </a:defRPr>
      </a:lvl4pPr>
      <a:lvl5pPr marL="1028700" indent="-171450" algn="l" rtl="0" eaLnBrk="1" latinLnBrk="0" hangingPunct="1">
        <a:spcBef>
          <a:spcPts val="225"/>
        </a:spcBef>
        <a:buClr>
          <a:schemeClr val="accent2"/>
        </a:buClr>
        <a:buSzPct val="70000"/>
        <a:buFont typeface="Wingdings"/>
        <a:buChar char=""/>
        <a:defRPr kumimoji="0" sz="1200" kern="1200">
          <a:solidFill>
            <a:schemeClr val="tx1"/>
          </a:solidFill>
          <a:latin typeface="+mn-lt"/>
          <a:ea typeface="+mn-ea"/>
          <a:cs typeface="+mn-cs"/>
        </a:defRPr>
      </a:lvl5pPr>
      <a:lvl6pPr marL="1234440" indent="-137160" algn="l" rtl="0" eaLnBrk="1" latinLnBrk="0" hangingPunct="1">
        <a:spcBef>
          <a:spcPts val="225"/>
        </a:spcBef>
        <a:buClr>
          <a:srgbClr val="9FB8CD">
            <a:shade val="75000"/>
          </a:srgbClr>
        </a:buClr>
        <a:buSzPct val="75000"/>
        <a:buFont typeface="Wingdings 3"/>
        <a:buChar char=""/>
        <a:defRPr kumimoji="0" lang="en-US" sz="1200" kern="1200" smtClean="0">
          <a:solidFill>
            <a:schemeClr val="tx1"/>
          </a:solidFill>
          <a:latin typeface="+mn-lt"/>
          <a:ea typeface="+mn-ea"/>
          <a:cs typeface="+mn-cs"/>
        </a:defRPr>
      </a:lvl6pPr>
      <a:lvl7pPr marL="1371600" indent="-137160" algn="l" rtl="0" eaLnBrk="1" latinLnBrk="0" hangingPunct="1">
        <a:spcBef>
          <a:spcPts val="225"/>
        </a:spcBef>
        <a:buClr>
          <a:srgbClr val="727CA3">
            <a:shade val="75000"/>
          </a:srgbClr>
        </a:buClr>
        <a:buSzPct val="75000"/>
        <a:buFont typeface="Wingdings 3"/>
        <a:buChar char=""/>
        <a:defRPr kumimoji="0" lang="en-US" sz="1050" kern="1200" smtClean="0">
          <a:solidFill>
            <a:schemeClr val="tx1"/>
          </a:solidFill>
          <a:latin typeface="+mn-lt"/>
          <a:ea typeface="+mn-ea"/>
          <a:cs typeface="+mn-cs"/>
        </a:defRPr>
      </a:lvl7pPr>
      <a:lvl8pPr marL="1508760" indent="-137160" algn="l" rtl="0" eaLnBrk="1" latinLnBrk="0" hangingPunct="1">
        <a:spcBef>
          <a:spcPts val="225"/>
        </a:spcBef>
        <a:buClr>
          <a:prstClr val="white">
            <a:shade val="50000"/>
          </a:prstClr>
        </a:buClr>
        <a:buSzPct val="75000"/>
        <a:buFont typeface="Wingdings 3"/>
        <a:buChar char=""/>
        <a:defRPr kumimoji="0" lang="en-US" sz="1050" kern="1200" smtClean="0">
          <a:solidFill>
            <a:schemeClr val="tx1"/>
          </a:solidFill>
          <a:latin typeface="+mn-lt"/>
          <a:ea typeface="+mn-ea"/>
          <a:cs typeface="+mn-cs"/>
        </a:defRPr>
      </a:lvl8pPr>
      <a:lvl9pPr marL="1645920" indent="-137160" algn="l" rtl="0" eaLnBrk="1" latinLnBrk="0" hangingPunct="1">
        <a:spcBef>
          <a:spcPts val="225"/>
        </a:spcBef>
        <a:buClr>
          <a:srgbClr val="9FB8CD"/>
        </a:buClr>
        <a:buSzPct val="75000"/>
        <a:buFont typeface="Wingdings 3"/>
        <a:buChar char=""/>
        <a:defRPr kumimoji="0" lang="en-US" sz="9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342900" algn="l" rtl="0" eaLnBrk="1" latinLnBrk="0" hangingPunct="1">
        <a:defRPr kumimoji="0" kern="1200">
          <a:solidFill>
            <a:schemeClr val="tx1"/>
          </a:solidFill>
          <a:latin typeface="+mn-lt"/>
          <a:ea typeface="+mn-ea"/>
          <a:cs typeface="+mn-cs"/>
        </a:defRPr>
      </a:lvl2pPr>
      <a:lvl3pPr marL="685800" algn="l" rtl="0" eaLnBrk="1" latinLnBrk="0" hangingPunct="1">
        <a:defRPr kumimoji="0" kern="1200">
          <a:solidFill>
            <a:schemeClr val="tx1"/>
          </a:solidFill>
          <a:latin typeface="+mn-lt"/>
          <a:ea typeface="+mn-ea"/>
          <a:cs typeface="+mn-cs"/>
        </a:defRPr>
      </a:lvl3pPr>
      <a:lvl4pPr marL="1028700" algn="l" rtl="0" eaLnBrk="1" latinLnBrk="0" hangingPunct="1">
        <a:defRPr kumimoji="0" kern="1200">
          <a:solidFill>
            <a:schemeClr val="tx1"/>
          </a:solidFill>
          <a:latin typeface="+mn-lt"/>
          <a:ea typeface="+mn-ea"/>
          <a:cs typeface="+mn-cs"/>
        </a:defRPr>
      </a:lvl4pPr>
      <a:lvl5pPr marL="1371600" algn="l" rtl="0" eaLnBrk="1" latinLnBrk="0" hangingPunct="1">
        <a:defRPr kumimoji="0" kern="1200">
          <a:solidFill>
            <a:schemeClr val="tx1"/>
          </a:solidFill>
          <a:latin typeface="+mn-lt"/>
          <a:ea typeface="+mn-ea"/>
          <a:cs typeface="+mn-cs"/>
        </a:defRPr>
      </a:lvl5pPr>
      <a:lvl6pPr marL="1714500" algn="l" rtl="0" eaLnBrk="1" latinLnBrk="0" hangingPunct="1">
        <a:defRPr kumimoji="0" kern="1200">
          <a:solidFill>
            <a:schemeClr val="tx1"/>
          </a:solidFill>
          <a:latin typeface="+mn-lt"/>
          <a:ea typeface="+mn-ea"/>
          <a:cs typeface="+mn-cs"/>
        </a:defRPr>
      </a:lvl6pPr>
      <a:lvl7pPr marL="2057400" algn="l" rtl="0" eaLnBrk="1" latinLnBrk="0" hangingPunct="1">
        <a:defRPr kumimoji="0" kern="1200">
          <a:solidFill>
            <a:schemeClr val="tx1"/>
          </a:solidFill>
          <a:latin typeface="+mn-lt"/>
          <a:ea typeface="+mn-ea"/>
          <a:cs typeface="+mn-cs"/>
        </a:defRPr>
      </a:lvl7pPr>
      <a:lvl8pPr marL="2400300" algn="l" rtl="0" eaLnBrk="1" latinLnBrk="0" hangingPunct="1">
        <a:defRPr kumimoji="0" kern="1200">
          <a:solidFill>
            <a:schemeClr val="tx1"/>
          </a:solidFill>
          <a:latin typeface="+mn-lt"/>
          <a:ea typeface="+mn-ea"/>
          <a:cs typeface="+mn-cs"/>
        </a:defRPr>
      </a:lvl8pPr>
      <a:lvl9pPr marL="27432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3.png"/></Relationships>
</file>

<file path=ppt/slides/_rels/slide1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 Id="rId5" Type="http://schemas.openxmlformats.org/officeDocument/2006/relationships/image" Target="../media/image38.png"/><Relationship Id="rId4" Type="http://schemas.openxmlformats.org/officeDocument/2006/relationships/image" Target="../media/image37.png"/></Relationships>
</file>

<file path=ppt/slides/_rels/slide1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1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1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1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 Id="rId5" Type="http://schemas.openxmlformats.org/officeDocument/2006/relationships/image" Target="../media/image55.png"/><Relationship Id="rId4" Type="http://schemas.openxmlformats.org/officeDocument/2006/relationships/image" Target="../media/image54.png"/></Relationships>
</file>

<file path=ppt/slides/_rels/slide18.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xml"/><Relationship Id="rId4" Type="http://schemas.openxmlformats.org/officeDocument/2006/relationships/image" Target="../media/image5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image" Target="../media/image62.png"/></Relationships>
</file>

<file path=ppt/slides/_rels/slide21.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2.xml"/><Relationship Id="rId5" Type="http://schemas.openxmlformats.org/officeDocument/2006/relationships/image" Target="../media/image63.png"/><Relationship Id="rId4" Type="http://schemas.openxmlformats.org/officeDocument/2006/relationships/image" Target="../media/image67.png"/></Relationships>
</file>

<file path=ppt/slides/_rels/slide22.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2.xml"/><Relationship Id="rId6" Type="http://schemas.openxmlformats.org/officeDocument/2006/relationships/image" Target="../media/image55.png"/><Relationship Id="rId5" Type="http://schemas.openxmlformats.org/officeDocument/2006/relationships/image" Target="../media/image71.png"/><Relationship Id="rId4" Type="http://schemas.openxmlformats.org/officeDocument/2006/relationships/image" Target="../media/image70.png"/></Relationships>
</file>

<file path=ppt/slides/_rels/slide23.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2.xml"/><Relationship Id="rId5" Type="http://schemas.openxmlformats.org/officeDocument/2006/relationships/image" Target="../media/image55.png"/><Relationship Id="rId4" Type="http://schemas.openxmlformats.org/officeDocument/2006/relationships/image" Target="../media/image74.png"/></Relationships>
</file>

<file path=ppt/slides/_rels/slide24.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80.png"/><Relationship Id="rId7" Type="http://schemas.openxmlformats.org/officeDocument/2006/relationships/image" Target="../media/image84.png"/><Relationship Id="rId2" Type="http://schemas.openxmlformats.org/officeDocument/2006/relationships/image" Target="../media/image79.png"/><Relationship Id="rId1" Type="http://schemas.openxmlformats.org/officeDocument/2006/relationships/slideLayout" Target="../slideLayouts/slideLayout2.xml"/><Relationship Id="rId6" Type="http://schemas.openxmlformats.org/officeDocument/2006/relationships/image" Target="../media/image83.png"/><Relationship Id="rId5" Type="http://schemas.openxmlformats.org/officeDocument/2006/relationships/image" Target="../media/image82.png"/><Relationship Id="rId4" Type="http://schemas.openxmlformats.org/officeDocument/2006/relationships/image" Target="../media/image81.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ctr"/>
            <a:r>
              <a:rPr lang="en-US" sz="3100" dirty="0" smtClean="0"/>
              <a:t>Tutorial</a:t>
            </a:r>
            <a:br>
              <a:rPr lang="en-US" sz="3100" dirty="0" smtClean="0"/>
            </a:br>
            <a:r>
              <a:rPr lang="en-US" sz="3100" b="1" smtClean="0"/>
              <a:t>Plate Buckling DNV</a:t>
            </a:r>
            <a:r>
              <a:rPr lang="en-US" dirty="0" smtClean="0"/>
              <a:t/>
            </a:r>
            <a:br>
              <a:rPr lang="en-US" dirty="0" smtClean="0"/>
            </a:br>
            <a:endParaRPr lang="en-US" dirty="0"/>
          </a:p>
        </p:txBody>
      </p:sp>
      <p:pic>
        <p:nvPicPr>
          <p:cNvPr id="4" name="Picture 3" descr="D:\SDC Verifier\SDC_logo.png"/>
          <p:cNvPicPr>
            <a:picLocks noChangeAspect="1" noChangeArrowheads="1"/>
          </p:cNvPicPr>
          <p:nvPr/>
        </p:nvPicPr>
        <p:blipFill>
          <a:blip r:embed="rId2" cstate="print"/>
          <a:stretch>
            <a:fillRect/>
          </a:stretch>
        </p:blipFill>
        <p:spPr bwMode="auto">
          <a:xfrm>
            <a:off x="3238500" y="1843216"/>
            <a:ext cx="3252915" cy="986520"/>
          </a:xfrm>
          <a:prstGeom prst="rect">
            <a:avLst/>
          </a:prstGeom>
          <a:noFill/>
        </p:spPr>
      </p:pic>
      <p:sp>
        <p:nvSpPr>
          <p:cNvPr id="6" name="Title 1"/>
          <p:cNvSpPr txBox="1">
            <a:spLocks/>
          </p:cNvSpPr>
          <p:nvPr/>
        </p:nvSpPr>
        <p:spPr>
          <a:xfrm>
            <a:off x="1219200" y="4829785"/>
            <a:ext cx="6858000" cy="990600"/>
          </a:xfrm>
          <a:prstGeom prst="rect">
            <a:avLst/>
          </a:prstGeom>
        </p:spPr>
        <p:txBody>
          <a:bodyPr vert="horz" anchor="t" anchorCtr="0">
            <a:normAutofit fontScale="90000" lnSpcReduction="10000"/>
          </a:bodyPr>
          <a:lstStyle>
            <a:lvl1pPr algn="r" rtl="0" eaLnBrk="1" latinLnBrk="0" hangingPunct="1">
              <a:spcBef>
                <a:spcPct val="0"/>
              </a:spcBef>
              <a:buNone/>
              <a:defRPr kumimoji="0" sz="2400" kern="1200">
                <a:solidFill>
                  <a:schemeClr val="tx1"/>
                </a:solidFill>
                <a:latin typeface="+mj-lt"/>
                <a:ea typeface="+mj-ea"/>
                <a:cs typeface="+mj-cs"/>
              </a:defRPr>
            </a:lvl1pPr>
          </a:lstStyle>
          <a:p>
            <a:r>
              <a:rPr lang="en-US" sz="2200" dirty="0" smtClean="0">
                <a:solidFill>
                  <a:schemeClr val="bg1">
                    <a:lumMod val="50000"/>
                  </a:schemeClr>
                </a:solidFill>
                <a:latin typeface="Bookman Old Style" panose="02050604050505020204" pitchFamily="18" charset="0"/>
              </a:rPr>
              <a:t>20.</a:t>
            </a:r>
            <a:r>
              <a:rPr lang="uk-UA" sz="2200" dirty="0" smtClean="0">
                <a:solidFill>
                  <a:schemeClr val="bg1">
                    <a:lumMod val="50000"/>
                  </a:schemeClr>
                </a:solidFill>
                <a:latin typeface="Bookman Old Style" panose="02050604050505020204" pitchFamily="18" charset="0"/>
              </a:rPr>
              <a:t>1</a:t>
            </a:r>
            <a:r>
              <a:rPr lang="en-US" sz="2200" dirty="0" smtClean="0">
                <a:solidFill>
                  <a:schemeClr val="bg1">
                    <a:lumMod val="50000"/>
                  </a:schemeClr>
                </a:solidFill>
                <a:latin typeface="Bookman Old Style" panose="02050604050505020204" pitchFamily="18" charset="0"/>
              </a:rPr>
              <a:t>0.2017</a:t>
            </a:r>
          </a:p>
          <a:p>
            <a:r>
              <a:rPr lang="en-US" sz="2200" dirty="0" smtClean="0">
                <a:solidFill>
                  <a:schemeClr val="bg1">
                    <a:lumMod val="50000"/>
                  </a:schemeClr>
                </a:solidFill>
                <a:latin typeface="Bookman Old Style" panose="02050604050505020204" pitchFamily="18" charset="0"/>
              </a:rPr>
              <a:t>version 4.</a:t>
            </a:r>
            <a:r>
              <a:rPr lang="en-US" sz="2200" dirty="0">
                <a:solidFill>
                  <a:schemeClr val="bg1">
                    <a:lumMod val="50000"/>
                  </a:schemeClr>
                </a:solidFill>
                <a:latin typeface="Bookman Old Style" panose="02050604050505020204" pitchFamily="18" charset="0"/>
              </a:rPr>
              <a:t>7</a:t>
            </a:r>
            <a:r>
              <a:rPr lang="en-US" dirty="0" smtClean="0"/>
              <a:t/>
            </a:r>
            <a:br>
              <a:rPr lang="en-US" dirty="0" smtClean="0"/>
            </a:br>
            <a:endParaRPr lang="en-US" dirty="0"/>
          </a:p>
        </p:txBody>
      </p:sp>
    </p:spTree>
    <p:extLst>
      <p:ext uri="{BB962C8B-B14F-4D97-AF65-F5344CB8AC3E}">
        <p14:creationId xmlns:p14="http://schemas.microsoft.com/office/powerpoint/2010/main" val="15325838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p:cNvPicPr>
            <a:picLocks noChangeAspect="1"/>
          </p:cNvPicPr>
          <p:nvPr/>
        </p:nvPicPr>
        <p:blipFill>
          <a:blip r:embed="rId2"/>
          <a:stretch>
            <a:fillRect/>
          </a:stretch>
        </p:blipFill>
        <p:spPr>
          <a:xfrm>
            <a:off x="3253742" y="1378154"/>
            <a:ext cx="5783980" cy="2594500"/>
          </a:xfrm>
          <a:prstGeom prst="rect">
            <a:avLst/>
          </a:prstGeom>
        </p:spPr>
      </p:pic>
      <p:sp>
        <p:nvSpPr>
          <p:cNvPr id="2" name="Title 1"/>
          <p:cNvSpPr>
            <a:spLocks noGrp="1"/>
          </p:cNvSpPr>
          <p:nvPr>
            <p:ph type="title"/>
          </p:nvPr>
        </p:nvSpPr>
        <p:spPr/>
        <p:txBody>
          <a:bodyPr>
            <a:normAutofit/>
          </a:bodyPr>
          <a:lstStyle/>
          <a:p>
            <a:r>
              <a:rPr lang="en-US" sz="2900" dirty="0" smtClean="0">
                <a:solidFill>
                  <a:schemeClr val="tx1"/>
                </a:solidFill>
              </a:rPr>
              <a:t>Editing plates manually</a:t>
            </a:r>
            <a:endParaRPr lang="uk-UA" sz="2900" dirty="0">
              <a:solidFill>
                <a:schemeClr val="tx1"/>
              </a:solidFill>
            </a:endParaRPr>
          </a:p>
        </p:txBody>
      </p:sp>
      <p:sp>
        <p:nvSpPr>
          <p:cNvPr id="3" name="Footer Placeholder 2"/>
          <p:cNvSpPr>
            <a:spLocks noGrp="1"/>
          </p:cNvSpPr>
          <p:nvPr>
            <p:ph type="ftr" sz="quarter" idx="11"/>
          </p:nvPr>
        </p:nvSpPr>
        <p:spPr/>
        <p:txBody>
          <a:bodyPr/>
          <a:lstStyle/>
          <a:p>
            <a:r>
              <a:rPr lang="en-US" dirty="0" smtClean="0"/>
              <a:t>www.sdcverifier.com</a:t>
            </a:r>
            <a:endParaRPr lang="en-US" dirty="0"/>
          </a:p>
        </p:txBody>
      </p:sp>
      <p:sp>
        <p:nvSpPr>
          <p:cNvPr id="4" name="Slide Number Placeholder 3"/>
          <p:cNvSpPr>
            <a:spLocks noGrp="1"/>
          </p:cNvSpPr>
          <p:nvPr>
            <p:ph type="sldNum" sz="quarter" idx="12"/>
          </p:nvPr>
        </p:nvSpPr>
        <p:spPr/>
        <p:txBody>
          <a:bodyPr/>
          <a:lstStyle/>
          <a:p>
            <a:fld id="{1D8C7E89-3D2E-455B-B628-59013567A8A2}" type="slidenum">
              <a:rPr lang="en-US" smtClean="0"/>
              <a:pPr/>
              <a:t>10</a:t>
            </a:fld>
            <a:endParaRPr lang="en-US" dirty="0"/>
          </a:p>
        </p:txBody>
      </p:sp>
      <p:sp>
        <p:nvSpPr>
          <p:cNvPr id="7" name="Rectangle 12"/>
          <p:cNvSpPr/>
          <p:nvPr/>
        </p:nvSpPr>
        <p:spPr>
          <a:xfrm>
            <a:off x="304800" y="1371600"/>
            <a:ext cx="2791540" cy="1371600"/>
          </a:xfrm>
          <a:prstGeom prst="rect">
            <a:avLst/>
          </a:prstGeom>
          <a:ln/>
        </p:spPr>
        <p:style>
          <a:lnRef idx="2">
            <a:schemeClr val="accent4"/>
          </a:lnRef>
          <a:fillRef idx="1">
            <a:schemeClr val="lt1"/>
          </a:fillRef>
          <a:effectRef idx="0">
            <a:schemeClr val="accent4"/>
          </a:effectRef>
          <a:fontRef idx="minor">
            <a:schemeClr val="dk1"/>
          </a:fontRef>
        </p:style>
        <p:txBody>
          <a:bodyPr rtlCol="0" anchor="t" anchorCtr="0"/>
          <a:lstStyle/>
          <a:p>
            <a:pPr lvl="0" algn="just">
              <a:defRPr/>
            </a:pPr>
            <a:r>
              <a:rPr lang="en-US" sz="1200" kern="0" dirty="0" smtClean="0">
                <a:solidFill>
                  <a:sysClr val="windowText" lastClr="000000"/>
                </a:solidFill>
                <a:latin typeface="Calibri"/>
              </a:rPr>
              <a:t>To modify plates select them from the list and press </a:t>
            </a:r>
            <a:r>
              <a:rPr lang="en-US" sz="1200" i="1" kern="0" dirty="0" smtClean="0">
                <a:solidFill>
                  <a:sysClr val="windowText" lastClr="000000"/>
                </a:solidFill>
                <a:latin typeface="Calibri"/>
              </a:rPr>
              <a:t>Set dimensions</a:t>
            </a:r>
            <a:r>
              <a:rPr lang="en-US" sz="1200" kern="0" dirty="0" smtClean="0">
                <a:solidFill>
                  <a:sysClr val="windowText" lastClr="000000"/>
                </a:solidFill>
                <a:latin typeface="Calibri"/>
              </a:rPr>
              <a:t>. It is possible to edit one parameter (Length / Width / Thickness) or few at once. </a:t>
            </a:r>
          </a:p>
          <a:p>
            <a:pPr lvl="0" algn="just">
              <a:defRPr/>
            </a:pPr>
            <a:r>
              <a:rPr lang="en-US" sz="1200" kern="0" dirty="0" smtClean="0">
                <a:solidFill>
                  <a:sysClr val="windowText" lastClr="000000"/>
                </a:solidFill>
                <a:latin typeface="Calibri"/>
              </a:rPr>
              <a:t>If thickness is changed, you can see in table what was the original thickness recognized from the model:</a:t>
            </a:r>
          </a:p>
        </p:txBody>
      </p:sp>
      <p:pic>
        <p:nvPicPr>
          <p:cNvPr id="8" name="Picture 7"/>
          <p:cNvPicPr>
            <a:picLocks noChangeAspect="1"/>
          </p:cNvPicPr>
          <p:nvPr/>
        </p:nvPicPr>
        <p:blipFill>
          <a:blip r:embed="rId3"/>
          <a:stretch>
            <a:fillRect/>
          </a:stretch>
        </p:blipFill>
        <p:spPr>
          <a:xfrm>
            <a:off x="1071920" y="2895600"/>
            <a:ext cx="1257300" cy="781050"/>
          </a:xfrm>
          <a:prstGeom prst="rect">
            <a:avLst/>
          </a:prstGeom>
        </p:spPr>
      </p:pic>
      <p:sp>
        <p:nvSpPr>
          <p:cNvPr id="9" name="Rectangle 12"/>
          <p:cNvSpPr/>
          <p:nvPr/>
        </p:nvSpPr>
        <p:spPr>
          <a:xfrm>
            <a:off x="304800" y="3846830"/>
            <a:ext cx="2791540" cy="648300"/>
          </a:xfrm>
          <a:prstGeom prst="rect">
            <a:avLst/>
          </a:prstGeom>
          <a:ln/>
        </p:spPr>
        <p:style>
          <a:lnRef idx="2">
            <a:schemeClr val="accent4"/>
          </a:lnRef>
          <a:fillRef idx="1">
            <a:schemeClr val="lt1"/>
          </a:fillRef>
          <a:effectRef idx="0">
            <a:schemeClr val="accent4"/>
          </a:effectRef>
          <a:fontRef idx="minor">
            <a:schemeClr val="dk1"/>
          </a:fontRef>
        </p:style>
        <p:txBody>
          <a:bodyPr rtlCol="0" anchor="t" anchorCtr="0"/>
          <a:lstStyle/>
          <a:p>
            <a:pPr lvl="0" algn="just">
              <a:defRPr/>
            </a:pPr>
            <a:r>
              <a:rPr lang="en-US" sz="1200" kern="0" dirty="0" smtClean="0">
                <a:solidFill>
                  <a:sysClr val="windowText" lastClr="000000"/>
                </a:solidFill>
                <a:latin typeface="Calibri"/>
              </a:rPr>
              <a:t>Usually, the plate directions should not be modified. But in case it is required, press </a:t>
            </a:r>
            <a:r>
              <a:rPr lang="en-US" sz="1200" i="1" kern="0" dirty="0" smtClean="0">
                <a:solidFill>
                  <a:sysClr val="windowText" lastClr="000000"/>
                </a:solidFill>
                <a:latin typeface="Calibri"/>
              </a:rPr>
              <a:t>Set Direction.</a:t>
            </a:r>
          </a:p>
        </p:txBody>
      </p:sp>
      <p:pic>
        <p:nvPicPr>
          <p:cNvPr id="11" name="Picture 10"/>
          <p:cNvPicPr>
            <a:picLocks noChangeAspect="1"/>
          </p:cNvPicPr>
          <p:nvPr/>
        </p:nvPicPr>
        <p:blipFill>
          <a:blip r:embed="rId4"/>
          <a:stretch>
            <a:fillRect/>
          </a:stretch>
        </p:blipFill>
        <p:spPr>
          <a:xfrm>
            <a:off x="3615649" y="1723955"/>
            <a:ext cx="1463588" cy="1937455"/>
          </a:xfrm>
          <a:prstGeom prst="rect">
            <a:avLst/>
          </a:prstGeom>
        </p:spPr>
      </p:pic>
      <p:pic>
        <p:nvPicPr>
          <p:cNvPr id="12" name="Picture 11"/>
          <p:cNvPicPr>
            <a:picLocks noChangeAspect="1"/>
          </p:cNvPicPr>
          <p:nvPr/>
        </p:nvPicPr>
        <p:blipFill>
          <a:blip r:embed="rId5"/>
          <a:stretch>
            <a:fillRect/>
          </a:stretch>
        </p:blipFill>
        <p:spPr>
          <a:xfrm>
            <a:off x="6542825" y="1912991"/>
            <a:ext cx="1478667" cy="1472454"/>
          </a:xfrm>
          <a:prstGeom prst="rect">
            <a:avLst/>
          </a:prstGeom>
        </p:spPr>
      </p:pic>
      <p:sp>
        <p:nvSpPr>
          <p:cNvPr id="13" name="Rectangle 12"/>
          <p:cNvSpPr/>
          <p:nvPr/>
        </p:nvSpPr>
        <p:spPr>
          <a:xfrm>
            <a:off x="5288852" y="3536950"/>
            <a:ext cx="515467" cy="154191"/>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14" name="Rectangle 13"/>
          <p:cNvSpPr/>
          <p:nvPr/>
        </p:nvSpPr>
        <p:spPr>
          <a:xfrm>
            <a:off x="5818570" y="3536950"/>
            <a:ext cx="426005" cy="154191"/>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cxnSp>
        <p:nvCxnSpPr>
          <p:cNvPr id="16" name="Straight Arrow Connector 15"/>
          <p:cNvCxnSpPr>
            <a:stCxn id="13" idx="0"/>
          </p:cNvCxnSpPr>
          <p:nvPr/>
        </p:nvCxnSpPr>
        <p:spPr>
          <a:xfrm flipH="1" flipV="1">
            <a:off x="5079237" y="2692682"/>
            <a:ext cx="467349" cy="8442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endCxn id="12" idx="1"/>
          </p:cNvCxnSpPr>
          <p:nvPr/>
        </p:nvCxnSpPr>
        <p:spPr>
          <a:xfrm flipV="1">
            <a:off x="6003759" y="2649218"/>
            <a:ext cx="539066" cy="88773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0" name="Rectangle 12"/>
          <p:cNvSpPr/>
          <p:nvPr/>
        </p:nvSpPr>
        <p:spPr>
          <a:xfrm>
            <a:off x="304800" y="4909103"/>
            <a:ext cx="2791540" cy="1053594"/>
          </a:xfrm>
          <a:prstGeom prst="rect">
            <a:avLst/>
          </a:prstGeom>
          <a:ln/>
        </p:spPr>
        <p:style>
          <a:lnRef idx="2">
            <a:schemeClr val="accent4"/>
          </a:lnRef>
          <a:fillRef idx="1">
            <a:schemeClr val="lt1"/>
          </a:fillRef>
          <a:effectRef idx="0">
            <a:schemeClr val="accent4"/>
          </a:effectRef>
          <a:fontRef idx="minor">
            <a:schemeClr val="dk1"/>
          </a:fontRef>
        </p:style>
        <p:txBody>
          <a:bodyPr rtlCol="0" anchor="ctr"/>
          <a:lstStyle/>
          <a:p>
            <a:pPr lvl="0" algn="just">
              <a:defRPr/>
            </a:pPr>
            <a:r>
              <a:rPr lang="en-US" sz="1200" kern="0" dirty="0" smtClean="0">
                <a:solidFill>
                  <a:sysClr val="windowText" lastClr="000000"/>
                </a:solidFill>
                <a:latin typeface="Calibri"/>
              </a:rPr>
              <a:t>Free Edges should be fixed by remeshing the model and run recognition of the plates. (In tutorial we skipped </a:t>
            </a:r>
            <a:r>
              <a:rPr lang="en-US" sz="1200" kern="0" dirty="0" err="1" smtClean="0">
                <a:solidFill>
                  <a:sysClr val="windowText" lastClr="000000"/>
                </a:solidFill>
                <a:latin typeface="Calibri"/>
              </a:rPr>
              <a:t>remeshing</a:t>
            </a:r>
            <a:r>
              <a:rPr lang="en-US" sz="1200" kern="0" dirty="0" smtClean="0">
                <a:solidFill>
                  <a:sysClr val="windowText" lastClr="000000"/>
                </a:solidFill>
                <a:latin typeface="Calibri"/>
              </a:rPr>
              <a:t>, but for commercial project it is crucial step to do).</a:t>
            </a:r>
            <a:endParaRPr kumimoji="0" lang="en-US" sz="1200" b="1" i="0" u="none" strike="noStrike" kern="0" cap="none" spc="0" normalizeH="0" noProof="0" dirty="0" smtClean="0">
              <a:ln>
                <a:noFill/>
              </a:ln>
              <a:solidFill>
                <a:sysClr val="windowText" lastClr="000000"/>
              </a:solidFill>
              <a:effectLst/>
              <a:uLnTx/>
              <a:uFillTx/>
              <a:latin typeface="Calibri"/>
            </a:endParaRPr>
          </a:p>
        </p:txBody>
      </p:sp>
      <p:pic>
        <p:nvPicPr>
          <p:cNvPr id="31" name="Picture 30"/>
          <p:cNvPicPr>
            <a:picLocks noChangeAspect="1"/>
          </p:cNvPicPr>
          <p:nvPr/>
        </p:nvPicPr>
        <p:blipFill>
          <a:blip r:embed="rId6"/>
          <a:stretch>
            <a:fillRect/>
          </a:stretch>
        </p:blipFill>
        <p:spPr>
          <a:xfrm>
            <a:off x="3430956" y="4703345"/>
            <a:ext cx="3260551" cy="1167673"/>
          </a:xfrm>
          <a:prstGeom prst="rect">
            <a:avLst/>
          </a:prstGeom>
        </p:spPr>
      </p:pic>
      <p:pic>
        <p:nvPicPr>
          <p:cNvPr id="32" name="Picture 31"/>
          <p:cNvPicPr>
            <a:picLocks noChangeAspect="1"/>
          </p:cNvPicPr>
          <p:nvPr/>
        </p:nvPicPr>
        <p:blipFill>
          <a:blip r:embed="rId7"/>
          <a:stretch>
            <a:fillRect/>
          </a:stretch>
        </p:blipFill>
        <p:spPr>
          <a:xfrm>
            <a:off x="7053062" y="4690389"/>
            <a:ext cx="1874922" cy="1248082"/>
          </a:xfrm>
          <a:prstGeom prst="rect">
            <a:avLst/>
          </a:prstGeom>
        </p:spPr>
      </p:pic>
      <p:sp>
        <p:nvSpPr>
          <p:cNvPr id="33" name="Rectangle 12"/>
          <p:cNvSpPr/>
          <p:nvPr/>
        </p:nvSpPr>
        <p:spPr>
          <a:xfrm>
            <a:off x="3430957" y="4070925"/>
            <a:ext cx="5497028" cy="521193"/>
          </a:xfrm>
          <a:prstGeom prst="rect">
            <a:avLst/>
          </a:prstGeom>
          <a:ln/>
        </p:spPr>
        <p:style>
          <a:lnRef idx="2">
            <a:schemeClr val="accent4"/>
          </a:lnRef>
          <a:fillRef idx="1">
            <a:schemeClr val="lt1"/>
          </a:fillRef>
          <a:effectRef idx="0">
            <a:schemeClr val="accent4"/>
          </a:effectRef>
          <a:fontRef idx="minor">
            <a:schemeClr val="dk1"/>
          </a:fontRef>
        </p:style>
        <p:txBody>
          <a:bodyPr rtlCol="0" anchor="ctr"/>
          <a:lstStyle/>
          <a:p>
            <a:pPr lvl="0" algn="just">
              <a:defRPr/>
            </a:pPr>
            <a:r>
              <a:rPr lang="en-US" sz="1200" kern="0" dirty="0">
                <a:solidFill>
                  <a:sysClr val="windowText" lastClr="000000"/>
                </a:solidFill>
                <a:latin typeface="Calibri"/>
              </a:rPr>
              <a:t>Incorrect plate dimensions/direction, plates with undefined dimensions and  as result </a:t>
            </a:r>
            <a:r>
              <a:rPr lang="en-US" sz="1200" kern="0" dirty="0" smtClean="0">
                <a:solidFill>
                  <a:sysClr val="windowText" lastClr="000000"/>
                </a:solidFill>
                <a:latin typeface="Calibri"/>
              </a:rPr>
              <a:t>incorrect buckling </a:t>
            </a:r>
            <a:r>
              <a:rPr lang="en-US" sz="1200" kern="0" dirty="0">
                <a:solidFill>
                  <a:sysClr val="windowText" lastClr="000000"/>
                </a:solidFill>
                <a:latin typeface="Calibri"/>
              </a:rPr>
              <a:t>factor – possible consequences of </a:t>
            </a:r>
            <a:r>
              <a:rPr lang="en-US" sz="1200" kern="0" dirty="0" smtClean="0">
                <a:solidFill>
                  <a:sysClr val="windowText" lastClr="000000"/>
                </a:solidFill>
                <a:latin typeface="Calibri"/>
              </a:rPr>
              <a:t>the free </a:t>
            </a:r>
            <a:r>
              <a:rPr lang="en-US" sz="1200" kern="0" dirty="0">
                <a:solidFill>
                  <a:sysClr val="windowText" lastClr="000000"/>
                </a:solidFill>
                <a:latin typeface="Calibri"/>
              </a:rPr>
              <a:t>edges.</a:t>
            </a:r>
            <a:endParaRPr kumimoji="0" lang="en-US" sz="1200" b="1" i="0" u="none" strike="noStrike" kern="0" cap="none" spc="0" normalizeH="0" noProof="0" dirty="0" smtClean="0">
              <a:ln>
                <a:noFill/>
              </a:ln>
              <a:solidFill>
                <a:sysClr val="windowText" lastClr="000000"/>
              </a:solidFill>
              <a:effectLst/>
              <a:uLnTx/>
              <a:uFillTx/>
              <a:latin typeface="Calibri"/>
            </a:endParaRPr>
          </a:p>
        </p:txBody>
      </p:sp>
    </p:spTree>
    <p:extLst>
      <p:ext uri="{BB962C8B-B14F-4D97-AF65-F5344CB8AC3E}">
        <p14:creationId xmlns:p14="http://schemas.microsoft.com/office/powerpoint/2010/main" val="124874334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Picture 31"/>
          <p:cNvPicPr>
            <a:picLocks noChangeAspect="1"/>
          </p:cNvPicPr>
          <p:nvPr/>
        </p:nvPicPr>
        <p:blipFill>
          <a:blip r:embed="rId2"/>
          <a:stretch>
            <a:fillRect/>
          </a:stretch>
        </p:blipFill>
        <p:spPr>
          <a:xfrm>
            <a:off x="242023" y="5658370"/>
            <a:ext cx="2676899" cy="209579"/>
          </a:xfrm>
          <a:prstGeom prst="rect">
            <a:avLst/>
          </a:prstGeom>
        </p:spPr>
      </p:pic>
      <p:pic>
        <p:nvPicPr>
          <p:cNvPr id="23" name="Picture 22"/>
          <p:cNvPicPr>
            <a:picLocks noChangeAspect="1"/>
          </p:cNvPicPr>
          <p:nvPr/>
        </p:nvPicPr>
        <p:blipFill>
          <a:blip r:embed="rId3"/>
          <a:stretch>
            <a:fillRect/>
          </a:stretch>
        </p:blipFill>
        <p:spPr>
          <a:xfrm>
            <a:off x="1129704" y="3439974"/>
            <a:ext cx="1238026" cy="1804443"/>
          </a:xfrm>
          <a:prstGeom prst="rect">
            <a:avLst/>
          </a:prstGeom>
        </p:spPr>
      </p:pic>
      <p:pic>
        <p:nvPicPr>
          <p:cNvPr id="45" name="Picture 44"/>
          <p:cNvPicPr>
            <a:picLocks noChangeAspect="1"/>
          </p:cNvPicPr>
          <p:nvPr/>
        </p:nvPicPr>
        <p:blipFill>
          <a:blip r:embed="rId4"/>
          <a:stretch>
            <a:fillRect/>
          </a:stretch>
        </p:blipFill>
        <p:spPr>
          <a:xfrm>
            <a:off x="3085092" y="1245050"/>
            <a:ext cx="6058907" cy="2717824"/>
          </a:xfrm>
          <a:prstGeom prst="rect">
            <a:avLst/>
          </a:prstGeom>
        </p:spPr>
      </p:pic>
      <p:pic>
        <p:nvPicPr>
          <p:cNvPr id="22" name="Picture 21"/>
          <p:cNvPicPr>
            <a:picLocks noChangeAspect="1"/>
          </p:cNvPicPr>
          <p:nvPr/>
        </p:nvPicPr>
        <p:blipFill>
          <a:blip r:embed="rId5"/>
          <a:stretch>
            <a:fillRect/>
          </a:stretch>
        </p:blipFill>
        <p:spPr>
          <a:xfrm>
            <a:off x="3014892" y="3046890"/>
            <a:ext cx="5671907" cy="3156195"/>
          </a:xfrm>
          <a:prstGeom prst="rect">
            <a:avLst/>
          </a:prstGeom>
        </p:spPr>
      </p:pic>
      <p:sp>
        <p:nvSpPr>
          <p:cNvPr id="2" name="Title 1"/>
          <p:cNvSpPr>
            <a:spLocks noGrp="1"/>
          </p:cNvSpPr>
          <p:nvPr>
            <p:ph type="title"/>
          </p:nvPr>
        </p:nvSpPr>
        <p:spPr/>
        <p:txBody>
          <a:bodyPr>
            <a:normAutofit/>
          </a:bodyPr>
          <a:lstStyle/>
          <a:p>
            <a:r>
              <a:rPr lang="en-US" sz="2900" dirty="0" smtClean="0">
                <a:solidFill>
                  <a:schemeClr val="tx1"/>
                </a:solidFill>
              </a:rPr>
              <a:t>Panel Finder. Plates Plot</a:t>
            </a:r>
            <a:endParaRPr lang="uk-UA" sz="2900" dirty="0">
              <a:solidFill>
                <a:schemeClr val="tx1"/>
              </a:solidFill>
            </a:endParaRPr>
          </a:p>
        </p:txBody>
      </p:sp>
      <p:sp>
        <p:nvSpPr>
          <p:cNvPr id="3" name="Footer Placeholder 2"/>
          <p:cNvSpPr>
            <a:spLocks noGrp="1"/>
          </p:cNvSpPr>
          <p:nvPr>
            <p:ph type="ftr" sz="quarter" idx="11"/>
          </p:nvPr>
        </p:nvSpPr>
        <p:spPr/>
        <p:txBody>
          <a:bodyPr/>
          <a:lstStyle/>
          <a:p>
            <a:r>
              <a:rPr lang="en-US" sz="1200" dirty="0" smtClean="0"/>
              <a:t>www.sdcverifier.com</a:t>
            </a:r>
            <a:endParaRPr lang="en-US" sz="1200" dirty="0"/>
          </a:p>
        </p:txBody>
      </p:sp>
      <p:sp>
        <p:nvSpPr>
          <p:cNvPr id="4" name="Slide Number Placeholder 3"/>
          <p:cNvSpPr>
            <a:spLocks noGrp="1"/>
          </p:cNvSpPr>
          <p:nvPr>
            <p:ph type="sldNum" sz="quarter" idx="12"/>
          </p:nvPr>
        </p:nvSpPr>
        <p:spPr/>
        <p:txBody>
          <a:bodyPr/>
          <a:lstStyle/>
          <a:p>
            <a:fld id="{1D8C7E89-3D2E-455B-B628-59013567A8A2}" type="slidenum">
              <a:rPr lang="en-US" sz="1200" smtClean="0"/>
              <a:pPr/>
              <a:t>11</a:t>
            </a:fld>
            <a:endParaRPr lang="en-US" sz="1200" dirty="0"/>
          </a:p>
        </p:txBody>
      </p:sp>
      <p:sp>
        <p:nvSpPr>
          <p:cNvPr id="26" name="TextBox 25"/>
          <p:cNvSpPr txBox="1"/>
          <p:nvPr/>
        </p:nvSpPr>
        <p:spPr>
          <a:xfrm>
            <a:off x="4649016" y="1271741"/>
            <a:ext cx="280846" cy="230832"/>
          </a:xfrm>
          <a:prstGeom prst="rect">
            <a:avLst/>
          </a:prstGeom>
          <a:noFill/>
        </p:spPr>
        <p:txBody>
          <a:bodyPr wrap="none" rtlCol="0">
            <a:spAutoFit/>
          </a:bodyPr>
          <a:lstStyle/>
          <a:p>
            <a:r>
              <a:rPr lang="en-US" sz="900" b="1" dirty="0" smtClean="0"/>
              <a:t>1.</a:t>
            </a:r>
            <a:endParaRPr lang="en-US" sz="900" b="1" dirty="0"/>
          </a:p>
        </p:txBody>
      </p:sp>
      <p:sp>
        <p:nvSpPr>
          <p:cNvPr id="33" name="TextBox 32"/>
          <p:cNvSpPr txBox="1"/>
          <p:nvPr/>
        </p:nvSpPr>
        <p:spPr>
          <a:xfrm>
            <a:off x="2983133" y="2261354"/>
            <a:ext cx="280846" cy="230832"/>
          </a:xfrm>
          <a:prstGeom prst="rect">
            <a:avLst/>
          </a:prstGeom>
          <a:noFill/>
        </p:spPr>
        <p:txBody>
          <a:bodyPr wrap="none" rtlCol="0">
            <a:spAutoFit/>
          </a:bodyPr>
          <a:lstStyle/>
          <a:p>
            <a:r>
              <a:rPr lang="en-US" sz="900" b="1" dirty="0" smtClean="0"/>
              <a:t>2.</a:t>
            </a:r>
            <a:endParaRPr lang="en-US" sz="900" b="1" dirty="0"/>
          </a:p>
        </p:txBody>
      </p:sp>
      <p:sp>
        <p:nvSpPr>
          <p:cNvPr id="34" name="TextBox 33"/>
          <p:cNvSpPr txBox="1"/>
          <p:nvPr/>
        </p:nvSpPr>
        <p:spPr>
          <a:xfrm>
            <a:off x="4316049" y="1762764"/>
            <a:ext cx="280846" cy="230832"/>
          </a:xfrm>
          <a:prstGeom prst="rect">
            <a:avLst/>
          </a:prstGeom>
          <a:noFill/>
        </p:spPr>
        <p:txBody>
          <a:bodyPr wrap="none" rtlCol="0">
            <a:spAutoFit/>
          </a:bodyPr>
          <a:lstStyle/>
          <a:p>
            <a:r>
              <a:rPr lang="en-US" sz="900" b="1" dirty="0" smtClean="0"/>
              <a:t>3.</a:t>
            </a:r>
            <a:endParaRPr lang="en-US" sz="900" b="1" dirty="0"/>
          </a:p>
        </p:txBody>
      </p:sp>
      <p:sp>
        <p:nvSpPr>
          <p:cNvPr id="36" name="TextBox 35"/>
          <p:cNvSpPr txBox="1"/>
          <p:nvPr/>
        </p:nvSpPr>
        <p:spPr>
          <a:xfrm>
            <a:off x="5258696" y="2600561"/>
            <a:ext cx="280846" cy="230832"/>
          </a:xfrm>
          <a:prstGeom prst="rect">
            <a:avLst/>
          </a:prstGeom>
          <a:noFill/>
        </p:spPr>
        <p:txBody>
          <a:bodyPr wrap="none" rtlCol="0">
            <a:spAutoFit/>
          </a:bodyPr>
          <a:lstStyle/>
          <a:p>
            <a:r>
              <a:rPr lang="en-US" sz="900" b="1" dirty="0"/>
              <a:t>4</a:t>
            </a:r>
            <a:r>
              <a:rPr lang="en-US" sz="900" b="1" dirty="0" smtClean="0"/>
              <a:t>.</a:t>
            </a:r>
            <a:endParaRPr lang="en-US" sz="900" b="1" dirty="0"/>
          </a:p>
        </p:txBody>
      </p:sp>
      <p:sp>
        <p:nvSpPr>
          <p:cNvPr id="27" name="Rectangle 26"/>
          <p:cNvSpPr/>
          <p:nvPr/>
        </p:nvSpPr>
        <p:spPr>
          <a:xfrm>
            <a:off x="5474683" y="2637474"/>
            <a:ext cx="425307" cy="152400"/>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28" name="Rectangle 27"/>
          <p:cNvSpPr/>
          <p:nvPr/>
        </p:nvSpPr>
        <p:spPr>
          <a:xfrm>
            <a:off x="4532605" y="1816200"/>
            <a:ext cx="1334795" cy="114500"/>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29" name="Rectangle 28"/>
          <p:cNvSpPr/>
          <p:nvPr/>
        </p:nvSpPr>
        <p:spPr>
          <a:xfrm>
            <a:off x="4862060" y="1446818"/>
            <a:ext cx="319540" cy="125950"/>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30" name="Rectangle 29"/>
          <p:cNvSpPr/>
          <p:nvPr/>
        </p:nvSpPr>
        <p:spPr>
          <a:xfrm>
            <a:off x="3159710" y="2460496"/>
            <a:ext cx="1334795" cy="138545"/>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37" name="Rectangle 36"/>
          <p:cNvSpPr/>
          <p:nvPr/>
        </p:nvSpPr>
        <p:spPr>
          <a:xfrm>
            <a:off x="3041227" y="5384964"/>
            <a:ext cx="545938" cy="789067"/>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38" name="Rectangle 37"/>
          <p:cNvSpPr/>
          <p:nvPr/>
        </p:nvSpPr>
        <p:spPr>
          <a:xfrm>
            <a:off x="1057451" y="3393689"/>
            <a:ext cx="1366880" cy="1884592"/>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cxnSp>
        <p:nvCxnSpPr>
          <p:cNvPr id="39" name="Straight Arrow Connector 38"/>
          <p:cNvCxnSpPr/>
          <p:nvPr/>
        </p:nvCxnSpPr>
        <p:spPr>
          <a:xfrm flipH="1">
            <a:off x="838201" y="4114800"/>
            <a:ext cx="533399" cy="15454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a:stCxn id="37" idx="1"/>
            <a:endCxn id="38" idx="3"/>
          </p:cNvCxnSpPr>
          <p:nvPr/>
        </p:nvCxnSpPr>
        <p:spPr>
          <a:xfrm flipH="1" flipV="1">
            <a:off x="2424331" y="4335985"/>
            <a:ext cx="616896" cy="144351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1887568" y="5442114"/>
            <a:ext cx="562975" cy="276999"/>
          </a:xfrm>
          <a:prstGeom prst="rect">
            <a:avLst/>
          </a:prstGeom>
          <a:noFill/>
        </p:spPr>
        <p:txBody>
          <a:bodyPr wrap="none" rtlCol="0">
            <a:spAutoFit/>
          </a:bodyPr>
          <a:lstStyle/>
          <a:p>
            <a:r>
              <a:rPr lang="en-US" sz="1200" dirty="0" smtClean="0"/>
              <a:t>length</a:t>
            </a:r>
            <a:endParaRPr lang="en-US" sz="1200" dirty="0"/>
          </a:p>
        </p:txBody>
      </p:sp>
      <p:sp>
        <p:nvSpPr>
          <p:cNvPr id="44" name="TextBox 43"/>
          <p:cNvSpPr txBox="1"/>
          <p:nvPr/>
        </p:nvSpPr>
        <p:spPr>
          <a:xfrm>
            <a:off x="2359354" y="5442114"/>
            <a:ext cx="535724" cy="276999"/>
          </a:xfrm>
          <a:prstGeom prst="rect">
            <a:avLst/>
          </a:prstGeom>
          <a:noFill/>
        </p:spPr>
        <p:txBody>
          <a:bodyPr wrap="none" rtlCol="0">
            <a:spAutoFit/>
          </a:bodyPr>
          <a:lstStyle/>
          <a:p>
            <a:r>
              <a:rPr lang="en-US" sz="1200" dirty="0" smtClean="0"/>
              <a:t>width</a:t>
            </a:r>
            <a:endParaRPr lang="en-US" sz="1200" dirty="0"/>
          </a:p>
        </p:txBody>
      </p:sp>
      <p:sp>
        <p:nvSpPr>
          <p:cNvPr id="31" name="Rectangle 12"/>
          <p:cNvSpPr/>
          <p:nvPr/>
        </p:nvSpPr>
        <p:spPr>
          <a:xfrm>
            <a:off x="530352" y="868680"/>
            <a:ext cx="2368296" cy="365760"/>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lvl="0">
              <a:defRPr/>
            </a:pPr>
            <a:r>
              <a:rPr lang="en-US" sz="1200" kern="0" dirty="0">
                <a:solidFill>
                  <a:sysClr val="windowText" lastClr="000000"/>
                </a:solidFill>
                <a:latin typeface="Calibri"/>
              </a:rPr>
              <a:t>Press </a:t>
            </a:r>
            <a:r>
              <a:rPr lang="en-US" sz="1200" i="1" kern="0" dirty="0">
                <a:solidFill>
                  <a:sysClr val="windowText" lastClr="000000"/>
                </a:solidFill>
                <a:latin typeface="Calibri"/>
              </a:rPr>
              <a:t>Plot Plates </a:t>
            </a:r>
            <a:r>
              <a:rPr lang="en-US" sz="1200" i="1" kern="0" dirty="0" smtClean="0">
                <a:solidFill>
                  <a:sysClr val="windowText" lastClr="000000"/>
                </a:solidFill>
                <a:latin typeface="Calibri"/>
              </a:rPr>
              <a:t>tab.</a:t>
            </a:r>
            <a:endParaRPr lang="en-US" sz="1200" b="1" kern="0" dirty="0">
              <a:solidFill>
                <a:sysClr val="windowText" lastClr="000000"/>
              </a:solidFill>
              <a:latin typeface="Calibri"/>
            </a:endParaRPr>
          </a:p>
        </p:txBody>
      </p:sp>
      <p:sp>
        <p:nvSpPr>
          <p:cNvPr id="35" name="Rectangle 12"/>
          <p:cNvSpPr/>
          <p:nvPr/>
        </p:nvSpPr>
        <p:spPr>
          <a:xfrm>
            <a:off x="530352" y="1362456"/>
            <a:ext cx="2368296" cy="365760"/>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lvl="0">
              <a:defRPr/>
            </a:pPr>
            <a:r>
              <a:rPr lang="en-US" sz="1200" kern="0" dirty="0">
                <a:solidFill>
                  <a:sysClr val="windowText" lastClr="000000"/>
                </a:solidFill>
                <a:latin typeface="Calibri"/>
              </a:rPr>
              <a:t>Select </a:t>
            </a:r>
            <a:r>
              <a:rPr lang="en-US" sz="1200" b="1" kern="0" dirty="0">
                <a:solidFill>
                  <a:sysClr val="windowText" lastClr="000000"/>
                </a:solidFill>
                <a:latin typeface="Calibri"/>
              </a:rPr>
              <a:t>Section X3</a:t>
            </a:r>
            <a:r>
              <a:rPr lang="en-US" sz="1200" kern="0" dirty="0">
                <a:solidFill>
                  <a:sysClr val="windowText" lastClr="000000"/>
                </a:solidFill>
                <a:latin typeface="Calibri"/>
              </a:rPr>
              <a:t>.</a:t>
            </a:r>
            <a:endParaRPr lang="en-US" sz="1200" b="1" kern="0" dirty="0">
              <a:solidFill>
                <a:sysClr val="windowText" lastClr="000000"/>
              </a:solidFill>
              <a:latin typeface="Calibri"/>
            </a:endParaRPr>
          </a:p>
        </p:txBody>
      </p:sp>
      <p:sp>
        <p:nvSpPr>
          <p:cNvPr id="40" name="Rectangle 39"/>
          <p:cNvSpPr/>
          <p:nvPr/>
        </p:nvSpPr>
        <p:spPr>
          <a:xfrm>
            <a:off x="530352" y="1856232"/>
            <a:ext cx="2368296" cy="365760"/>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lvl="0">
              <a:defRPr/>
            </a:pPr>
            <a:r>
              <a:rPr lang="en-US" sz="1200" kern="0" dirty="0">
                <a:solidFill>
                  <a:sysClr val="windowText" lastClr="000000"/>
                </a:solidFill>
                <a:latin typeface="Calibri"/>
              </a:rPr>
              <a:t>Pick </a:t>
            </a:r>
            <a:r>
              <a:rPr lang="en-US" sz="1200" i="1" kern="0" dirty="0">
                <a:solidFill>
                  <a:sysClr val="windowText" lastClr="000000"/>
                </a:solidFill>
                <a:latin typeface="Calibri"/>
              </a:rPr>
              <a:t>Colors + Labels with plates IDs.</a:t>
            </a:r>
            <a:endParaRPr lang="en-US" sz="1200" b="1" i="1" kern="0" dirty="0">
              <a:solidFill>
                <a:sysClr val="windowText" lastClr="000000"/>
              </a:solidFill>
              <a:latin typeface="Calibri"/>
            </a:endParaRPr>
          </a:p>
        </p:txBody>
      </p:sp>
      <p:sp>
        <p:nvSpPr>
          <p:cNvPr id="41" name="Oval 40"/>
          <p:cNvSpPr>
            <a:spLocks/>
          </p:cNvSpPr>
          <p:nvPr/>
        </p:nvSpPr>
        <p:spPr>
          <a:xfrm>
            <a:off x="91440" y="868680"/>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1</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46" name="Oval 10"/>
          <p:cNvSpPr>
            <a:spLocks/>
          </p:cNvSpPr>
          <p:nvPr/>
        </p:nvSpPr>
        <p:spPr>
          <a:xfrm>
            <a:off x="91440" y="1362456"/>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2</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47" name="Oval 46"/>
          <p:cNvSpPr>
            <a:spLocks/>
          </p:cNvSpPr>
          <p:nvPr/>
        </p:nvSpPr>
        <p:spPr>
          <a:xfrm>
            <a:off x="91440" y="1856232"/>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3</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48" name="Rectangle 12"/>
          <p:cNvSpPr/>
          <p:nvPr/>
        </p:nvSpPr>
        <p:spPr>
          <a:xfrm>
            <a:off x="530352" y="2350008"/>
            <a:ext cx="2368296" cy="365760"/>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lvl="0">
              <a:defRPr/>
            </a:pPr>
            <a:r>
              <a:rPr lang="en-US" sz="1200" kern="0" dirty="0">
                <a:solidFill>
                  <a:sysClr val="windowText" lastClr="000000"/>
                </a:solidFill>
                <a:latin typeface="Calibri"/>
              </a:rPr>
              <a:t>Click on </a:t>
            </a:r>
            <a:r>
              <a:rPr lang="en-US" sz="1200" i="1" kern="0" dirty="0">
                <a:solidFill>
                  <a:sysClr val="windowText" lastClr="000000"/>
                </a:solidFill>
                <a:latin typeface="Calibri"/>
              </a:rPr>
              <a:t>Plot</a:t>
            </a:r>
            <a:r>
              <a:rPr lang="en-US" sz="1200" kern="0" dirty="0">
                <a:solidFill>
                  <a:sysClr val="windowText" lastClr="000000"/>
                </a:solidFill>
                <a:latin typeface="Calibri"/>
              </a:rPr>
              <a:t>.</a:t>
            </a:r>
            <a:endParaRPr lang="en-US" sz="1200" b="1" kern="0" dirty="0">
              <a:solidFill>
                <a:sysClr val="windowText" lastClr="000000"/>
              </a:solidFill>
              <a:latin typeface="Calibri"/>
            </a:endParaRPr>
          </a:p>
        </p:txBody>
      </p:sp>
      <p:sp>
        <p:nvSpPr>
          <p:cNvPr id="49" name="Oval 48"/>
          <p:cNvSpPr>
            <a:spLocks/>
          </p:cNvSpPr>
          <p:nvPr/>
        </p:nvSpPr>
        <p:spPr>
          <a:xfrm>
            <a:off x="91440" y="2350008"/>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4</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3244350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stretch>
            <a:fillRect/>
          </a:stretch>
        </p:blipFill>
        <p:spPr>
          <a:xfrm>
            <a:off x="7054417" y="4464529"/>
            <a:ext cx="1054465" cy="1765521"/>
          </a:xfrm>
          <a:prstGeom prst="rect">
            <a:avLst/>
          </a:prstGeom>
        </p:spPr>
      </p:pic>
      <p:pic>
        <p:nvPicPr>
          <p:cNvPr id="8" name="Picture 7"/>
          <p:cNvPicPr>
            <a:picLocks noChangeAspect="1"/>
          </p:cNvPicPr>
          <p:nvPr/>
        </p:nvPicPr>
        <p:blipFill>
          <a:blip r:embed="rId3"/>
          <a:stretch>
            <a:fillRect/>
          </a:stretch>
        </p:blipFill>
        <p:spPr>
          <a:xfrm>
            <a:off x="3416898" y="4464462"/>
            <a:ext cx="2468699" cy="1696316"/>
          </a:xfrm>
          <a:prstGeom prst="rect">
            <a:avLst/>
          </a:prstGeom>
        </p:spPr>
      </p:pic>
      <p:pic>
        <p:nvPicPr>
          <p:cNvPr id="6" name="Picture 5"/>
          <p:cNvPicPr>
            <a:picLocks noChangeAspect="1"/>
          </p:cNvPicPr>
          <p:nvPr/>
        </p:nvPicPr>
        <p:blipFill>
          <a:blip r:embed="rId4"/>
          <a:stretch>
            <a:fillRect/>
          </a:stretch>
        </p:blipFill>
        <p:spPr>
          <a:xfrm>
            <a:off x="612648" y="4421332"/>
            <a:ext cx="2511552" cy="1779958"/>
          </a:xfrm>
          <a:prstGeom prst="rect">
            <a:avLst/>
          </a:prstGeom>
        </p:spPr>
      </p:pic>
      <p:sp>
        <p:nvSpPr>
          <p:cNvPr id="2" name="Title 1"/>
          <p:cNvSpPr>
            <a:spLocks noGrp="1"/>
          </p:cNvSpPr>
          <p:nvPr>
            <p:ph type="title"/>
          </p:nvPr>
        </p:nvSpPr>
        <p:spPr/>
        <p:txBody>
          <a:bodyPr>
            <a:normAutofit/>
          </a:bodyPr>
          <a:lstStyle/>
          <a:p>
            <a:r>
              <a:rPr lang="en-US" sz="2900" dirty="0" smtClean="0">
                <a:solidFill>
                  <a:schemeClr val="tx1"/>
                </a:solidFill>
              </a:rPr>
              <a:t>Panel Finder. Plot Options</a:t>
            </a:r>
            <a:endParaRPr lang="uk-UA" sz="2900" dirty="0">
              <a:solidFill>
                <a:schemeClr val="tx1"/>
              </a:solidFill>
            </a:endParaRPr>
          </a:p>
        </p:txBody>
      </p:sp>
      <p:sp>
        <p:nvSpPr>
          <p:cNvPr id="3" name="Footer Placeholder 2"/>
          <p:cNvSpPr>
            <a:spLocks noGrp="1"/>
          </p:cNvSpPr>
          <p:nvPr>
            <p:ph type="ftr" sz="quarter" idx="11"/>
          </p:nvPr>
        </p:nvSpPr>
        <p:spPr/>
        <p:txBody>
          <a:bodyPr/>
          <a:lstStyle/>
          <a:p>
            <a:r>
              <a:rPr lang="en-US" dirty="0" smtClean="0"/>
              <a:t>www.sdcverifier.com</a:t>
            </a:r>
            <a:endParaRPr lang="en-US" dirty="0"/>
          </a:p>
        </p:txBody>
      </p:sp>
      <p:sp>
        <p:nvSpPr>
          <p:cNvPr id="4" name="Slide Number Placeholder 3"/>
          <p:cNvSpPr>
            <a:spLocks noGrp="1"/>
          </p:cNvSpPr>
          <p:nvPr>
            <p:ph type="sldNum" sz="quarter" idx="12"/>
          </p:nvPr>
        </p:nvSpPr>
        <p:spPr/>
        <p:txBody>
          <a:bodyPr/>
          <a:lstStyle/>
          <a:p>
            <a:fld id="{1D8C7E89-3D2E-455B-B628-59013567A8A2}" type="slidenum">
              <a:rPr lang="en-US" smtClean="0"/>
              <a:pPr/>
              <a:t>12</a:t>
            </a:fld>
            <a:endParaRPr lang="en-US" dirty="0"/>
          </a:p>
        </p:txBody>
      </p:sp>
      <p:sp>
        <p:nvSpPr>
          <p:cNvPr id="7" name="Rectangle 12"/>
          <p:cNvSpPr/>
          <p:nvPr/>
        </p:nvSpPr>
        <p:spPr>
          <a:xfrm>
            <a:off x="547330" y="1270001"/>
            <a:ext cx="8049340" cy="548640"/>
          </a:xfrm>
          <a:prstGeom prst="rect">
            <a:avLst/>
          </a:prstGeom>
          <a:ln/>
        </p:spPr>
        <p:style>
          <a:lnRef idx="2">
            <a:schemeClr val="accent4"/>
          </a:lnRef>
          <a:fillRef idx="1">
            <a:schemeClr val="lt1"/>
          </a:fillRef>
          <a:effectRef idx="0">
            <a:schemeClr val="accent4"/>
          </a:effectRef>
          <a:fontRef idx="minor">
            <a:schemeClr val="dk1"/>
          </a:fontRef>
        </p:style>
        <p:txBody>
          <a:bodyPr rtlCol="0" anchor="ctr" anchorCtr="0"/>
          <a:lstStyle/>
          <a:p>
            <a:pPr lvl="0">
              <a:defRPr/>
            </a:pPr>
            <a:r>
              <a:rPr lang="en-US" sz="1200" kern="0" dirty="0" smtClean="0">
                <a:solidFill>
                  <a:sysClr val="windowText" lastClr="000000"/>
                </a:solidFill>
                <a:latin typeface="Calibri"/>
              </a:rPr>
              <a:t>Plate Plot can be displayed with different labels (plate id, plate dimensions or plate number of edges). Also, it is possible to show plates in colors (no labels), length and width in colors (no labels).</a:t>
            </a:r>
          </a:p>
        </p:txBody>
      </p:sp>
      <p:sp>
        <p:nvSpPr>
          <p:cNvPr id="10" name="Rectangle 12"/>
          <p:cNvSpPr/>
          <p:nvPr/>
        </p:nvSpPr>
        <p:spPr>
          <a:xfrm>
            <a:off x="1400454" y="3950978"/>
            <a:ext cx="763772" cy="374988"/>
          </a:xfrm>
          <a:prstGeom prst="rect">
            <a:avLst/>
          </a:prstGeom>
          <a:ln/>
          <a:effectLst>
            <a:outerShdw blurRad="50800" dist="38100" dir="2700000" algn="tl" rotWithShape="0">
              <a:prstClr val="black">
                <a:alpha val="40000"/>
              </a:prstClr>
            </a:outerShdw>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en-US" sz="1200" kern="0" dirty="0" smtClean="0">
                <a:solidFill>
                  <a:sysClr val="windowText" lastClr="000000"/>
                </a:solidFill>
                <a:latin typeface="Calibri"/>
              </a:rPr>
              <a:t>Plate IDs</a:t>
            </a:r>
            <a:endParaRPr kumimoji="0" lang="en-US" sz="1200" i="1" u="none" strike="noStrike" kern="0" cap="none" spc="0" normalizeH="0" baseline="0" noProof="0" dirty="0">
              <a:ln>
                <a:noFill/>
              </a:ln>
              <a:solidFill>
                <a:sysClr val="windowText" lastClr="000000"/>
              </a:solidFill>
              <a:effectLst/>
              <a:uLnTx/>
              <a:uFillTx/>
              <a:latin typeface="Calibri"/>
            </a:endParaRPr>
          </a:p>
        </p:txBody>
      </p:sp>
      <p:sp>
        <p:nvSpPr>
          <p:cNvPr id="11" name="Rectangle 12"/>
          <p:cNvSpPr/>
          <p:nvPr/>
        </p:nvSpPr>
        <p:spPr>
          <a:xfrm>
            <a:off x="4004629" y="3950978"/>
            <a:ext cx="1293238" cy="374988"/>
          </a:xfrm>
          <a:prstGeom prst="rect">
            <a:avLst/>
          </a:prstGeom>
          <a:ln/>
          <a:effectLst>
            <a:outerShdw blurRad="50800" dist="38100" dir="2700000" algn="tl" rotWithShape="0">
              <a:prstClr val="black">
                <a:alpha val="40000"/>
              </a:prstClr>
            </a:outerShdw>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en-US" sz="1200" kern="0" dirty="0" smtClean="0">
                <a:solidFill>
                  <a:sysClr val="windowText" lastClr="000000"/>
                </a:solidFill>
                <a:latin typeface="Calibri"/>
              </a:rPr>
              <a:t>Plate dimensions</a:t>
            </a:r>
            <a:endParaRPr kumimoji="0" lang="en-US" sz="1200" i="1" u="none" strike="noStrike" kern="0" cap="none" spc="0" normalizeH="0" baseline="0" noProof="0" dirty="0">
              <a:ln>
                <a:noFill/>
              </a:ln>
              <a:solidFill>
                <a:sysClr val="windowText" lastClr="000000"/>
              </a:solidFill>
              <a:effectLst/>
              <a:uLnTx/>
              <a:uFillTx/>
              <a:latin typeface="Calibri"/>
            </a:endParaRPr>
          </a:p>
        </p:txBody>
      </p:sp>
      <p:sp>
        <p:nvSpPr>
          <p:cNvPr id="12" name="Rectangle 12"/>
          <p:cNvSpPr/>
          <p:nvPr/>
        </p:nvSpPr>
        <p:spPr>
          <a:xfrm>
            <a:off x="6987692" y="3950978"/>
            <a:ext cx="1191106" cy="374988"/>
          </a:xfrm>
          <a:prstGeom prst="rect">
            <a:avLst/>
          </a:prstGeom>
          <a:ln/>
          <a:effectLst>
            <a:outerShdw blurRad="50800" dist="38100" dir="2700000" algn="tl" rotWithShape="0">
              <a:prstClr val="black">
                <a:alpha val="40000"/>
              </a:prstClr>
            </a:outerShdw>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en-US" sz="1200" kern="0" dirty="0" smtClean="0">
                <a:solidFill>
                  <a:sysClr val="windowText" lastClr="000000"/>
                </a:solidFill>
                <a:latin typeface="Calibri"/>
              </a:rPr>
              <a:t>Plate # of edges</a:t>
            </a:r>
            <a:endParaRPr kumimoji="0" lang="en-US" sz="1200" i="1" u="none" strike="noStrike" kern="0" cap="none" spc="0" normalizeH="0" baseline="0" noProof="0" dirty="0">
              <a:ln>
                <a:noFill/>
              </a:ln>
              <a:solidFill>
                <a:sysClr val="windowText" lastClr="000000"/>
              </a:solidFill>
              <a:effectLst/>
              <a:uLnTx/>
              <a:uFillTx/>
              <a:latin typeface="Calibri"/>
            </a:endParaRPr>
          </a:p>
        </p:txBody>
      </p:sp>
      <p:pic>
        <p:nvPicPr>
          <p:cNvPr id="13" name="Picture 12"/>
          <p:cNvPicPr>
            <a:picLocks noChangeAspect="1"/>
          </p:cNvPicPr>
          <p:nvPr/>
        </p:nvPicPr>
        <p:blipFill>
          <a:blip r:embed="rId5"/>
          <a:stretch>
            <a:fillRect/>
          </a:stretch>
        </p:blipFill>
        <p:spPr>
          <a:xfrm>
            <a:off x="3433405" y="1933575"/>
            <a:ext cx="2152650" cy="1695450"/>
          </a:xfrm>
          <a:prstGeom prst="rect">
            <a:avLst/>
          </a:prstGeom>
        </p:spPr>
      </p:pic>
    </p:spTree>
    <p:extLst>
      <p:ext uri="{BB962C8B-B14F-4D97-AF65-F5344CB8AC3E}">
        <p14:creationId xmlns:p14="http://schemas.microsoft.com/office/powerpoint/2010/main" val="263005067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2"/>
          <a:stretch>
            <a:fillRect/>
          </a:stretch>
        </p:blipFill>
        <p:spPr>
          <a:xfrm>
            <a:off x="5181599" y="1953032"/>
            <a:ext cx="2995241" cy="2189963"/>
          </a:xfrm>
          <a:prstGeom prst="rect">
            <a:avLst/>
          </a:prstGeom>
        </p:spPr>
      </p:pic>
      <p:pic>
        <p:nvPicPr>
          <p:cNvPr id="12" name="Picture 11"/>
          <p:cNvPicPr>
            <a:picLocks noChangeAspect="1"/>
          </p:cNvPicPr>
          <p:nvPr/>
        </p:nvPicPr>
        <p:blipFill>
          <a:blip r:embed="rId3"/>
          <a:stretch>
            <a:fillRect/>
          </a:stretch>
        </p:blipFill>
        <p:spPr>
          <a:xfrm>
            <a:off x="804268" y="1953032"/>
            <a:ext cx="2986260" cy="2183397"/>
          </a:xfrm>
          <a:prstGeom prst="rect">
            <a:avLst/>
          </a:prstGeom>
        </p:spPr>
      </p:pic>
      <p:sp>
        <p:nvSpPr>
          <p:cNvPr id="2" name="Title 1"/>
          <p:cNvSpPr>
            <a:spLocks noGrp="1"/>
          </p:cNvSpPr>
          <p:nvPr>
            <p:ph type="title"/>
          </p:nvPr>
        </p:nvSpPr>
        <p:spPr/>
        <p:txBody>
          <a:bodyPr>
            <a:normAutofit/>
          </a:bodyPr>
          <a:lstStyle/>
          <a:p>
            <a:r>
              <a:rPr lang="en-US" sz="2900" dirty="0" smtClean="0">
                <a:solidFill>
                  <a:schemeClr val="tx1"/>
                </a:solidFill>
              </a:rPr>
              <a:t>Panel Finder. Update Plates</a:t>
            </a:r>
            <a:endParaRPr lang="uk-UA" sz="2900" dirty="0">
              <a:solidFill>
                <a:schemeClr val="tx1"/>
              </a:solidFill>
            </a:endParaRPr>
          </a:p>
        </p:txBody>
      </p:sp>
      <p:sp>
        <p:nvSpPr>
          <p:cNvPr id="3" name="Footer Placeholder 2"/>
          <p:cNvSpPr>
            <a:spLocks noGrp="1"/>
          </p:cNvSpPr>
          <p:nvPr>
            <p:ph type="ftr" sz="quarter" idx="11"/>
          </p:nvPr>
        </p:nvSpPr>
        <p:spPr/>
        <p:txBody>
          <a:bodyPr/>
          <a:lstStyle/>
          <a:p>
            <a:r>
              <a:rPr lang="en-US" dirty="0" smtClean="0"/>
              <a:t>www.sdcverifier.com</a:t>
            </a:r>
            <a:endParaRPr lang="en-US" dirty="0"/>
          </a:p>
        </p:txBody>
      </p:sp>
      <p:sp>
        <p:nvSpPr>
          <p:cNvPr id="4" name="Slide Number Placeholder 3"/>
          <p:cNvSpPr>
            <a:spLocks noGrp="1"/>
          </p:cNvSpPr>
          <p:nvPr>
            <p:ph type="sldNum" sz="quarter" idx="12"/>
          </p:nvPr>
        </p:nvSpPr>
        <p:spPr/>
        <p:txBody>
          <a:bodyPr/>
          <a:lstStyle/>
          <a:p>
            <a:fld id="{1D8C7E89-3D2E-455B-B628-59013567A8A2}" type="slidenum">
              <a:rPr lang="en-US" smtClean="0"/>
              <a:pPr/>
              <a:t>13</a:t>
            </a:fld>
            <a:endParaRPr lang="en-US" dirty="0"/>
          </a:p>
        </p:txBody>
      </p:sp>
      <p:sp>
        <p:nvSpPr>
          <p:cNvPr id="10" name="Rectangle 12"/>
          <p:cNvSpPr/>
          <p:nvPr/>
        </p:nvSpPr>
        <p:spPr>
          <a:xfrm>
            <a:off x="485060" y="1320794"/>
            <a:ext cx="8049340" cy="548640"/>
          </a:xfrm>
          <a:prstGeom prst="rect">
            <a:avLst/>
          </a:prstGeom>
          <a:ln/>
        </p:spPr>
        <p:style>
          <a:lnRef idx="2">
            <a:schemeClr val="accent4"/>
          </a:lnRef>
          <a:fillRef idx="1">
            <a:schemeClr val="lt1"/>
          </a:fillRef>
          <a:effectRef idx="0">
            <a:schemeClr val="accent4"/>
          </a:effectRef>
          <a:fontRef idx="minor">
            <a:schemeClr val="dk1"/>
          </a:fontRef>
        </p:style>
        <p:txBody>
          <a:bodyPr rtlCol="0" anchor="ctr" anchorCtr="0"/>
          <a:lstStyle/>
          <a:p>
            <a:pPr lvl="0">
              <a:defRPr/>
            </a:pPr>
            <a:r>
              <a:rPr lang="en-US" sz="1200" kern="0" dirty="0" smtClean="0">
                <a:solidFill>
                  <a:sysClr val="windowText" lastClr="000000"/>
                </a:solidFill>
                <a:latin typeface="Calibri"/>
              </a:rPr>
              <a:t>In some cases (e.g. stiffener is not modeled) a plate is recognized not correctly, dimensions are bigger than in reality which leads to incorrect results. The plate has to be updated manually. In Section X3 plate with Id = 77 should be split in 2 plates.</a:t>
            </a:r>
            <a:endParaRPr lang="uk-UA" sz="1200" kern="0" dirty="0" smtClean="0">
              <a:solidFill>
                <a:sysClr val="windowText" lastClr="000000"/>
              </a:solidFill>
              <a:latin typeface="Calibri"/>
            </a:endParaRPr>
          </a:p>
        </p:txBody>
      </p:sp>
      <p:sp>
        <p:nvSpPr>
          <p:cNvPr id="15" name="Rectangle 12"/>
          <p:cNvSpPr/>
          <p:nvPr/>
        </p:nvSpPr>
        <p:spPr>
          <a:xfrm>
            <a:off x="551524" y="4628496"/>
            <a:ext cx="3477340" cy="1171624"/>
          </a:xfrm>
          <a:prstGeom prst="rect">
            <a:avLst/>
          </a:prstGeom>
          <a:ln/>
        </p:spPr>
        <p:style>
          <a:lnRef idx="2">
            <a:schemeClr val="accent4"/>
          </a:lnRef>
          <a:fillRef idx="1">
            <a:schemeClr val="lt1"/>
          </a:fillRef>
          <a:effectRef idx="0">
            <a:schemeClr val="accent4"/>
          </a:effectRef>
          <a:fontRef idx="minor">
            <a:schemeClr val="dk1"/>
          </a:fontRef>
        </p:style>
        <p:txBody>
          <a:bodyPr rtlCol="0" anchor="ctr" anchorCtr="0"/>
          <a:lstStyle/>
          <a:p>
            <a:pPr lvl="0">
              <a:defRPr/>
            </a:pPr>
            <a:r>
              <a:rPr lang="en-US" sz="1200" kern="0" dirty="0" smtClean="0">
                <a:solidFill>
                  <a:sysClr val="windowText" lastClr="000000"/>
                </a:solidFill>
                <a:latin typeface="Calibri"/>
              </a:rPr>
              <a:t>If</a:t>
            </a:r>
            <a:r>
              <a:rPr lang="en-US" sz="1200" b="1" kern="0" dirty="0" smtClean="0">
                <a:solidFill>
                  <a:sysClr val="windowText" lastClr="000000"/>
                </a:solidFill>
                <a:latin typeface="Calibri"/>
              </a:rPr>
              <a:t> </a:t>
            </a:r>
            <a:r>
              <a:rPr lang="en-US" sz="1200" kern="0" dirty="0" smtClean="0">
                <a:solidFill>
                  <a:sysClr val="windowText" lastClr="000000"/>
                </a:solidFill>
                <a:latin typeface="Calibri"/>
              </a:rPr>
              <a:t>plates were modified manually and later user decided to run recognition of plates, Panel Finder will ask what to do with the  modified plates:</a:t>
            </a:r>
          </a:p>
          <a:p>
            <a:pPr marL="171450" lvl="0" indent="-171450">
              <a:buFontTx/>
              <a:buChar char="-"/>
              <a:defRPr/>
            </a:pPr>
            <a:r>
              <a:rPr lang="en-US" sz="1200" kern="0" dirty="0" smtClean="0">
                <a:solidFill>
                  <a:sysClr val="windowText" lastClr="000000"/>
                </a:solidFill>
                <a:latin typeface="Calibri"/>
              </a:rPr>
              <a:t>Keep plates that was modified;</a:t>
            </a:r>
          </a:p>
          <a:p>
            <a:pPr marL="171450" lvl="0" indent="-171450">
              <a:buFontTx/>
              <a:buChar char="-"/>
              <a:defRPr/>
            </a:pPr>
            <a:r>
              <a:rPr lang="en-US" sz="1200" kern="0" dirty="0" smtClean="0">
                <a:solidFill>
                  <a:sysClr val="windowText" lastClr="000000"/>
                </a:solidFill>
                <a:latin typeface="Calibri"/>
              </a:rPr>
              <a:t>Clear everything and recognize from scratch;</a:t>
            </a:r>
            <a:endParaRPr lang="uk-UA" sz="1200" kern="0" dirty="0" smtClean="0">
              <a:solidFill>
                <a:sysClr val="windowText" lastClr="000000"/>
              </a:solidFill>
              <a:latin typeface="Calibri"/>
            </a:endParaRPr>
          </a:p>
        </p:txBody>
      </p:sp>
      <p:pic>
        <p:nvPicPr>
          <p:cNvPr id="16" name="Picture 15"/>
          <p:cNvPicPr>
            <a:picLocks noChangeAspect="1"/>
          </p:cNvPicPr>
          <p:nvPr/>
        </p:nvPicPr>
        <p:blipFill>
          <a:blip r:embed="rId4"/>
          <a:stretch>
            <a:fillRect/>
          </a:stretch>
        </p:blipFill>
        <p:spPr>
          <a:xfrm>
            <a:off x="5106015" y="4579003"/>
            <a:ext cx="3345121" cy="1221117"/>
          </a:xfrm>
          <a:prstGeom prst="rect">
            <a:avLst/>
          </a:prstGeom>
        </p:spPr>
      </p:pic>
      <p:sp>
        <p:nvSpPr>
          <p:cNvPr id="18" name="Down Arrow 17"/>
          <p:cNvSpPr/>
          <p:nvPr/>
        </p:nvSpPr>
        <p:spPr>
          <a:xfrm rot="16200000">
            <a:off x="4414379" y="2642586"/>
            <a:ext cx="315243" cy="499076"/>
          </a:xfrm>
          <a:prstGeom prst="downArrow">
            <a:avLst/>
          </a:prstGeom>
          <a:ln>
            <a:solidFill>
              <a:srgbClr val="00B05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uk-UA"/>
          </a:p>
        </p:txBody>
      </p:sp>
    </p:spTree>
    <p:extLst>
      <p:ext uri="{BB962C8B-B14F-4D97-AF65-F5344CB8AC3E}">
        <p14:creationId xmlns:p14="http://schemas.microsoft.com/office/powerpoint/2010/main" val="42676785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p:cNvPicPr>
            <a:picLocks noChangeAspect="1"/>
          </p:cNvPicPr>
          <p:nvPr/>
        </p:nvPicPr>
        <p:blipFill>
          <a:blip r:embed="rId2"/>
          <a:stretch>
            <a:fillRect/>
          </a:stretch>
        </p:blipFill>
        <p:spPr>
          <a:xfrm>
            <a:off x="3303880" y="4697347"/>
            <a:ext cx="3391373" cy="400106"/>
          </a:xfrm>
          <a:prstGeom prst="rect">
            <a:avLst/>
          </a:prstGeom>
          <a:ln>
            <a:solidFill>
              <a:srgbClr val="90B7D7"/>
            </a:solidFill>
          </a:ln>
        </p:spPr>
      </p:pic>
      <p:pic>
        <p:nvPicPr>
          <p:cNvPr id="17" name="Picture 16"/>
          <p:cNvPicPr>
            <a:picLocks noChangeAspect="1"/>
          </p:cNvPicPr>
          <p:nvPr/>
        </p:nvPicPr>
        <p:blipFill>
          <a:blip r:embed="rId3"/>
          <a:stretch>
            <a:fillRect/>
          </a:stretch>
        </p:blipFill>
        <p:spPr>
          <a:xfrm>
            <a:off x="3195750" y="1127102"/>
            <a:ext cx="5776570" cy="2591177"/>
          </a:xfrm>
          <a:prstGeom prst="rect">
            <a:avLst/>
          </a:prstGeom>
        </p:spPr>
      </p:pic>
      <p:pic>
        <p:nvPicPr>
          <p:cNvPr id="16" name="Picture 15"/>
          <p:cNvPicPr>
            <a:picLocks noChangeAspect="1"/>
          </p:cNvPicPr>
          <p:nvPr/>
        </p:nvPicPr>
        <p:blipFill>
          <a:blip r:embed="rId4"/>
          <a:stretch>
            <a:fillRect/>
          </a:stretch>
        </p:blipFill>
        <p:spPr>
          <a:xfrm>
            <a:off x="3303880" y="5599952"/>
            <a:ext cx="3391373" cy="600159"/>
          </a:xfrm>
          <a:prstGeom prst="rect">
            <a:avLst/>
          </a:prstGeom>
          <a:ln>
            <a:solidFill>
              <a:srgbClr val="90B7D7"/>
            </a:solidFill>
          </a:ln>
        </p:spPr>
      </p:pic>
      <p:sp>
        <p:nvSpPr>
          <p:cNvPr id="2" name="Title 1"/>
          <p:cNvSpPr>
            <a:spLocks noGrp="1"/>
          </p:cNvSpPr>
          <p:nvPr>
            <p:ph type="title"/>
          </p:nvPr>
        </p:nvSpPr>
        <p:spPr/>
        <p:txBody>
          <a:bodyPr>
            <a:normAutofit/>
          </a:bodyPr>
          <a:lstStyle/>
          <a:p>
            <a:r>
              <a:rPr lang="en-US" sz="2900" dirty="0" smtClean="0">
                <a:solidFill>
                  <a:schemeClr val="tx1"/>
                </a:solidFill>
              </a:rPr>
              <a:t>Panel Finder. Split Plate</a:t>
            </a:r>
            <a:endParaRPr lang="uk-UA" sz="2900" dirty="0">
              <a:solidFill>
                <a:schemeClr val="tx1"/>
              </a:solidFill>
            </a:endParaRPr>
          </a:p>
        </p:txBody>
      </p:sp>
      <p:sp>
        <p:nvSpPr>
          <p:cNvPr id="3" name="Footer Placeholder 2"/>
          <p:cNvSpPr>
            <a:spLocks noGrp="1"/>
          </p:cNvSpPr>
          <p:nvPr>
            <p:ph type="ftr" sz="quarter" idx="11"/>
          </p:nvPr>
        </p:nvSpPr>
        <p:spPr/>
        <p:txBody>
          <a:bodyPr/>
          <a:lstStyle/>
          <a:p>
            <a:r>
              <a:rPr lang="en-US" dirty="0" smtClean="0"/>
              <a:t>www.sdcverifier.com</a:t>
            </a:r>
            <a:endParaRPr lang="en-US" dirty="0"/>
          </a:p>
        </p:txBody>
      </p:sp>
      <p:sp>
        <p:nvSpPr>
          <p:cNvPr id="4" name="Slide Number Placeholder 3"/>
          <p:cNvSpPr>
            <a:spLocks noGrp="1"/>
          </p:cNvSpPr>
          <p:nvPr>
            <p:ph type="sldNum" sz="quarter" idx="12"/>
          </p:nvPr>
        </p:nvSpPr>
        <p:spPr/>
        <p:txBody>
          <a:bodyPr/>
          <a:lstStyle/>
          <a:p>
            <a:fld id="{1D8C7E89-3D2E-455B-B628-59013567A8A2}" type="slidenum">
              <a:rPr lang="en-US" smtClean="0"/>
              <a:pPr/>
              <a:t>14</a:t>
            </a:fld>
            <a:endParaRPr lang="en-US" dirty="0"/>
          </a:p>
        </p:txBody>
      </p:sp>
      <p:sp>
        <p:nvSpPr>
          <p:cNvPr id="13" name="Oval 10"/>
          <p:cNvSpPr>
            <a:spLocks/>
          </p:cNvSpPr>
          <p:nvPr/>
        </p:nvSpPr>
        <p:spPr>
          <a:xfrm>
            <a:off x="1440486" y="4526397"/>
            <a:ext cx="364520" cy="377346"/>
          </a:xfrm>
          <a:prstGeom prst="ellipse">
            <a:avLst/>
          </a:prstGeom>
          <a:ln/>
          <a:effectLst>
            <a:outerShdw blurRad="50800" dist="38100" dir="2700000" algn="tl" rotWithShape="0">
              <a:prstClr val="black">
                <a:alpha val="40000"/>
              </a:prstClr>
            </a:outerShdw>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200" kern="0" noProof="0" dirty="0" smtClean="0">
                <a:solidFill>
                  <a:sysClr val="windowText" lastClr="000000"/>
                </a:solidFill>
                <a:latin typeface="Calibri"/>
              </a:rPr>
              <a:t>4</a:t>
            </a:r>
            <a:endParaRPr kumimoji="0" lang="en-US" sz="1200" b="0" i="0" u="none" strike="noStrike" kern="0" cap="none" spc="0" normalizeH="0" baseline="0" noProof="0" dirty="0">
              <a:ln>
                <a:noFill/>
              </a:ln>
              <a:solidFill>
                <a:sysClr val="windowText" lastClr="000000"/>
              </a:solidFill>
              <a:effectLst/>
              <a:uLnTx/>
              <a:uFillTx/>
              <a:latin typeface="Calibri"/>
            </a:endParaRPr>
          </a:p>
        </p:txBody>
      </p:sp>
      <p:sp>
        <p:nvSpPr>
          <p:cNvPr id="20" name="Rectangle 12"/>
          <p:cNvSpPr/>
          <p:nvPr/>
        </p:nvSpPr>
        <p:spPr>
          <a:xfrm>
            <a:off x="4250264" y="3939127"/>
            <a:ext cx="3685117" cy="548640"/>
          </a:xfrm>
          <a:prstGeom prst="rect">
            <a:avLst/>
          </a:prstGeom>
          <a:ln/>
        </p:spPr>
        <p:style>
          <a:lnRef idx="2">
            <a:schemeClr val="accent4"/>
          </a:lnRef>
          <a:fillRef idx="1">
            <a:schemeClr val="lt1"/>
          </a:fillRef>
          <a:effectRef idx="0">
            <a:schemeClr val="accent4"/>
          </a:effectRef>
          <a:fontRef idx="minor">
            <a:schemeClr val="dk1"/>
          </a:fontRef>
        </p:style>
        <p:txBody>
          <a:bodyPr rtlCol="0" anchor="ctr" anchorCtr="0"/>
          <a:lstStyle/>
          <a:p>
            <a:pPr lvl="0">
              <a:defRPr/>
            </a:pPr>
            <a:r>
              <a:rPr lang="en-US" sz="1200" kern="0" dirty="0" smtClean="0">
                <a:solidFill>
                  <a:sysClr val="windowText" lastClr="000000"/>
                </a:solidFill>
                <a:latin typeface="Calibri"/>
              </a:rPr>
              <a:t>The plate 77 is replaced with the Plates 125 and 126. </a:t>
            </a:r>
          </a:p>
          <a:p>
            <a:pPr lvl="0">
              <a:defRPr/>
            </a:pPr>
            <a:r>
              <a:rPr lang="en-US" sz="1200" kern="0" dirty="0" smtClean="0">
                <a:solidFill>
                  <a:sysClr val="windowText" lastClr="000000"/>
                </a:solidFill>
                <a:latin typeface="Calibri"/>
              </a:rPr>
              <a:t>Dimensions and directions are updated automatically. </a:t>
            </a:r>
          </a:p>
        </p:txBody>
      </p:sp>
      <p:sp>
        <p:nvSpPr>
          <p:cNvPr id="21" name="Down Arrow 20"/>
          <p:cNvSpPr/>
          <p:nvPr/>
        </p:nvSpPr>
        <p:spPr>
          <a:xfrm>
            <a:off x="4885267" y="5238716"/>
            <a:ext cx="228600" cy="247684"/>
          </a:xfrm>
          <a:prstGeom prst="downArrow">
            <a:avLst/>
          </a:prstGeom>
          <a:ln>
            <a:solidFill>
              <a:srgbClr val="00B050"/>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uk-UA"/>
          </a:p>
        </p:txBody>
      </p:sp>
      <p:sp>
        <p:nvSpPr>
          <p:cNvPr id="27" name="TextBox 26"/>
          <p:cNvSpPr txBox="1"/>
          <p:nvPr/>
        </p:nvSpPr>
        <p:spPr>
          <a:xfrm>
            <a:off x="3103972" y="1989260"/>
            <a:ext cx="280846" cy="230832"/>
          </a:xfrm>
          <a:prstGeom prst="rect">
            <a:avLst/>
          </a:prstGeom>
          <a:noFill/>
        </p:spPr>
        <p:txBody>
          <a:bodyPr wrap="none" rtlCol="0">
            <a:spAutoFit/>
          </a:bodyPr>
          <a:lstStyle/>
          <a:p>
            <a:r>
              <a:rPr lang="en-US" sz="900" b="1" dirty="0" smtClean="0"/>
              <a:t>1.</a:t>
            </a:r>
            <a:endParaRPr lang="en-US" sz="900" b="1" dirty="0"/>
          </a:p>
        </p:txBody>
      </p:sp>
      <p:sp>
        <p:nvSpPr>
          <p:cNvPr id="28" name="TextBox 27"/>
          <p:cNvSpPr txBox="1"/>
          <p:nvPr/>
        </p:nvSpPr>
        <p:spPr>
          <a:xfrm>
            <a:off x="4999566" y="2305767"/>
            <a:ext cx="280846" cy="230832"/>
          </a:xfrm>
          <a:prstGeom prst="rect">
            <a:avLst/>
          </a:prstGeom>
          <a:noFill/>
        </p:spPr>
        <p:txBody>
          <a:bodyPr wrap="none" rtlCol="0">
            <a:spAutoFit/>
          </a:bodyPr>
          <a:lstStyle/>
          <a:p>
            <a:r>
              <a:rPr lang="en-US" sz="900" b="1" dirty="0" smtClean="0"/>
              <a:t>2.</a:t>
            </a:r>
            <a:endParaRPr lang="en-US" sz="900" b="1" dirty="0"/>
          </a:p>
        </p:txBody>
      </p:sp>
      <p:sp>
        <p:nvSpPr>
          <p:cNvPr id="29" name="TextBox 28"/>
          <p:cNvSpPr txBox="1"/>
          <p:nvPr/>
        </p:nvSpPr>
        <p:spPr>
          <a:xfrm>
            <a:off x="7630431" y="3367636"/>
            <a:ext cx="280846" cy="230832"/>
          </a:xfrm>
          <a:prstGeom prst="rect">
            <a:avLst/>
          </a:prstGeom>
          <a:noFill/>
        </p:spPr>
        <p:txBody>
          <a:bodyPr wrap="none" rtlCol="0">
            <a:spAutoFit/>
          </a:bodyPr>
          <a:lstStyle/>
          <a:p>
            <a:r>
              <a:rPr lang="en-US" sz="900" b="1" dirty="0" smtClean="0"/>
              <a:t>3.</a:t>
            </a:r>
            <a:endParaRPr lang="en-US" sz="900" b="1" dirty="0"/>
          </a:p>
        </p:txBody>
      </p:sp>
      <p:pic>
        <p:nvPicPr>
          <p:cNvPr id="18" name="Picture 17"/>
          <p:cNvPicPr>
            <a:picLocks noChangeAspect="1"/>
          </p:cNvPicPr>
          <p:nvPr/>
        </p:nvPicPr>
        <p:blipFill>
          <a:blip r:embed="rId5"/>
          <a:stretch>
            <a:fillRect/>
          </a:stretch>
        </p:blipFill>
        <p:spPr>
          <a:xfrm>
            <a:off x="990600" y="4005571"/>
            <a:ext cx="1233663" cy="2042398"/>
          </a:xfrm>
          <a:prstGeom prst="rect">
            <a:avLst/>
          </a:prstGeom>
        </p:spPr>
      </p:pic>
      <p:pic>
        <p:nvPicPr>
          <p:cNvPr id="22" name="Picture 21"/>
          <p:cNvPicPr>
            <a:picLocks noChangeAspect="1"/>
          </p:cNvPicPr>
          <p:nvPr/>
        </p:nvPicPr>
        <p:blipFill>
          <a:blip r:embed="rId6"/>
          <a:stretch>
            <a:fillRect/>
          </a:stretch>
        </p:blipFill>
        <p:spPr>
          <a:xfrm>
            <a:off x="7549245" y="4650105"/>
            <a:ext cx="1018447" cy="1556861"/>
          </a:xfrm>
          <a:prstGeom prst="rect">
            <a:avLst/>
          </a:prstGeom>
        </p:spPr>
      </p:pic>
      <p:sp>
        <p:nvSpPr>
          <p:cNvPr id="31" name="Rectangle 30"/>
          <p:cNvSpPr/>
          <p:nvPr/>
        </p:nvSpPr>
        <p:spPr>
          <a:xfrm>
            <a:off x="3265780" y="1922499"/>
            <a:ext cx="1725320" cy="129007"/>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32" name="Rectangle 31"/>
          <p:cNvSpPr/>
          <p:nvPr/>
        </p:nvSpPr>
        <p:spPr>
          <a:xfrm>
            <a:off x="5216190" y="2342514"/>
            <a:ext cx="3379169" cy="137160"/>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33" name="Rectangle 32"/>
          <p:cNvSpPr/>
          <p:nvPr/>
        </p:nvSpPr>
        <p:spPr>
          <a:xfrm>
            <a:off x="7817742" y="3290297"/>
            <a:ext cx="885362" cy="156099"/>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26" name="Rectangle 12"/>
          <p:cNvSpPr/>
          <p:nvPr/>
        </p:nvSpPr>
        <p:spPr>
          <a:xfrm>
            <a:off x="530352" y="868680"/>
            <a:ext cx="2368296" cy="365760"/>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lvl="0">
              <a:defRPr/>
            </a:pPr>
            <a:r>
              <a:rPr lang="en-US" sz="1200" kern="0" dirty="0">
                <a:solidFill>
                  <a:sysClr val="windowText" lastClr="000000"/>
                </a:solidFill>
                <a:latin typeface="Calibri"/>
              </a:rPr>
              <a:t>Select </a:t>
            </a:r>
            <a:r>
              <a:rPr lang="en-US" sz="1200" b="1" kern="0" dirty="0">
                <a:solidFill>
                  <a:sysClr val="windowText" lastClr="000000"/>
                </a:solidFill>
                <a:latin typeface="Calibri"/>
              </a:rPr>
              <a:t>Section X 3 (X = 73.36)</a:t>
            </a:r>
            <a:r>
              <a:rPr lang="en-US" sz="1200" b="1" i="1" kern="0" dirty="0">
                <a:solidFill>
                  <a:sysClr val="windowText" lastClr="000000"/>
                </a:solidFill>
                <a:latin typeface="Calibri"/>
              </a:rPr>
              <a:t>.</a:t>
            </a:r>
            <a:endParaRPr lang="en-US" sz="1200" b="1" kern="0" dirty="0">
              <a:solidFill>
                <a:sysClr val="windowText" lastClr="000000"/>
              </a:solidFill>
              <a:latin typeface="Calibri"/>
            </a:endParaRPr>
          </a:p>
        </p:txBody>
      </p:sp>
      <p:sp>
        <p:nvSpPr>
          <p:cNvPr id="30" name="Rectangle 12"/>
          <p:cNvSpPr/>
          <p:nvPr/>
        </p:nvSpPr>
        <p:spPr>
          <a:xfrm>
            <a:off x="530352" y="1362456"/>
            <a:ext cx="2368296" cy="365760"/>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lvl="0">
              <a:defRPr/>
            </a:pPr>
            <a:r>
              <a:rPr lang="en-US" sz="1200" kern="0" dirty="0">
                <a:solidFill>
                  <a:sysClr val="windowText" lastClr="000000"/>
                </a:solidFill>
                <a:latin typeface="Calibri"/>
              </a:rPr>
              <a:t>Select </a:t>
            </a:r>
            <a:r>
              <a:rPr lang="en-US" sz="1200" b="1" kern="0" dirty="0">
                <a:solidFill>
                  <a:sysClr val="windowText" lastClr="000000"/>
                </a:solidFill>
                <a:latin typeface="Calibri"/>
              </a:rPr>
              <a:t>Plate 77</a:t>
            </a:r>
            <a:r>
              <a:rPr lang="en-US" sz="1200" i="1" kern="0" dirty="0">
                <a:solidFill>
                  <a:sysClr val="windowText" lastClr="000000"/>
                </a:solidFill>
                <a:latin typeface="Calibri"/>
              </a:rPr>
              <a:t>.</a:t>
            </a:r>
            <a:endParaRPr lang="en-US" sz="1200" b="1" kern="0" dirty="0">
              <a:solidFill>
                <a:sysClr val="windowText" lastClr="000000"/>
              </a:solidFill>
              <a:latin typeface="Calibri"/>
            </a:endParaRPr>
          </a:p>
        </p:txBody>
      </p:sp>
      <p:sp>
        <p:nvSpPr>
          <p:cNvPr id="34" name="Rectangle 33"/>
          <p:cNvSpPr/>
          <p:nvPr/>
        </p:nvSpPr>
        <p:spPr>
          <a:xfrm>
            <a:off x="530352" y="1856232"/>
            <a:ext cx="2368296" cy="374904"/>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lvl="0">
              <a:defRPr/>
            </a:pPr>
            <a:r>
              <a:rPr lang="en-US" sz="1200" kern="0" dirty="0">
                <a:solidFill>
                  <a:sysClr val="windowText" lastClr="000000"/>
                </a:solidFill>
                <a:latin typeface="Calibri"/>
              </a:rPr>
              <a:t>Press </a:t>
            </a:r>
            <a:r>
              <a:rPr lang="en-US" sz="1200" i="1" kern="0" dirty="0">
                <a:solidFill>
                  <a:sysClr val="windowText" lastClr="000000"/>
                </a:solidFill>
                <a:latin typeface="Calibri"/>
              </a:rPr>
              <a:t>Split selected plates by elements</a:t>
            </a:r>
            <a:endParaRPr lang="en-US" sz="1200" b="1" i="1" kern="0" dirty="0">
              <a:solidFill>
                <a:sysClr val="windowText" lastClr="000000"/>
              </a:solidFill>
              <a:latin typeface="Calibri"/>
            </a:endParaRPr>
          </a:p>
        </p:txBody>
      </p:sp>
      <p:sp>
        <p:nvSpPr>
          <p:cNvPr id="35" name="Oval 34"/>
          <p:cNvSpPr>
            <a:spLocks/>
          </p:cNvSpPr>
          <p:nvPr/>
        </p:nvSpPr>
        <p:spPr>
          <a:xfrm>
            <a:off x="91440" y="868680"/>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1</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36" name="Oval 10"/>
          <p:cNvSpPr>
            <a:spLocks/>
          </p:cNvSpPr>
          <p:nvPr/>
        </p:nvSpPr>
        <p:spPr>
          <a:xfrm>
            <a:off x="91440" y="1362456"/>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2</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37" name="Oval 36"/>
          <p:cNvSpPr>
            <a:spLocks/>
          </p:cNvSpPr>
          <p:nvPr/>
        </p:nvSpPr>
        <p:spPr>
          <a:xfrm>
            <a:off x="91440" y="1856232"/>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3</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38" name="Rectangle 12"/>
          <p:cNvSpPr/>
          <p:nvPr/>
        </p:nvSpPr>
        <p:spPr>
          <a:xfrm>
            <a:off x="530352" y="2350008"/>
            <a:ext cx="2368296" cy="731520"/>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lvl="0">
              <a:defRPr/>
            </a:pPr>
            <a:r>
              <a:rPr lang="en-US" sz="1200" kern="0" dirty="0">
                <a:solidFill>
                  <a:sysClr val="windowText" lastClr="000000"/>
                </a:solidFill>
                <a:latin typeface="Calibri"/>
              </a:rPr>
              <a:t>Selected plate is displayed. Select elements for one plate and press </a:t>
            </a:r>
            <a:r>
              <a:rPr lang="en-US" sz="1200" i="1" kern="0" dirty="0" smtClean="0">
                <a:solidFill>
                  <a:sysClr val="windowText" lastClr="000000"/>
                </a:solidFill>
                <a:latin typeface="Calibri"/>
              </a:rPr>
              <a:t>OK</a:t>
            </a:r>
            <a:r>
              <a:rPr lang="en-US" sz="1200" kern="0" dirty="0" smtClean="0">
                <a:solidFill>
                  <a:sysClr val="windowText" lastClr="000000"/>
                </a:solidFill>
                <a:latin typeface="Calibri"/>
              </a:rPr>
              <a:t>.</a:t>
            </a:r>
            <a:endParaRPr lang="en-US" sz="1200" b="1" kern="0" dirty="0">
              <a:solidFill>
                <a:sysClr val="windowText" lastClr="000000"/>
              </a:solidFill>
              <a:latin typeface="Calibri"/>
            </a:endParaRPr>
          </a:p>
        </p:txBody>
      </p:sp>
      <p:sp>
        <p:nvSpPr>
          <p:cNvPr id="39" name="Oval 38"/>
          <p:cNvSpPr>
            <a:spLocks/>
          </p:cNvSpPr>
          <p:nvPr/>
        </p:nvSpPr>
        <p:spPr>
          <a:xfrm>
            <a:off x="91440" y="2350008"/>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4</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298568107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3166891" y="1540028"/>
            <a:ext cx="5900782" cy="2646893"/>
          </a:xfrm>
          <a:prstGeom prst="rect">
            <a:avLst/>
          </a:prstGeom>
        </p:spPr>
      </p:pic>
      <p:sp>
        <p:nvSpPr>
          <p:cNvPr id="2" name="Title 1"/>
          <p:cNvSpPr>
            <a:spLocks noGrp="1"/>
          </p:cNvSpPr>
          <p:nvPr>
            <p:ph type="title"/>
          </p:nvPr>
        </p:nvSpPr>
        <p:spPr/>
        <p:txBody>
          <a:bodyPr>
            <a:normAutofit/>
          </a:bodyPr>
          <a:lstStyle/>
          <a:p>
            <a:r>
              <a:rPr lang="en-US" sz="2900" dirty="0" smtClean="0">
                <a:solidFill>
                  <a:schemeClr val="tx1"/>
                </a:solidFill>
              </a:rPr>
              <a:t>Panel Finder. Export Plates</a:t>
            </a:r>
            <a:endParaRPr lang="uk-UA" sz="2900" dirty="0">
              <a:solidFill>
                <a:schemeClr val="tx1"/>
              </a:solidFill>
            </a:endParaRPr>
          </a:p>
        </p:txBody>
      </p:sp>
      <p:sp>
        <p:nvSpPr>
          <p:cNvPr id="3" name="Footer Placeholder 2"/>
          <p:cNvSpPr>
            <a:spLocks noGrp="1"/>
          </p:cNvSpPr>
          <p:nvPr>
            <p:ph type="ftr" sz="quarter" idx="11"/>
          </p:nvPr>
        </p:nvSpPr>
        <p:spPr/>
        <p:txBody>
          <a:bodyPr/>
          <a:lstStyle/>
          <a:p>
            <a:r>
              <a:rPr lang="en-US" sz="1200" dirty="0" smtClean="0"/>
              <a:t>www.sdcverifier.com</a:t>
            </a:r>
            <a:endParaRPr lang="en-US" sz="1200" dirty="0"/>
          </a:p>
        </p:txBody>
      </p:sp>
      <p:sp>
        <p:nvSpPr>
          <p:cNvPr id="4" name="Slide Number Placeholder 3"/>
          <p:cNvSpPr>
            <a:spLocks noGrp="1"/>
          </p:cNvSpPr>
          <p:nvPr>
            <p:ph type="sldNum" sz="quarter" idx="12"/>
          </p:nvPr>
        </p:nvSpPr>
        <p:spPr/>
        <p:txBody>
          <a:bodyPr/>
          <a:lstStyle/>
          <a:p>
            <a:fld id="{1D8C7E89-3D2E-455B-B628-59013567A8A2}" type="slidenum">
              <a:rPr lang="en-US" sz="1200" smtClean="0"/>
              <a:pPr/>
              <a:t>15</a:t>
            </a:fld>
            <a:endParaRPr lang="en-US" sz="1200" dirty="0"/>
          </a:p>
        </p:txBody>
      </p:sp>
      <p:sp>
        <p:nvSpPr>
          <p:cNvPr id="31" name="TextBox 30"/>
          <p:cNvSpPr txBox="1"/>
          <p:nvPr/>
        </p:nvSpPr>
        <p:spPr>
          <a:xfrm>
            <a:off x="5137525" y="2684624"/>
            <a:ext cx="280846" cy="230832"/>
          </a:xfrm>
          <a:prstGeom prst="rect">
            <a:avLst/>
          </a:prstGeom>
          <a:noFill/>
        </p:spPr>
        <p:txBody>
          <a:bodyPr wrap="none" rtlCol="0">
            <a:spAutoFit/>
          </a:bodyPr>
          <a:lstStyle/>
          <a:p>
            <a:r>
              <a:rPr lang="en-US" sz="900" b="1" dirty="0" smtClean="0"/>
              <a:t>4.</a:t>
            </a:r>
            <a:endParaRPr lang="en-US" sz="900" b="1" dirty="0"/>
          </a:p>
        </p:txBody>
      </p:sp>
      <p:sp>
        <p:nvSpPr>
          <p:cNvPr id="33" name="TextBox 32"/>
          <p:cNvSpPr txBox="1"/>
          <p:nvPr/>
        </p:nvSpPr>
        <p:spPr>
          <a:xfrm>
            <a:off x="3124200" y="2027524"/>
            <a:ext cx="280846" cy="230832"/>
          </a:xfrm>
          <a:prstGeom prst="rect">
            <a:avLst/>
          </a:prstGeom>
          <a:noFill/>
        </p:spPr>
        <p:txBody>
          <a:bodyPr wrap="none" rtlCol="0">
            <a:spAutoFit/>
          </a:bodyPr>
          <a:lstStyle/>
          <a:p>
            <a:r>
              <a:rPr lang="en-US" sz="900" b="1" dirty="0" smtClean="0"/>
              <a:t>2.</a:t>
            </a:r>
            <a:endParaRPr lang="en-US" sz="900" b="1" dirty="0"/>
          </a:p>
        </p:txBody>
      </p:sp>
      <p:sp>
        <p:nvSpPr>
          <p:cNvPr id="34" name="TextBox 33"/>
          <p:cNvSpPr txBox="1"/>
          <p:nvPr/>
        </p:nvSpPr>
        <p:spPr>
          <a:xfrm>
            <a:off x="4357616" y="1971687"/>
            <a:ext cx="280846" cy="230832"/>
          </a:xfrm>
          <a:prstGeom prst="rect">
            <a:avLst/>
          </a:prstGeom>
          <a:noFill/>
        </p:spPr>
        <p:txBody>
          <a:bodyPr wrap="none" rtlCol="0">
            <a:spAutoFit/>
          </a:bodyPr>
          <a:lstStyle/>
          <a:p>
            <a:r>
              <a:rPr lang="en-US" sz="900" b="1" dirty="0" smtClean="0"/>
              <a:t>3.</a:t>
            </a:r>
            <a:endParaRPr lang="en-US" sz="900" b="1" dirty="0"/>
          </a:p>
        </p:txBody>
      </p:sp>
      <p:sp>
        <p:nvSpPr>
          <p:cNvPr id="35" name="TextBox 34"/>
          <p:cNvSpPr txBox="1"/>
          <p:nvPr/>
        </p:nvSpPr>
        <p:spPr>
          <a:xfrm>
            <a:off x="5254033" y="1551129"/>
            <a:ext cx="303706" cy="230832"/>
          </a:xfrm>
          <a:prstGeom prst="rect">
            <a:avLst/>
          </a:prstGeom>
          <a:noFill/>
        </p:spPr>
        <p:txBody>
          <a:bodyPr wrap="square" rtlCol="0">
            <a:spAutoFit/>
          </a:bodyPr>
          <a:lstStyle/>
          <a:p>
            <a:r>
              <a:rPr lang="en-US" sz="900" b="1" dirty="0" smtClean="0"/>
              <a:t>1.</a:t>
            </a:r>
            <a:endParaRPr lang="en-US" sz="900" b="1" dirty="0"/>
          </a:p>
        </p:txBody>
      </p:sp>
      <p:sp>
        <p:nvSpPr>
          <p:cNvPr id="24" name="Rectangle 23"/>
          <p:cNvSpPr/>
          <p:nvPr/>
        </p:nvSpPr>
        <p:spPr>
          <a:xfrm>
            <a:off x="5389325" y="2721991"/>
            <a:ext cx="413029" cy="156099"/>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25" name="Rectangle 24"/>
          <p:cNvSpPr/>
          <p:nvPr/>
        </p:nvSpPr>
        <p:spPr>
          <a:xfrm>
            <a:off x="5193964" y="1743186"/>
            <a:ext cx="413029" cy="117279"/>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28" name="Rectangle 27"/>
          <p:cNvSpPr/>
          <p:nvPr/>
        </p:nvSpPr>
        <p:spPr>
          <a:xfrm>
            <a:off x="4605158" y="2031429"/>
            <a:ext cx="1178422" cy="117279"/>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29" name="Rectangle 28"/>
          <p:cNvSpPr/>
          <p:nvPr/>
        </p:nvSpPr>
        <p:spPr>
          <a:xfrm>
            <a:off x="5182810" y="1743752"/>
            <a:ext cx="413029" cy="117279"/>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30" name="Rectangle 29"/>
          <p:cNvSpPr/>
          <p:nvPr/>
        </p:nvSpPr>
        <p:spPr>
          <a:xfrm>
            <a:off x="3333726" y="2081215"/>
            <a:ext cx="548640" cy="129007"/>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pic>
        <p:nvPicPr>
          <p:cNvPr id="6" name="Picture 5"/>
          <p:cNvPicPr>
            <a:picLocks noChangeAspect="1"/>
          </p:cNvPicPr>
          <p:nvPr/>
        </p:nvPicPr>
        <p:blipFill>
          <a:blip r:embed="rId3"/>
          <a:stretch>
            <a:fillRect/>
          </a:stretch>
        </p:blipFill>
        <p:spPr>
          <a:xfrm rot="1370541">
            <a:off x="5109516" y="3947971"/>
            <a:ext cx="2399058" cy="2702285"/>
          </a:xfrm>
          <a:prstGeom prst="rect">
            <a:avLst/>
          </a:prstGeom>
        </p:spPr>
      </p:pic>
      <p:pic>
        <p:nvPicPr>
          <p:cNvPr id="9" name="Picture 8"/>
          <p:cNvPicPr>
            <a:picLocks noChangeAspect="1"/>
          </p:cNvPicPr>
          <p:nvPr/>
        </p:nvPicPr>
        <p:blipFill>
          <a:blip r:embed="rId4"/>
          <a:stretch>
            <a:fillRect/>
          </a:stretch>
        </p:blipFill>
        <p:spPr>
          <a:xfrm>
            <a:off x="548319" y="4569636"/>
            <a:ext cx="3134162" cy="1552792"/>
          </a:xfrm>
          <a:prstGeom prst="rect">
            <a:avLst/>
          </a:prstGeom>
          <a:ln>
            <a:solidFill>
              <a:srgbClr val="90B7D7"/>
            </a:solidFill>
          </a:ln>
        </p:spPr>
      </p:pic>
      <p:sp>
        <p:nvSpPr>
          <p:cNvPr id="32" name="Rectangle 31"/>
          <p:cNvSpPr/>
          <p:nvPr/>
        </p:nvSpPr>
        <p:spPr>
          <a:xfrm>
            <a:off x="838199" y="5197910"/>
            <a:ext cx="2446867" cy="911229"/>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27" name="Rectangle 12"/>
          <p:cNvSpPr/>
          <p:nvPr/>
        </p:nvSpPr>
        <p:spPr>
          <a:xfrm>
            <a:off x="530352" y="868680"/>
            <a:ext cx="2368296" cy="365760"/>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a:defRPr/>
            </a:pPr>
            <a:r>
              <a:rPr lang="en-US" sz="1200" kern="0" dirty="0">
                <a:solidFill>
                  <a:sysClr val="windowText" lastClr="000000"/>
                </a:solidFill>
                <a:latin typeface="Calibri"/>
              </a:rPr>
              <a:t>Select </a:t>
            </a:r>
            <a:r>
              <a:rPr lang="en-US" sz="1200" i="1" kern="0" dirty="0">
                <a:solidFill>
                  <a:sysClr val="windowText" lastClr="000000"/>
                </a:solidFill>
                <a:latin typeface="Calibri"/>
              </a:rPr>
              <a:t>Export Plates </a:t>
            </a:r>
            <a:r>
              <a:rPr lang="en-US" sz="1200" kern="0" dirty="0">
                <a:solidFill>
                  <a:sysClr val="windowText" lastClr="000000"/>
                </a:solidFill>
                <a:latin typeface="Calibri"/>
              </a:rPr>
              <a:t>tab</a:t>
            </a:r>
            <a:r>
              <a:rPr lang="en-US" sz="1200" i="1" kern="0" dirty="0" smtClean="0">
                <a:solidFill>
                  <a:sysClr val="windowText" lastClr="000000"/>
                </a:solidFill>
                <a:latin typeface="Calibri"/>
              </a:rPr>
              <a:t>.</a:t>
            </a:r>
            <a:endParaRPr lang="en-US" sz="1200" b="1" kern="0" dirty="0">
              <a:solidFill>
                <a:sysClr val="windowText" lastClr="000000"/>
              </a:solidFill>
              <a:latin typeface="Calibri"/>
            </a:endParaRPr>
          </a:p>
        </p:txBody>
      </p:sp>
      <p:sp>
        <p:nvSpPr>
          <p:cNvPr id="36" name="Rectangle 12"/>
          <p:cNvSpPr/>
          <p:nvPr/>
        </p:nvSpPr>
        <p:spPr>
          <a:xfrm>
            <a:off x="530352" y="1362456"/>
            <a:ext cx="2368296" cy="365760"/>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a:defRPr/>
            </a:pPr>
            <a:r>
              <a:rPr lang="en-US" sz="1200" kern="0" dirty="0">
                <a:solidFill>
                  <a:sysClr val="windowText" lastClr="000000"/>
                </a:solidFill>
                <a:latin typeface="Calibri"/>
              </a:rPr>
              <a:t>All Sections X: </a:t>
            </a:r>
            <a:r>
              <a:rPr lang="en-US" sz="1200" b="1" kern="0" dirty="0" smtClean="0">
                <a:solidFill>
                  <a:sysClr val="windowText" lastClr="000000"/>
                </a:solidFill>
                <a:latin typeface="Calibri"/>
              </a:rPr>
              <a:t>ON</a:t>
            </a:r>
            <a:r>
              <a:rPr lang="en-US" sz="1200" i="1" kern="0" dirty="0" smtClean="0">
                <a:solidFill>
                  <a:sysClr val="windowText" lastClr="000000"/>
                </a:solidFill>
                <a:latin typeface="Calibri"/>
              </a:rPr>
              <a:t>.</a:t>
            </a:r>
            <a:endParaRPr lang="en-US" sz="1200" b="1" kern="0" dirty="0">
              <a:solidFill>
                <a:sysClr val="windowText" lastClr="000000"/>
              </a:solidFill>
              <a:latin typeface="Calibri"/>
            </a:endParaRPr>
          </a:p>
        </p:txBody>
      </p:sp>
      <p:sp>
        <p:nvSpPr>
          <p:cNvPr id="37" name="Rectangle 36"/>
          <p:cNvSpPr/>
          <p:nvPr/>
        </p:nvSpPr>
        <p:spPr>
          <a:xfrm>
            <a:off x="530352" y="1856232"/>
            <a:ext cx="2368296" cy="365760"/>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lvl="0">
              <a:defRPr/>
            </a:pPr>
            <a:r>
              <a:rPr lang="en-US" sz="1200" kern="0" dirty="0">
                <a:solidFill>
                  <a:sysClr val="windowText" lastClr="000000"/>
                </a:solidFill>
                <a:latin typeface="Calibri"/>
              </a:rPr>
              <a:t>Pick </a:t>
            </a:r>
            <a:r>
              <a:rPr lang="en-US" sz="1200" i="1" kern="0" dirty="0">
                <a:solidFill>
                  <a:sysClr val="windowText" lastClr="000000"/>
                </a:solidFill>
                <a:latin typeface="Calibri"/>
              </a:rPr>
              <a:t>Export by section</a:t>
            </a:r>
            <a:r>
              <a:rPr lang="en-US" sz="1200" kern="0" dirty="0">
                <a:solidFill>
                  <a:sysClr val="windowText" lastClr="000000"/>
                </a:solidFill>
                <a:latin typeface="Calibri"/>
              </a:rPr>
              <a:t>.</a:t>
            </a:r>
            <a:endParaRPr lang="en-US" sz="1200" b="1" kern="0" dirty="0">
              <a:solidFill>
                <a:sysClr val="windowText" lastClr="000000"/>
              </a:solidFill>
              <a:latin typeface="Calibri"/>
            </a:endParaRPr>
          </a:p>
        </p:txBody>
      </p:sp>
      <p:sp>
        <p:nvSpPr>
          <p:cNvPr id="38" name="Oval 37"/>
          <p:cNvSpPr>
            <a:spLocks/>
          </p:cNvSpPr>
          <p:nvPr/>
        </p:nvSpPr>
        <p:spPr>
          <a:xfrm>
            <a:off x="91440" y="868680"/>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1</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39" name="Oval 10"/>
          <p:cNvSpPr>
            <a:spLocks/>
          </p:cNvSpPr>
          <p:nvPr/>
        </p:nvSpPr>
        <p:spPr>
          <a:xfrm>
            <a:off x="91440" y="1362456"/>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2</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40" name="Oval 39"/>
          <p:cNvSpPr>
            <a:spLocks/>
          </p:cNvSpPr>
          <p:nvPr/>
        </p:nvSpPr>
        <p:spPr>
          <a:xfrm>
            <a:off x="91440" y="1856232"/>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3</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41" name="Rectangle 12"/>
          <p:cNvSpPr/>
          <p:nvPr/>
        </p:nvSpPr>
        <p:spPr>
          <a:xfrm>
            <a:off x="530352" y="2350008"/>
            <a:ext cx="2368296" cy="365760"/>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lvl="0">
              <a:defRPr/>
            </a:pPr>
            <a:r>
              <a:rPr lang="en-US" sz="1200" kern="0" dirty="0">
                <a:solidFill>
                  <a:sysClr val="windowText" lastClr="000000"/>
                </a:solidFill>
                <a:latin typeface="Calibri"/>
              </a:rPr>
              <a:t>Click  </a:t>
            </a:r>
            <a:r>
              <a:rPr lang="en-US" sz="1200" i="1" kern="0" dirty="0">
                <a:solidFill>
                  <a:sysClr val="windowText" lastClr="000000"/>
                </a:solidFill>
                <a:latin typeface="Calibri"/>
              </a:rPr>
              <a:t>Export</a:t>
            </a:r>
            <a:r>
              <a:rPr lang="en-US" sz="1200" kern="0" dirty="0">
                <a:solidFill>
                  <a:sysClr val="windowText" lastClr="000000"/>
                </a:solidFill>
                <a:latin typeface="Calibri"/>
              </a:rPr>
              <a:t>.</a:t>
            </a:r>
            <a:endParaRPr lang="en-US" sz="1200" b="1" kern="0" dirty="0">
              <a:solidFill>
                <a:sysClr val="windowText" lastClr="000000"/>
              </a:solidFill>
              <a:latin typeface="Calibri"/>
            </a:endParaRPr>
          </a:p>
        </p:txBody>
      </p:sp>
      <p:sp>
        <p:nvSpPr>
          <p:cNvPr id="42" name="Oval 41"/>
          <p:cNvSpPr>
            <a:spLocks/>
          </p:cNvSpPr>
          <p:nvPr/>
        </p:nvSpPr>
        <p:spPr>
          <a:xfrm>
            <a:off x="91440" y="2350008"/>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4</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43" name="Rectangle 12"/>
          <p:cNvSpPr/>
          <p:nvPr/>
        </p:nvSpPr>
        <p:spPr>
          <a:xfrm>
            <a:off x="530352" y="2843784"/>
            <a:ext cx="2368296" cy="365760"/>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lvl="0">
              <a:defRPr/>
            </a:pPr>
            <a:r>
              <a:rPr lang="en-US" sz="1200" kern="0" dirty="0">
                <a:solidFill>
                  <a:sysClr val="windowText" lastClr="000000"/>
                </a:solidFill>
                <a:latin typeface="Calibri"/>
              </a:rPr>
              <a:t>5 Groups will be created for 5 Sections </a:t>
            </a:r>
            <a:r>
              <a:rPr lang="en-US" sz="1200" kern="0" dirty="0" smtClean="0">
                <a:solidFill>
                  <a:sysClr val="windowText" lastClr="000000"/>
                </a:solidFill>
                <a:latin typeface="Calibri"/>
              </a:rPr>
              <a:t>.</a:t>
            </a:r>
            <a:endParaRPr lang="en-US" sz="1200" b="1" kern="0" dirty="0">
              <a:solidFill>
                <a:sysClr val="windowText" lastClr="000000"/>
              </a:solidFill>
              <a:latin typeface="Calibri"/>
            </a:endParaRPr>
          </a:p>
        </p:txBody>
      </p:sp>
      <p:sp>
        <p:nvSpPr>
          <p:cNvPr id="44" name="Oval 43"/>
          <p:cNvSpPr>
            <a:spLocks/>
          </p:cNvSpPr>
          <p:nvPr/>
        </p:nvSpPr>
        <p:spPr>
          <a:xfrm>
            <a:off x="91440" y="2843784"/>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5</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45" name="TextBox 44"/>
          <p:cNvSpPr txBox="1"/>
          <p:nvPr/>
        </p:nvSpPr>
        <p:spPr>
          <a:xfrm>
            <a:off x="267473" y="5547693"/>
            <a:ext cx="280846" cy="230832"/>
          </a:xfrm>
          <a:prstGeom prst="rect">
            <a:avLst/>
          </a:prstGeom>
          <a:noFill/>
        </p:spPr>
        <p:txBody>
          <a:bodyPr wrap="none" rtlCol="0">
            <a:spAutoFit/>
          </a:bodyPr>
          <a:lstStyle/>
          <a:p>
            <a:r>
              <a:rPr lang="en-US" sz="900" b="1" dirty="0" smtClean="0"/>
              <a:t>5.</a:t>
            </a:r>
            <a:endParaRPr lang="en-US" sz="900" b="1" dirty="0"/>
          </a:p>
        </p:txBody>
      </p:sp>
    </p:spTree>
    <p:extLst>
      <p:ext uri="{BB962C8B-B14F-4D97-AF65-F5344CB8AC3E}">
        <p14:creationId xmlns:p14="http://schemas.microsoft.com/office/powerpoint/2010/main" val="71660168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a:blip r:embed="rId2"/>
          <a:stretch>
            <a:fillRect/>
          </a:stretch>
        </p:blipFill>
        <p:spPr>
          <a:xfrm>
            <a:off x="3181485" y="1802265"/>
            <a:ext cx="5889679" cy="2641913"/>
          </a:xfrm>
          <a:prstGeom prst="rect">
            <a:avLst/>
          </a:prstGeom>
        </p:spPr>
      </p:pic>
      <p:sp>
        <p:nvSpPr>
          <p:cNvPr id="2" name="Title 1"/>
          <p:cNvSpPr>
            <a:spLocks noGrp="1"/>
          </p:cNvSpPr>
          <p:nvPr>
            <p:ph type="title"/>
          </p:nvPr>
        </p:nvSpPr>
        <p:spPr/>
        <p:txBody>
          <a:bodyPr>
            <a:normAutofit/>
          </a:bodyPr>
          <a:lstStyle/>
          <a:p>
            <a:r>
              <a:rPr lang="en-US" sz="2900" dirty="0" smtClean="0">
                <a:solidFill>
                  <a:schemeClr val="tx1"/>
                </a:solidFill>
              </a:rPr>
              <a:t>Panel Finder. Filter</a:t>
            </a:r>
            <a:endParaRPr lang="uk-UA" sz="2900" dirty="0">
              <a:solidFill>
                <a:schemeClr val="tx1"/>
              </a:solidFill>
            </a:endParaRPr>
          </a:p>
        </p:txBody>
      </p:sp>
      <p:sp>
        <p:nvSpPr>
          <p:cNvPr id="3" name="Footer Placeholder 2"/>
          <p:cNvSpPr>
            <a:spLocks noGrp="1"/>
          </p:cNvSpPr>
          <p:nvPr>
            <p:ph type="ftr" sz="quarter" idx="11"/>
          </p:nvPr>
        </p:nvSpPr>
        <p:spPr/>
        <p:txBody>
          <a:bodyPr/>
          <a:lstStyle/>
          <a:p>
            <a:r>
              <a:rPr lang="en-US" sz="1200" dirty="0" smtClean="0"/>
              <a:t>www.sdcverifier.com</a:t>
            </a:r>
            <a:endParaRPr lang="en-US" sz="1200" dirty="0"/>
          </a:p>
        </p:txBody>
      </p:sp>
      <p:sp>
        <p:nvSpPr>
          <p:cNvPr id="4" name="Slide Number Placeholder 3"/>
          <p:cNvSpPr>
            <a:spLocks noGrp="1"/>
          </p:cNvSpPr>
          <p:nvPr>
            <p:ph type="sldNum" sz="quarter" idx="12"/>
          </p:nvPr>
        </p:nvSpPr>
        <p:spPr/>
        <p:txBody>
          <a:bodyPr/>
          <a:lstStyle/>
          <a:p>
            <a:fld id="{1D8C7E89-3D2E-455B-B628-59013567A8A2}" type="slidenum">
              <a:rPr lang="en-US" sz="1200" smtClean="0"/>
              <a:pPr/>
              <a:t>16</a:t>
            </a:fld>
            <a:endParaRPr lang="en-US" sz="1200" dirty="0"/>
          </a:p>
        </p:txBody>
      </p:sp>
      <p:sp>
        <p:nvSpPr>
          <p:cNvPr id="7" name="Rectangle 12"/>
          <p:cNvSpPr/>
          <p:nvPr/>
        </p:nvSpPr>
        <p:spPr>
          <a:xfrm>
            <a:off x="616295" y="2259854"/>
            <a:ext cx="2368296" cy="365760"/>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i="0" u="none" strike="noStrike" kern="0" cap="none" spc="0" normalizeH="0" baseline="0" noProof="0" dirty="0" smtClean="0">
                <a:ln>
                  <a:noFill/>
                </a:ln>
                <a:solidFill>
                  <a:sysClr val="windowText" lastClr="000000"/>
                </a:solidFill>
                <a:effectLst/>
                <a:uLnTx/>
                <a:uFillTx/>
                <a:latin typeface="Calibri"/>
                <a:ea typeface="+mn-ea"/>
                <a:cs typeface="+mn-cs"/>
              </a:rPr>
              <a:t>Select </a:t>
            </a:r>
            <a:r>
              <a:rPr kumimoji="0" lang="en-US" sz="1200" b="1" i="0" u="none" strike="noStrike" kern="0" cap="none" spc="0" normalizeH="0" baseline="0" noProof="0" dirty="0" smtClean="0">
                <a:ln>
                  <a:noFill/>
                </a:ln>
                <a:solidFill>
                  <a:sysClr val="windowText" lastClr="000000"/>
                </a:solidFill>
                <a:effectLst/>
                <a:uLnTx/>
                <a:uFillTx/>
                <a:latin typeface="Calibri"/>
                <a:ea typeface="+mn-ea"/>
                <a:cs typeface="+mn-cs"/>
              </a:rPr>
              <a:t>All plates from sections</a:t>
            </a:r>
            <a:endParaRPr kumimoji="0" lang="en-US" sz="1200" b="1"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8" name="Oval 10"/>
          <p:cNvSpPr>
            <a:spLocks/>
          </p:cNvSpPr>
          <p:nvPr/>
        </p:nvSpPr>
        <p:spPr>
          <a:xfrm>
            <a:off x="93502" y="1765933"/>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1</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9" name="Rectangle 12"/>
          <p:cNvSpPr/>
          <p:nvPr/>
        </p:nvSpPr>
        <p:spPr>
          <a:xfrm>
            <a:off x="616293" y="2742189"/>
            <a:ext cx="2368296" cy="365760"/>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i="0" u="none" strike="noStrike" kern="0" cap="none" spc="0" normalizeH="0" baseline="0" noProof="0" dirty="0" smtClean="0">
                <a:ln>
                  <a:noFill/>
                </a:ln>
                <a:solidFill>
                  <a:sysClr val="windowText" lastClr="000000"/>
                </a:solidFill>
                <a:effectLst/>
                <a:uLnTx/>
                <a:uFillTx/>
                <a:latin typeface="Calibri"/>
                <a:ea typeface="+mn-ea"/>
                <a:cs typeface="+mn-cs"/>
              </a:rPr>
              <a:t>Filter: </a:t>
            </a:r>
            <a:r>
              <a:rPr kumimoji="0" lang="en-US" sz="1200" b="1" u="none" strike="noStrike" kern="0" cap="none" spc="0" normalizeH="0" baseline="0" noProof="0" dirty="0" smtClean="0">
                <a:ln>
                  <a:noFill/>
                </a:ln>
                <a:solidFill>
                  <a:sysClr val="windowText" lastClr="000000"/>
                </a:solidFill>
                <a:effectLst/>
                <a:uLnTx/>
                <a:uFillTx/>
                <a:latin typeface="Calibri"/>
                <a:ea typeface="+mn-ea"/>
                <a:cs typeface="+mn-cs"/>
              </a:rPr>
              <a:t>Undefined dimensions</a:t>
            </a:r>
            <a:endParaRPr kumimoji="0" lang="en-US" sz="1200" b="1" i="1"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10" name="Oval 10"/>
          <p:cNvSpPr>
            <a:spLocks/>
          </p:cNvSpPr>
          <p:nvPr/>
        </p:nvSpPr>
        <p:spPr>
          <a:xfrm>
            <a:off x="93502" y="2262574"/>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2</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11" name="Rectangle 12"/>
          <p:cNvSpPr/>
          <p:nvPr/>
        </p:nvSpPr>
        <p:spPr>
          <a:xfrm>
            <a:off x="603007" y="3224524"/>
            <a:ext cx="2368296" cy="369550"/>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i="0" u="none" strike="noStrike" kern="0" cap="none" spc="0" normalizeH="0" baseline="0" noProof="0" dirty="0" smtClean="0">
                <a:ln>
                  <a:noFill/>
                </a:ln>
                <a:solidFill>
                  <a:sysClr val="windowText" lastClr="000000"/>
                </a:solidFill>
                <a:effectLst/>
                <a:uLnTx/>
                <a:uFillTx/>
                <a:latin typeface="Calibri"/>
                <a:ea typeface="+mn-ea"/>
                <a:cs typeface="+mn-cs"/>
              </a:rPr>
              <a:t>Press </a:t>
            </a:r>
            <a:r>
              <a:rPr kumimoji="0" lang="en-US" sz="1200" i="1" u="none" strike="noStrike" kern="0" cap="none" spc="0" normalizeH="0" baseline="0" noProof="0" dirty="0" smtClean="0">
                <a:ln>
                  <a:noFill/>
                </a:ln>
                <a:solidFill>
                  <a:sysClr val="windowText" lastClr="000000"/>
                </a:solidFill>
                <a:effectLst/>
                <a:uLnTx/>
                <a:uFillTx/>
                <a:latin typeface="Calibri"/>
                <a:ea typeface="+mn-ea"/>
                <a:cs typeface="+mn-cs"/>
              </a:rPr>
              <a:t>Apply</a:t>
            </a:r>
            <a:r>
              <a:rPr kumimoji="0" lang="en-US" sz="1200" i="0" u="none" strike="noStrike" kern="0" cap="none" spc="0" normalizeH="0" baseline="0" noProof="0" dirty="0" smtClean="0">
                <a:ln>
                  <a:noFill/>
                </a:ln>
                <a:solidFill>
                  <a:sysClr val="windowText" lastClr="000000"/>
                </a:solidFill>
                <a:effectLst/>
                <a:uLnTx/>
                <a:uFillTx/>
                <a:latin typeface="Calibri"/>
                <a:ea typeface="+mn-ea"/>
                <a:cs typeface="+mn-cs"/>
              </a:rPr>
              <a:t>.</a:t>
            </a:r>
            <a:endParaRPr kumimoji="0" lang="en-US" sz="1200" b="1"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12" name="Oval 10"/>
          <p:cNvSpPr>
            <a:spLocks/>
          </p:cNvSpPr>
          <p:nvPr/>
        </p:nvSpPr>
        <p:spPr>
          <a:xfrm>
            <a:off x="88680" y="2744145"/>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200" kern="0" dirty="0">
                <a:solidFill>
                  <a:sysClr val="windowText" lastClr="000000"/>
                </a:solidFill>
                <a:latin typeface="Calibri"/>
              </a:rPr>
              <a:t>3</a:t>
            </a:r>
            <a:endParaRPr kumimoji="0" lang="en-US" sz="1200" b="0" i="0" u="none" strike="noStrike" kern="0" cap="none" spc="0" normalizeH="0" baseline="0" noProof="0" dirty="0">
              <a:ln>
                <a:noFill/>
              </a:ln>
              <a:solidFill>
                <a:sysClr val="windowText" lastClr="000000"/>
              </a:solidFill>
              <a:effectLst/>
              <a:uLnTx/>
              <a:uFillTx/>
              <a:latin typeface="Calibri"/>
            </a:endParaRPr>
          </a:p>
        </p:txBody>
      </p:sp>
      <p:sp>
        <p:nvSpPr>
          <p:cNvPr id="13" name="Rectangle 12"/>
          <p:cNvSpPr/>
          <p:nvPr/>
        </p:nvSpPr>
        <p:spPr>
          <a:xfrm>
            <a:off x="603008" y="3703285"/>
            <a:ext cx="2368296" cy="850061"/>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lvl="0">
              <a:defRPr/>
            </a:pPr>
            <a:r>
              <a:rPr lang="en-US" sz="1200" kern="0" dirty="0" smtClean="0">
                <a:solidFill>
                  <a:sysClr val="windowText" lastClr="000000"/>
                </a:solidFill>
                <a:latin typeface="Calibri"/>
              </a:rPr>
              <a:t>Table with plates is empty means that there are no plates with undefined dimensions.  Press </a:t>
            </a:r>
            <a:r>
              <a:rPr lang="en-US" sz="1200" i="1" kern="0" dirty="0" smtClean="0">
                <a:solidFill>
                  <a:sysClr val="windowText" lastClr="000000"/>
                </a:solidFill>
                <a:latin typeface="Calibri"/>
              </a:rPr>
              <a:t>Close</a:t>
            </a:r>
            <a:r>
              <a:rPr lang="en-US" sz="1200" kern="0" dirty="0" smtClean="0">
                <a:solidFill>
                  <a:sysClr val="windowText" lastClr="000000"/>
                </a:solidFill>
                <a:latin typeface="Calibri"/>
              </a:rPr>
              <a:t>.</a:t>
            </a:r>
          </a:p>
        </p:txBody>
      </p:sp>
      <p:sp>
        <p:nvSpPr>
          <p:cNvPr id="14" name="Oval 10"/>
          <p:cNvSpPr>
            <a:spLocks/>
          </p:cNvSpPr>
          <p:nvPr/>
        </p:nvSpPr>
        <p:spPr>
          <a:xfrm>
            <a:off x="92680" y="3219397"/>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200" kern="0" dirty="0" smtClean="0">
                <a:solidFill>
                  <a:sysClr val="windowText" lastClr="000000"/>
                </a:solidFill>
                <a:latin typeface="Calibri"/>
              </a:rPr>
              <a:t>4</a:t>
            </a:r>
            <a:endParaRPr kumimoji="0" lang="en-US" sz="1200" b="0" i="0" u="none" strike="noStrike" kern="0" cap="none" spc="0" normalizeH="0" baseline="0" noProof="0" dirty="0">
              <a:ln>
                <a:noFill/>
              </a:ln>
              <a:solidFill>
                <a:sysClr val="windowText" lastClr="000000"/>
              </a:solidFill>
              <a:effectLst/>
              <a:uLnTx/>
              <a:uFillTx/>
              <a:latin typeface="Calibri"/>
            </a:endParaRPr>
          </a:p>
        </p:txBody>
      </p:sp>
      <p:sp>
        <p:nvSpPr>
          <p:cNvPr id="20" name="Rectangle 12"/>
          <p:cNvSpPr/>
          <p:nvPr/>
        </p:nvSpPr>
        <p:spPr>
          <a:xfrm>
            <a:off x="453200" y="1018456"/>
            <a:ext cx="8049340" cy="548640"/>
          </a:xfrm>
          <a:prstGeom prst="rect">
            <a:avLst/>
          </a:prstGeom>
          <a:ln/>
        </p:spPr>
        <p:style>
          <a:lnRef idx="2">
            <a:schemeClr val="accent4"/>
          </a:lnRef>
          <a:fillRef idx="1">
            <a:schemeClr val="lt1"/>
          </a:fillRef>
          <a:effectRef idx="0">
            <a:schemeClr val="accent4"/>
          </a:effectRef>
          <a:fontRef idx="minor">
            <a:schemeClr val="dk1"/>
          </a:fontRef>
        </p:style>
        <p:txBody>
          <a:bodyPr rtlCol="0" anchor="ctr" anchorCtr="0"/>
          <a:lstStyle/>
          <a:p>
            <a:pPr lvl="0">
              <a:defRPr/>
            </a:pPr>
            <a:r>
              <a:rPr lang="en-US" sz="1200" kern="0" dirty="0" smtClean="0">
                <a:solidFill>
                  <a:sysClr val="windowText" lastClr="000000"/>
                </a:solidFill>
                <a:latin typeface="Calibri"/>
              </a:rPr>
              <a:t>It is very important to check that all plates dimensions were recognized. If in the model, there are coincident nodes, coincident elements or free edges Panel Finder cannot recognize plate dimensions.</a:t>
            </a:r>
          </a:p>
        </p:txBody>
      </p:sp>
      <p:sp>
        <p:nvSpPr>
          <p:cNvPr id="24" name="TextBox 23"/>
          <p:cNvSpPr txBox="1"/>
          <p:nvPr/>
        </p:nvSpPr>
        <p:spPr>
          <a:xfrm>
            <a:off x="3048043" y="2371841"/>
            <a:ext cx="280846" cy="230832"/>
          </a:xfrm>
          <a:prstGeom prst="rect">
            <a:avLst/>
          </a:prstGeom>
          <a:noFill/>
        </p:spPr>
        <p:txBody>
          <a:bodyPr wrap="none" rtlCol="0">
            <a:spAutoFit/>
          </a:bodyPr>
          <a:lstStyle/>
          <a:p>
            <a:r>
              <a:rPr lang="en-US" sz="900" b="1" dirty="0" smtClean="0"/>
              <a:t>2.</a:t>
            </a:r>
            <a:endParaRPr lang="en-US" sz="900" b="1" dirty="0"/>
          </a:p>
        </p:txBody>
      </p:sp>
      <p:sp>
        <p:nvSpPr>
          <p:cNvPr id="25" name="TextBox 24"/>
          <p:cNvSpPr txBox="1"/>
          <p:nvPr/>
        </p:nvSpPr>
        <p:spPr>
          <a:xfrm>
            <a:off x="3931917" y="2119898"/>
            <a:ext cx="280846" cy="230832"/>
          </a:xfrm>
          <a:prstGeom prst="rect">
            <a:avLst/>
          </a:prstGeom>
          <a:noFill/>
        </p:spPr>
        <p:txBody>
          <a:bodyPr wrap="none" rtlCol="0">
            <a:spAutoFit/>
          </a:bodyPr>
          <a:lstStyle/>
          <a:p>
            <a:r>
              <a:rPr lang="en-US" sz="900" b="1" dirty="0" smtClean="0"/>
              <a:t>3.</a:t>
            </a:r>
            <a:endParaRPr lang="en-US" sz="900" b="1" dirty="0"/>
          </a:p>
        </p:txBody>
      </p:sp>
      <p:sp>
        <p:nvSpPr>
          <p:cNvPr id="26" name="TextBox 25"/>
          <p:cNvSpPr txBox="1"/>
          <p:nvPr/>
        </p:nvSpPr>
        <p:spPr>
          <a:xfrm>
            <a:off x="5562600" y="2117478"/>
            <a:ext cx="280846" cy="230832"/>
          </a:xfrm>
          <a:prstGeom prst="rect">
            <a:avLst/>
          </a:prstGeom>
          <a:noFill/>
        </p:spPr>
        <p:txBody>
          <a:bodyPr wrap="none" rtlCol="0">
            <a:spAutoFit/>
          </a:bodyPr>
          <a:lstStyle/>
          <a:p>
            <a:r>
              <a:rPr lang="en-US" sz="900" b="1" dirty="0" smtClean="0"/>
              <a:t>4.</a:t>
            </a:r>
            <a:endParaRPr lang="en-US" sz="900" b="1" dirty="0"/>
          </a:p>
        </p:txBody>
      </p:sp>
      <p:sp>
        <p:nvSpPr>
          <p:cNvPr id="27" name="TextBox 26"/>
          <p:cNvSpPr txBox="1"/>
          <p:nvPr/>
        </p:nvSpPr>
        <p:spPr>
          <a:xfrm>
            <a:off x="8384348" y="4221791"/>
            <a:ext cx="280846" cy="230832"/>
          </a:xfrm>
          <a:prstGeom prst="rect">
            <a:avLst/>
          </a:prstGeom>
          <a:noFill/>
        </p:spPr>
        <p:txBody>
          <a:bodyPr wrap="none" rtlCol="0">
            <a:spAutoFit/>
          </a:bodyPr>
          <a:lstStyle/>
          <a:p>
            <a:r>
              <a:rPr lang="en-US" sz="900" b="1" dirty="0" smtClean="0"/>
              <a:t>5.</a:t>
            </a:r>
            <a:endParaRPr lang="en-US" sz="900" b="1" dirty="0"/>
          </a:p>
        </p:txBody>
      </p:sp>
      <p:sp>
        <p:nvSpPr>
          <p:cNvPr id="22" name="Rectangle 12"/>
          <p:cNvSpPr/>
          <p:nvPr/>
        </p:nvSpPr>
        <p:spPr>
          <a:xfrm>
            <a:off x="485060" y="4778545"/>
            <a:ext cx="4467940" cy="1188720"/>
          </a:xfrm>
          <a:prstGeom prst="rect">
            <a:avLst/>
          </a:prstGeom>
          <a:ln/>
        </p:spPr>
        <p:style>
          <a:lnRef idx="2">
            <a:schemeClr val="accent4"/>
          </a:lnRef>
          <a:fillRef idx="1">
            <a:schemeClr val="lt1"/>
          </a:fillRef>
          <a:effectRef idx="0">
            <a:schemeClr val="accent4"/>
          </a:effectRef>
          <a:fontRef idx="minor">
            <a:schemeClr val="dk1"/>
          </a:fontRef>
        </p:style>
        <p:txBody>
          <a:bodyPr rtlCol="0" anchor="ctr" anchorCtr="0"/>
          <a:lstStyle/>
          <a:p>
            <a:pPr lvl="0">
              <a:defRPr/>
            </a:pPr>
            <a:r>
              <a:rPr lang="en-US" sz="1200" kern="0" dirty="0" smtClean="0">
                <a:solidFill>
                  <a:sysClr val="windowText" lastClr="000000"/>
                </a:solidFill>
                <a:latin typeface="Calibri"/>
              </a:rPr>
              <a:t>It is also possible to filter plates by shape (triangle, rectangular) or number of edges parameters.</a:t>
            </a:r>
          </a:p>
          <a:p>
            <a:pPr lvl="0">
              <a:defRPr/>
            </a:pPr>
            <a:r>
              <a:rPr lang="en-US" sz="1200" kern="0" dirty="0" smtClean="0">
                <a:solidFill>
                  <a:sysClr val="windowText" lastClr="000000"/>
                </a:solidFill>
                <a:latin typeface="Calibri"/>
              </a:rPr>
              <a:t>E.g. Plates with numbers of edges &gt; 4 can be displayed.</a:t>
            </a:r>
          </a:p>
          <a:p>
            <a:pPr lvl="0">
              <a:defRPr/>
            </a:pPr>
            <a:r>
              <a:rPr lang="en-US" sz="1200" kern="0" dirty="0" smtClean="0">
                <a:solidFill>
                  <a:sysClr val="windowText" lastClr="000000"/>
                </a:solidFill>
                <a:latin typeface="Calibri"/>
              </a:rPr>
              <a:t>The filter can be applied to all Sections from X/Y/Z/Custom category or to single selected Section (option </a:t>
            </a:r>
            <a:r>
              <a:rPr lang="en-US" sz="1200" i="1" kern="0" dirty="0" smtClean="0">
                <a:solidFill>
                  <a:sysClr val="windowText" lastClr="000000"/>
                </a:solidFill>
                <a:latin typeface="Calibri"/>
              </a:rPr>
              <a:t>Plates of selected section</a:t>
            </a:r>
            <a:r>
              <a:rPr lang="en-US" sz="1200" kern="0" dirty="0" smtClean="0">
                <a:solidFill>
                  <a:sysClr val="windowText" lastClr="000000"/>
                </a:solidFill>
                <a:latin typeface="Calibri"/>
              </a:rPr>
              <a:t>) </a:t>
            </a:r>
          </a:p>
        </p:txBody>
      </p:sp>
      <p:sp>
        <p:nvSpPr>
          <p:cNvPr id="28" name="Rectangle 12"/>
          <p:cNvSpPr/>
          <p:nvPr/>
        </p:nvSpPr>
        <p:spPr>
          <a:xfrm>
            <a:off x="607828" y="1768291"/>
            <a:ext cx="2368296" cy="374988"/>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en-US" sz="1200" kern="0" dirty="0" smtClean="0">
                <a:solidFill>
                  <a:sysClr val="windowText" lastClr="000000"/>
                </a:solidFill>
                <a:latin typeface="Calibri"/>
              </a:rPr>
              <a:t>Click on </a:t>
            </a:r>
            <a:r>
              <a:rPr lang="en-US" sz="1200" i="1" kern="0" dirty="0" smtClean="0">
                <a:solidFill>
                  <a:sysClr val="windowText" lastClr="000000"/>
                </a:solidFill>
                <a:latin typeface="Calibri"/>
              </a:rPr>
              <a:t>Filter tab</a:t>
            </a:r>
            <a:endParaRPr kumimoji="0" lang="en-US" sz="1200" i="1" u="none" strike="noStrike" kern="0" cap="none" spc="0" normalizeH="0" baseline="0" noProof="0" dirty="0">
              <a:ln>
                <a:noFill/>
              </a:ln>
              <a:solidFill>
                <a:sysClr val="windowText" lastClr="000000"/>
              </a:solidFill>
              <a:effectLst/>
              <a:uLnTx/>
              <a:uFillTx/>
              <a:latin typeface="Calibri"/>
            </a:endParaRPr>
          </a:p>
        </p:txBody>
      </p:sp>
      <p:sp>
        <p:nvSpPr>
          <p:cNvPr id="29" name="Oval 10"/>
          <p:cNvSpPr>
            <a:spLocks/>
          </p:cNvSpPr>
          <p:nvPr/>
        </p:nvSpPr>
        <p:spPr>
          <a:xfrm>
            <a:off x="93502" y="3693810"/>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200" kern="0" noProof="0" dirty="0">
                <a:solidFill>
                  <a:sysClr val="windowText" lastClr="000000"/>
                </a:solidFill>
                <a:latin typeface="Calibri"/>
              </a:rPr>
              <a:t>5</a:t>
            </a:r>
            <a:endParaRPr kumimoji="0" lang="en-US" sz="1200" b="0" i="0" u="none" strike="noStrike" kern="0" cap="none" spc="0" normalizeH="0" baseline="0" noProof="0" dirty="0">
              <a:ln>
                <a:noFill/>
              </a:ln>
              <a:solidFill>
                <a:sysClr val="windowText" lastClr="000000"/>
              </a:solidFill>
              <a:effectLst/>
              <a:uLnTx/>
              <a:uFillTx/>
              <a:latin typeface="Calibri"/>
            </a:endParaRPr>
          </a:p>
        </p:txBody>
      </p:sp>
      <p:sp>
        <p:nvSpPr>
          <p:cNvPr id="30" name="Rectangle 29"/>
          <p:cNvSpPr/>
          <p:nvPr/>
        </p:nvSpPr>
        <p:spPr>
          <a:xfrm>
            <a:off x="3254579" y="2397214"/>
            <a:ext cx="684961" cy="138545"/>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31" name="TextBox 30"/>
          <p:cNvSpPr txBox="1"/>
          <p:nvPr/>
        </p:nvSpPr>
        <p:spPr>
          <a:xfrm>
            <a:off x="5386914" y="1889066"/>
            <a:ext cx="280846" cy="230832"/>
          </a:xfrm>
          <a:prstGeom prst="rect">
            <a:avLst/>
          </a:prstGeom>
          <a:noFill/>
        </p:spPr>
        <p:txBody>
          <a:bodyPr wrap="none" rtlCol="0">
            <a:spAutoFit/>
          </a:bodyPr>
          <a:lstStyle/>
          <a:p>
            <a:r>
              <a:rPr lang="en-US" sz="900" b="1" dirty="0"/>
              <a:t>1</a:t>
            </a:r>
            <a:r>
              <a:rPr lang="en-US" sz="900" b="1" dirty="0" smtClean="0"/>
              <a:t>.</a:t>
            </a:r>
            <a:endParaRPr lang="en-US" sz="900" b="1" dirty="0"/>
          </a:p>
        </p:txBody>
      </p:sp>
      <p:pic>
        <p:nvPicPr>
          <p:cNvPr id="6" name="Picture 5"/>
          <p:cNvPicPr>
            <a:picLocks noChangeAspect="1"/>
          </p:cNvPicPr>
          <p:nvPr/>
        </p:nvPicPr>
        <p:blipFill>
          <a:blip r:embed="rId3"/>
          <a:stretch>
            <a:fillRect/>
          </a:stretch>
        </p:blipFill>
        <p:spPr>
          <a:xfrm>
            <a:off x="5972783" y="4698083"/>
            <a:ext cx="2217913" cy="1198872"/>
          </a:xfrm>
          <a:prstGeom prst="rect">
            <a:avLst/>
          </a:prstGeom>
          <a:ln>
            <a:solidFill>
              <a:srgbClr val="90B7D7"/>
            </a:solidFill>
          </a:ln>
        </p:spPr>
      </p:pic>
      <p:sp>
        <p:nvSpPr>
          <p:cNvPr id="32" name="Rectangle 31"/>
          <p:cNvSpPr/>
          <p:nvPr/>
        </p:nvSpPr>
        <p:spPr>
          <a:xfrm>
            <a:off x="8614450" y="4261006"/>
            <a:ext cx="425307" cy="152400"/>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39" name="Rectangle 38"/>
          <p:cNvSpPr/>
          <p:nvPr/>
        </p:nvSpPr>
        <p:spPr>
          <a:xfrm>
            <a:off x="4295810" y="2150406"/>
            <a:ext cx="1213450" cy="167640"/>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40" name="Rectangle 39"/>
          <p:cNvSpPr/>
          <p:nvPr/>
        </p:nvSpPr>
        <p:spPr>
          <a:xfrm>
            <a:off x="5779462" y="2159113"/>
            <a:ext cx="386643" cy="152400"/>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41" name="Rectangle 40"/>
          <p:cNvSpPr/>
          <p:nvPr/>
        </p:nvSpPr>
        <p:spPr>
          <a:xfrm>
            <a:off x="5557597" y="2012683"/>
            <a:ext cx="264083" cy="125950"/>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Tree>
    <p:extLst>
      <p:ext uri="{BB962C8B-B14F-4D97-AF65-F5344CB8AC3E}">
        <p14:creationId xmlns:p14="http://schemas.microsoft.com/office/powerpoint/2010/main" val="114640069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Picture 47"/>
          <p:cNvPicPr>
            <a:picLocks noChangeAspect="1"/>
          </p:cNvPicPr>
          <p:nvPr/>
        </p:nvPicPr>
        <p:blipFill>
          <a:blip r:embed="rId2"/>
          <a:stretch>
            <a:fillRect/>
          </a:stretch>
        </p:blipFill>
        <p:spPr>
          <a:xfrm>
            <a:off x="3652367" y="1314537"/>
            <a:ext cx="3205634" cy="3247086"/>
          </a:xfrm>
          <a:prstGeom prst="rect">
            <a:avLst/>
          </a:prstGeom>
        </p:spPr>
      </p:pic>
      <p:pic>
        <p:nvPicPr>
          <p:cNvPr id="5" name="Picture 4"/>
          <p:cNvPicPr>
            <a:picLocks noChangeAspect="1"/>
          </p:cNvPicPr>
          <p:nvPr/>
        </p:nvPicPr>
        <p:blipFill>
          <a:blip r:embed="rId3"/>
          <a:stretch>
            <a:fillRect/>
          </a:stretch>
        </p:blipFill>
        <p:spPr>
          <a:xfrm>
            <a:off x="351803" y="3853510"/>
            <a:ext cx="3190400" cy="1738741"/>
          </a:xfrm>
          <a:prstGeom prst="rect">
            <a:avLst/>
          </a:prstGeom>
        </p:spPr>
      </p:pic>
      <p:sp>
        <p:nvSpPr>
          <p:cNvPr id="2" name="Title 1"/>
          <p:cNvSpPr>
            <a:spLocks noGrp="1"/>
          </p:cNvSpPr>
          <p:nvPr>
            <p:ph type="title"/>
          </p:nvPr>
        </p:nvSpPr>
        <p:spPr/>
        <p:txBody>
          <a:bodyPr>
            <a:normAutofit/>
          </a:bodyPr>
          <a:lstStyle/>
          <a:p>
            <a:r>
              <a:rPr lang="en-US" sz="2900" dirty="0" smtClean="0">
                <a:solidFill>
                  <a:schemeClr val="tx1"/>
                </a:solidFill>
              </a:rPr>
              <a:t>Add Plate Buckling DNV 2010 standard</a:t>
            </a:r>
            <a:endParaRPr lang="uk-UA" sz="2900" dirty="0">
              <a:solidFill>
                <a:schemeClr val="tx1"/>
              </a:solidFill>
            </a:endParaRPr>
          </a:p>
        </p:txBody>
      </p:sp>
      <p:sp>
        <p:nvSpPr>
          <p:cNvPr id="3" name="Footer Placeholder 2"/>
          <p:cNvSpPr>
            <a:spLocks noGrp="1"/>
          </p:cNvSpPr>
          <p:nvPr>
            <p:ph type="ftr" sz="quarter" idx="11"/>
          </p:nvPr>
        </p:nvSpPr>
        <p:spPr/>
        <p:txBody>
          <a:bodyPr/>
          <a:lstStyle/>
          <a:p>
            <a:r>
              <a:rPr lang="en-US" dirty="0" smtClean="0"/>
              <a:t>www.sdcverifier.com</a:t>
            </a:r>
            <a:endParaRPr lang="en-US" dirty="0"/>
          </a:p>
        </p:txBody>
      </p:sp>
      <p:sp>
        <p:nvSpPr>
          <p:cNvPr id="4" name="Slide Number Placeholder 3"/>
          <p:cNvSpPr>
            <a:spLocks noGrp="1"/>
          </p:cNvSpPr>
          <p:nvPr>
            <p:ph type="sldNum" sz="quarter" idx="12"/>
          </p:nvPr>
        </p:nvSpPr>
        <p:spPr/>
        <p:txBody>
          <a:bodyPr/>
          <a:lstStyle/>
          <a:p>
            <a:fld id="{1D8C7E89-3D2E-455B-B628-59013567A8A2}" type="slidenum">
              <a:rPr lang="en-US" smtClean="0"/>
              <a:pPr/>
              <a:t>17</a:t>
            </a:fld>
            <a:endParaRPr lang="en-US" dirty="0"/>
          </a:p>
        </p:txBody>
      </p:sp>
      <p:sp>
        <p:nvSpPr>
          <p:cNvPr id="20" name="Rectangle 12"/>
          <p:cNvSpPr/>
          <p:nvPr/>
        </p:nvSpPr>
        <p:spPr>
          <a:xfrm>
            <a:off x="6924071" y="2980778"/>
            <a:ext cx="2142067" cy="1005840"/>
          </a:xfrm>
          <a:prstGeom prst="rect">
            <a:avLst/>
          </a:prstGeom>
          <a:ln/>
        </p:spPr>
        <p:style>
          <a:lnRef idx="2">
            <a:schemeClr val="accent4"/>
          </a:lnRef>
          <a:fillRef idx="1">
            <a:schemeClr val="lt1"/>
          </a:fillRef>
          <a:effectRef idx="0">
            <a:schemeClr val="accent4"/>
          </a:effectRef>
          <a:fontRef idx="minor">
            <a:schemeClr val="dk1"/>
          </a:fontRef>
        </p:style>
        <p:txBody>
          <a:bodyPr rtlCol="0" anchor="ctr"/>
          <a:lstStyle/>
          <a:p>
            <a:pPr lvl="0">
              <a:defRPr/>
            </a:pPr>
            <a:r>
              <a:rPr lang="en-US" sz="1200" i="1" kern="0" dirty="0" smtClean="0">
                <a:solidFill>
                  <a:sysClr val="windowText" lastClr="000000"/>
                </a:solidFill>
                <a:latin typeface="Calibri"/>
              </a:rPr>
              <a:t>Materials with Yield Stress = 0 </a:t>
            </a:r>
            <a:r>
              <a:rPr lang="en-US" sz="1200" kern="0" dirty="0" smtClean="0">
                <a:solidFill>
                  <a:sysClr val="windowText" lastClr="000000"/>
                </a:solidFill>
                <a:latin typeface="Calibri"/>
              </a:rPr>
              <a:t>shows how many materials have the yield equal to 0. If value is &gt; 0 press          to define yield.</a:t>
            </a:r>
            <a:endParaRPr lang="en-US" sz="1200" kern="0" dirty="0">
              <a:solidFill>
                <a:sysClr val="windowText" lastClr="000000"/>
              </a:solidFill>
              <a:latin typeface="Calibri"/>
            </a:endParaRPr>
          </a:p>
        </p:txBody>
      </p:sp>
      <p:sp>
        <p:nvSpPr>
          <p:cNvPr id="21" name="Rectangle 12"/>
          <p:cNvSpPr/>
          <p:nvPr/>
        </p:nvSpPr>
        <p:spPr>
          <a:xfrm>
            <a:off x="6924071" y="1346436"/>
            <a:ext cx="2125133" cy="1351501"/>
          </a:xfrm>
          <a:prstGeom prst="rect">
            <a:avLst/>
          </a:prstGeom>
          <a:ln/>
        </p:spPr>
        <p:style>
          <a:lnRef idx="2">
            <a:schemeClr val="accent4"/>
          </a:lnRef>
          <a:fillRef idx="1">
            <a:schemeClr val="lt1"/>
          </a:fillRef>
          <a:effectRef idx="0">
            <a:schemeClr val="accent4"/>
          </a:effectRef>
          <a:fontRef idx="minor">
            <a:schemeClr val="dk1"/>
          </a:fontRef>
        </p:style>
        <p:txBody>
          <a:bodyPr rtlCol="0" anchor="t" anchorCtr="0"/>
          <a:lstStyle/>
          <a:p>
            <a:pPr>
              <a:defRPr/>
            </a:pPr>
            <a:r>
              <a:rPr lang="en-US" sz="1200" kern="0" dirty="0" smtClean="0">
                <a:solidFill>
                  <a:sysClr val="windowText" lastClr="000000"/>
                </a:solidFill>
                <a:latin typeface="Calibri"/>
              </a:rPr>
              <a:t>Thickness </a:t>
            </a:r>
            <a:r>
              <a:rPr lang="en-US" sz="1200" kern="0" dirty="0">
                <a:solidFill>
                  <a:sysClr val="windowText" lastClr="000000"/>
                </a:solidFill>
                <a:latin typeface="Calibri"/>
              </a:rPr>
              <a:t>factor </a:t>
            </a:r>
            <a:r>
              <a:rPr lang="en-US" sz="1200" kern="0" dirty="0" smtClean="0">
                <a:solidFill>
                  <a:sysClr val="windowText" lastClr="000000"/>
                </a:solidFill>
                <a:latin typeface="Calibri"/>
              </a:rPr>
              <a:t>gives a possibility to increase / decrease all plates thicknesses</a:t>
            </a:r>
            <a:r>
              <a:rPr lang="en-US" sz="1200" kern="0" dirty="0">
                <a:solidFill>
                  <a:sysClr val="windowText" lastClr="000000"/>
                </a:solidFill>
                <a:latin typeface="Calibri"/>
              </a:rPr>
              <a:t> </a:t>
            </a:r>
            <a:r>
              <a:rPr lang="en-US" sz="1200" kern="0" dirty="0" smtClean="0">
                <a:solidFill>
                  <a:sysClr val="windowText" lastClr="000000"/>
                </a:solidFill>
                <a:latin typeface="Calibri"/>
              </a:rPr>
              <a:t>without reanalyzing the model. E.g. 1.2 means increasing thickness on 20% and decreasing stresses</a:t>
            </a:r>
            <a:br>
              <a:rPr lang="en-US" sz="1200" kern="0" dirty="0" smtClean="0">
                <a:solidFill>
                  <a:sysClr val="windowText" lastClr="000000"/>
                </a:solidFill>
                <a:latin typeface="Calibri"/>
              </a:rPr>
            </a:br>
            <a:endParaRPr lang="en-US" sz="1200" b="1" kern="0" dirty="0">
              <a:solidFill>
                <a:sysClr val="windowText" lastClr="000000"/>
              </a:solidFill>
              <a:latin typeface="Calibri"/>
            </a:endParaRPr>
          </a:p>
        </p:txBody>
      </p:sp>
      <p:pic>
        <p:nvPicPr>
          <p:cNvPr id="13" name="Picture 12"/>
          <p:cNvPicPr>
            <a:picLocks noChangeAspect="1"/>
          </p:cNvPicPr>
          <p:nvPr/>
        </p:nvPicPr>
        <p:blipFill>
          <a:blip r:embed="rId4"/>
          <a:stretch>
            <a:fillRect/>
          </a:stretch>
        </p:blipFill>
        <p:spPr>
          <a:xfrm>
            <a:off x="8145385" y="3582319"/>
            <a:ext cx="209550" cy="209550"/>
          </a:xfrm>
          <a:prstGeom prst="rect">
            <a:avLst/>
          </a:prstGeom>
        </p:spPr>
      </p:pic>
      <p:sp>
        <p:nvSpPr>
          <p:cNvPr id="32" name="Rectangle 12"/>
          <p:cNvSpPr/>
          <p:nvPr/>
        </p:nvSpPr>
        <p:spPr>
          <a:xfrm>
            <a:off x="6924071" y="4114800"/>
            <a:ext cx="2133600" cy="517602"/>
          </a:xfrm>
          <a:prstGeom prst="rect">
            <a:avLst/>
          </a:prstGeom>
          <a:ln/>
        </p:spPr>
        <p:style>
          <a:lnRef idx="2">
            <a:schemeClr val="accent4"/>
          </a:lnRef>
          <a:fillRef idx="1">
            <a:schemeClr val="lt1"/>
          </a:fillRef>
          <a:effectRef idx="0">
            <a:schemeClr val="accent4"/>
          </a:effectRef>
          <a:fontRef idx="minor">
            <a:schemeClr val="dk1"/>
          </a:fontRef>
        </p:style>
        <p:txBody>
          <a:bodyPr rtlCol="0" anchor="ctr"/>
          <a:lstStyle/>
          <a:p>
            <a:pPr lvl="0">
              <a:defRPr/>
            </a:pPr>
            <a:r>
              <a:rPr lang="en-US" sz="1200" dirty="0" smtClean="0">
                <a:latin typeface="Calibri" panose="020F0502020204030204" pitchFamily="34" charset="0"/>
              </a:rPr>
              <a:t>By default all sections will be checked. Click         to modify.</a:t>
            </a:r>
            <a:endParaRPr lang="en-US" sz="1200" b="1" kern="0" dirty="0">
              <a:solidFill>
                <a:sysClr val="windowText" lastClr="000000"/>
              </a:solidFill>
              <a:latin typeface="Calibri" panose="020F0502020204030204" pitchFamily="34" charset="0"/>
            </a:endParaRPr>
          </a:p>
        </p:txBody>
      </p:sp>
      <p:pic>
        <p:nvPicPr>
          <p:cNvPr id="33" name="Picture 32"/>
          <p:cNvPicPr>
            <a:picLocks noChangeAspect="1"/>
          </p:cNvPicPr>
          <p:nvPr/>
        </p:nvPicPr>
        <p:blipFill>
          <a:blip r:embed="rId5"/>
          <a:stretch>
            <a:fillRect/>
          </a:stretch>
        </p:blipFill>
        <p:spPr>
          <a:xfrm>
            <a:off x="7935835" y="4362450"/>
            <a:ext cx="209550" cy="209550"/>
          </a:xfrm>
          <a:prstGeom prst="rect">
            <a:avLst/>
          </a:prstGeom>
        </p:spPr>
      </p:pic>
      <p:cxnSp>
        <p:nvCxnSpPr>
          <p:cNvPr id="15" name="Straight Connector 14"/>
          <p:cNvCxnSpPr>
            <a:endCxn id="32" idx="1"/>
          </p:cNvCxnSpPr>
          <p:nvPr/>
        </p:nvCxnSpPr>
        <p:spPr>
          <a:xfrm>
            <a:off x="6477000" y="3980424"/>
            <a:ext cx="447071" cy="393177"/>
          </a:xfrm>
          <a:prstGeom prst="line">
            <a:avLst/>
          </a:prstGeom>
          <a:ln w="19050">
            <a:solidFill>
              <a:schemeClr val="bg1">
                <a:lumMod val="65000"/>
              </a:schemeClr>
            </a:solidFill>
          </a:ln>
        </p:spPr>
        <p:style>
          <a:lnRef idx="1">
            <a:schemeClr val="accent4"/>
          </a:lnRef>
          <a:fillRef idx="0">
            <a:schemeClr val="accent4"/>
          </a:fillRef>
          <a:effectRef idx="0">
            <a:schemeClr val="accent4"/>
          </a:effectRef>
          <a:fontRef idx="minor">
            <a:schemeClr val="tx1"/>
          </a:fontRef>
        </p:style>
      </p:cxnSp>
      <p:cxnSp>
        <p:nvCxnSpPr>
          <p:cNvPr id="34" name="Straight Connector 33"/>
          <p:cNvCxnSpPr>
            <a:endCxn id="20" idx="1"/>
          </p:cNvCxnSpPr>
          <p:nvPr/>
        </p:nvCxnSpPr>
        <p:spPr>
          <a:xfrm>
            <a:off x="6713221" y="3462112"/>
            <a:ext cx="210850" cy="21586"/>
          </a:xfrm>
          <a:prstGeom prst="line">
            <a:avLst/>
          </a:prstGeom>
          <a:ln w="19050">
            <a:solidFill>
              <a:schemeClr val="bg1">
                <a:lumMod val="65000"/>
              </a:schemeClr>
            </a:solidFill>
          </a:ln>
        </p:spPr>
        <p:style>
          <a:lnRef idx="1">
            <a:schemeClr val="accent4"/>
          </a:lnRef>
          <a:fillRef idx="0">
            <a:schemeClr val="accent4"/>
          </a:fillRef>
          <a:effectRef idx="0">
            <a:schemeClr val="accent4"/>
          </a:effectRef>
          <a:fontRef idx="minor">
            <a:schemeClr val="tx1"/>
          </a:fontRef>
        </p:style>
      </p:cxnSp>
      <p:sp>
        <p:nvSpPr>
          <p:cNvPr id="38" name="Rectangle 12"/>
          <p:cNvSpPr/>
          <p:nvPr/>
        </p:nvSpPr>
        <p:spPr>
          <a:xfrm>
            <a:off x="4676648" y="5129095"/>
            <a:ext cx="3259187" cy="856840"/>
          </a:xfrm>
          <a:prstGeom prst="rect">
            <a:avLst/>
          </a:prstGeom>
          <a:ln/>
        </p:spPr>
        <p:style>
          <a:lnRef idx="2">
            <a:schemeClr val="accent4"/>
          </a:lnRef>
          <a:fillRef idx="1">
            <a:schemeClr val="lt1"/>
          </a:fillRef>
          <a:effectRef idx="0">
            <a:schemeClr val="accent4"/>
          </a:effectRef>
          <a:fontRef idx="minor">
            <a:schemeClr val="dk1"/>
          </a:fontRef>
        </p:style>
        <p:txBody>
          <a:bodyPr rtlCol="0" anchor="t" anchorCtr="0"/>
          <a:lstStyle/>
          <a:p>
            <a:pPr lvl="0" algn="just">
              <a:defRPr/>
            </a:pPr>
            <a:r>
              <a:rPr lang="en-US" sz="1200" kern="0" dirty="0" smtClean="0">
                <a:solidFill>
                  <a:sysClr val="windowText" lastClr="000000"/>
                </a:solidFill>
                <a:latin typeface="Calibri"/>
              </a:rPr>
              <a:t>Plate Buckling transforms stresses automatically into plate direction. </a:t>
            </a:r>
          </a:p>
          <a:p>
            <a:pPr lvl="0" algn="just">
              <a:defRPr/>
            </a:pPr>
            <a:r>
              <a:rPr lang="en-US" sz="1200" kern="0" dirty="0" smtClean="0">
                <a:solidFill>
                  <a:sysClr val="windowText" lastClr="000000"/>
                </a:solidFill>
                <a:latin typeface="Calibri"/>
              </a:rPr>
              <a:t>The options about element stresses and plate stresses are described in the next slide</a:t>
            </a:r>
            <a:endParaRPr lang="en-US" sz="1200" kern="0" dirty="0">
              <a:solidFill>
                <a:sysClr val="windowText" lastClr="000000"/>
              </a:solidFill>
              <a:latin typeface="Calibri"/>
            </a:endParaRPr>
          </a:p>
        </p:txBody>
      </p:sp>
      <p:sp>
        <p:nvSpPr>
          <p:cNvPr id="31" name="TextBox 30"/>
          <p:cNvSpPr txBox="1"/>
          <p:nvPr/>
        </p:nvSpPr>
        <p:spPr>
          <a:xfrm>
            <a:off x="1852754" y="5246812"/>
            <a:ext cx="280846" cy="230832"/>
          </a:xfrm>
          <a:prstGeom prst="rect">
            <a:avLst/>
          </a:prstGeom>
          <a:noFill/>
        </p:spPr>
        <p:txBody>
          <a:bodyPr wrap="none" rtlCol="0">
            <a:spAutoFit/>
          </a:bodyPr>
          <a:lstStyle/>
          <a:p>
            <a:r>
              <a:rPr lang="en-US" sz="900" b="1" dirty="0" smtClean="0"/>
              <a:t>1.</a:t>
            </a:r>
            <a:endParaRPr lang="en-US" sz="900" b="1" dirty="0"/>
          </a:p>
        </p:txBody>
      </p:sp>
      <p:sp>
        <p:nvSpPr>
          <p:cNvPr id="35" name="TextBox 34"/>
          <p:cNvSpPr txBox="1"/>
          <p:nvPr/>
        </p:nvSpPr>
        <p:spPr>
          <a:xfrm>
            <a:off x="5891354" y="2225263"/>
            <a:ext cx="280846" cy="230832"/>
          </a:xfrm>
          <a:prstGeom prst="rect">
            <a:avLst/>
          </a:prstGeom>
          <a:noFill/>
        </p:spPr>
        <p:txBody>
          <a:bodyPr wrap="none" rtlCol="0">
            <a:spAutoFit/>
          </a:bodyPr>
          <a:lstStyle/>
          <a:p>
            <a:r>
              <a:rPr lang="en-US" sz="900" b="1" dirty="0" smtClean="0"/>
              <a:t>2.</a:t>
            </a:r>
            <a:endParaRPr lang="en-US" sz="900" b="1" dirty="0"/>
          </a:p>
        </p:txBody>
      </p:sp>
      <p:sp>
        <p:nvSpPr>
          <p:cNvPr id="36" name="TextBox 35"/>
          <p:cNvSpPr txBox="1"/>
          <p:nvPr/>
        </p:nvSpPr>
        <p:spPr>
          <a:xfrm>
            <a:off x="3566159" y="2628900"/>
            <a:ext cx="280846" cy="230832"/>
          </a:xfrm>
          <a:prstGeom prst="rect">
            <a:avLst/>
          </a:prstGeom>
          <a:noFill/>
        </p:spPr>
        <p:txBody>
          <a:bodyPr wrap="none" rtlCol="0">
            <a:spAutoFit/>
          </a:bodyPr>
          <a:lstStyle/>
          <a:p>
            <a:r>
              <a:rPr lang="en-US" sz="900" b="1" dirty="0" smtClean="0"/>
              <a:t>3.</a:t>
            </a:r>
            <a:endParaRPr lang="en-US" sz="900" b="1" dirty="0"/>
          </a:p>
        </p:txBody>
      </p:sp>
      <p:sp>
        <p:nvSpPr>
          <p:cNvPr id="37" name="TextBox 36"/>
          <p:cNvSpPr txBox="1"/>
          <p:nvPr/>
        </p:nvSpPr>
        <p:spPr>
          <a:xfrm>
            <a:off x="5456091" y="4281840"/>
            <a:ext cx="280846" cy="230832"/>
          </a:xfrm>
          <a:prstGeom prst="rect">
            <a:avLst/>
          </a:prstGeom>
          <a:noFill/>
        </p:spPr>
        <p:txBody>
          <a:bodyPr wrap="none" rtlCol="0">
            <a:spAutoFit/>
          </a:bodyPr>
          <a:lstStyle/>
          <a:p>
            <a:r>
              <a:rPr lang="en-US" sz="900" b="1" dirty="0" smtClean="0"/>
              <a:t>4.</a:t>
            </a:r>
            <a:endParaRPr lang="en-US" sz="900" b="1" dirty="0"/>
          </a:p>
        </p:txBody>
      </p:sp>
      <p:sp>
        <p:nvSpPr>
          <p:cNvPr id="30" name="Rectangle 29"/>
          <p:cNvSpPr/>
          <p:nvPr/>
        </p:nvSpPr>
        <p:spPr>
          <a:xfrm>
            <a:off x="2103120" y="5305909"/>
            <a:ext cx="1463799" cy="123589"/>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40" name="Rectangle 39"/>
          <p:cNvSpPr/>
          <p:nvPr/>
        </p:nvSpPr>
        <p:spPr>
          <a:xfrm>
            <a:off x="3790921" y="2674489"/>
            <a:ext cx="1009679" cy="139654"/>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41" name="Rectangle 40"/>
          <p:cNvSpPr/>
          <p:nvPr/>
        </p:nvSpPr>
        <p:spPr>
          <a:xfrm>
            <a:off x="6145737" y="2263023"/>
            <a:ext cx="567484" cy="155313"/>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43" name="Rectangle 42"/>
          <p:cNvSpPr/>
          <p:nvPr/>
        </p:nvSpPr>
        <p:spPr>
          <a:xfrm>
            <a:off x="6138116" y="2263022"/>
            <a:ext cx="567484" cy="155313"/>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44" name="Rectangle 43"/>
          <p:cNvSpPr/>
          <p:nvPr/>
        </p:nvSpPr>
        <p:spPr>
          <a:xfrm>
            <a:off x="5684192" y="4302096"/>
            <a:ext cx="515895" cy="170844"/>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cxnSp>
        <p:nvCxnSpPr>
          <p:cNvPr id="45" name="Straight Connector 44"/>
          <p:cNvCxnSpPr>
            <a:endCxn id="21" idx="1"/>
          </p:cNvCxnSpPr>
          <p:nvPr/>
        </p:nvCxnSpPr>
        <p:spPr>
          <a:xfrm flipV="1">
            <a:off x="6720842" y="2022187"/>
            <a:ext cx="203229" cy="560585"/>
          </a:xfrm>
          <a:prstGeom prst="line">
            <a:avLst/>
          </a:prstGeom>
          <a:ln w="19050">
            <a:solidFill>
              <a:schemeClr val="bg1">
                <a:lumMod val="65000"/>
              </a:schemeClr>
            </a:solidFill>
          </a:ln>
        </p:spPr>
        <p:style>
          <a:lnRef idx="1">
            <a:schemeClr val="accent4"/>
          </a:lnRef>
          <a:fillRef idx="0">
            <a:schemeClr val="accent4"/>
          </a:fillRef>
          <a:effectRef idx="0">
            <a:schemeClr val="accent4"/>
          </a:effectRef>
          <a:fontRef idx="minor">
            <a:schemeClr val="tx1"/>
          </a:fontRef>
        </p:style>
      </p:cxnSp>
      <p:sp>
        <p:nvSpPr>
          <p:cNvPr id="39" name="Rectangle 12"/>
          <p:cNvSpPr/>
          <p:nvPr/>
        </p:nvSpPr>
        <p:spPr>
          <a:xfrm>
            <a:off x="539496" y="868680"/>
            <a:ext cx="2368296" cy="731520"/>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a:defRPr/>
            </a:pPr>
            <a:r>
              <a:rPr lang="en-US" sz="1200" kern="0" dirty="0">
                <a:solidFill>
                  <a:sysClr val="windowText" lastClr="000000"/>
                </a:solidFill>
                <a:latin typeface="Calibri"/>
              </a:rPr>
              <a:t>In Standards Context menu execute </a:t>
            </a:r>
            <a:r>
              <a:rPr lang="en-US" sz="1200" i="1" kern="0" dirty="0">
                <a:solidFill>
                  <a:sysClr val="windowText" lastClr="000000"/>
                </a:solidFill>
                <a:latin typeface="Calibri"/>
              </a:rPr>
              <a:t>Add =&gt; Plate Buckling DNV RP-C-201 2010</a:t>
            </a:r>
            <a:r>
              <a:rPr lang="en-US" sz="1200" kern="0" dirty="0" smtClean="0">
                <a:solidFill>
                  <a:sysClr val="windowText" lastClr="000000"/>
                </a:solidFill>
                <a:latin typeface="Calibri"/>
              </a:rPr>
              <a:t>.</a:t>
            </a:r>
            <a:endParaRPr lang="en-US" sz="1200" b="1" kern="0" dirty="0">
              <a:solidFill>
                <a:sysClr val="windowText" lastClr="000000"/>
              </a:solidFill>
              <a:latin typeface="Calibri"/>
            </a:endParaRPr>
          </a:p>
        </p:txBody>
      </p:sp>
      <p:sp>
        <p:nvSpPr>
          <p:cNvPr id="42" name="Rectangle 12"/>
          <p:cNvSpPr/>
          <p:nvPr/>
        </p:nvSpPr>
        <p:spPr>
          <a:xfrm>
            <a:off x="539496" y="1734611"/>
            <a:ext cx="2368296" cy="365760"/>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lvl="0">
              <a:defRPr/>
            </a:pPr>
            <a:r>
              <a:rPr lang="en-US" sz="1200" kern="0" dirty="0">
                <a:solidFill>
                  <a:sysClr val="windowText" lastClr="000000"/>
                </a:solidFill>
                <a:latin typeface="Calibri"/>
              </a:rPr>
              <a:t>Resulting Material Factor = </a:t>
            </a:r>
            <a:r>
              <a:rPr lang="en-US" sz="1200" b="1" kern="0" dirty="0">
                <a:solidFill>
                  <a:sysClr val="windowText" lastClr="000000"/>
                </a:solidFill>
                <a:latin typeface="Calibri"/>
              </a:rPr>
              <a:t>1.15</a:t>
            </a:r>
          </a:p>
        </p:txBody>
      </p:sp>
      <p:sp>
        <p:nvSpPr>
          <p:cNvPr id="46" name="Rectangle 45"/>
          <p:cNvSpPr/>
          <p:nvPr/>
        </p:nvSpPr>
        <p:spPr>
          <a:xfrm>
            <a:off x="539496" y="2228387"/>
            <a:ext cx="2368296" cy="365760"/>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lvl="0">
              <a:defRPr/>
            </a:pPr>
            <a:r>
              <a:rPr lang="en-US" sz="1200" kern="0" dirty="0">
                <a:solidFill>
                  <a:sysClr val="windowText" lastClr="000000"/>
                </a:solidFill>
                <a:latin typeface="Calibri"/>
              </a:rPr>
              <a:t>Use Plate Average Stress</a:t>
            </a:r>
            <a:r>
              <a:rPr lang="en-US" sz="1200" i="1" kern="0" dirty="0">
                <a:solidFill>
                  <a:sysClr val="windowText" lastClr="000000"/>
                </a:solidFill>
                <a:latin typeface="Calibri"/>
              </a:rPr>
              <a:t>: </a:t>
            </a:r>
            <a:r>
              <a:rPr lang="en-US" sz="1200" b="1" kern="0" dirty="0">
                <a:solidFill>
                  <a:sysClr val="windowText" lastClr="000000"/>
                </a:solidFill>
                <a:latin typeface="Calibri"/>
              </a:rPr>
              <a:t>On</a:t>
            </a:r>
          </a:p>
        </p:txBody>
      </p:sp>
      <p:sp>
        <p:nvSpPr>
          <p:cNvPr id="47" name="Oval 46"/>
          <p:cNvSpPr>
            <a:spLocks/>
          </p:cNvSpPr>
          <p:nvPr/>
        </p:nvSpPr>
        <p:spPr>
          <a:xfrm>
            <a:off x="100584" y="868680"/>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1</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49" name="Oval 10"/>
          <p:cNvSpPr>
            <a:spLocks/>
          </p:cNvSpPr>
          <p:nvPr/>
        </p:nvSpPr>
        <p:spPr>
          <a:xfrm>
            <a:off x="100584" y="1734611"/>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2</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50" name="Oval 49"/>
          <p:cNvSpPr>
            <a:spLocks/>
          </p:cNvSpPr>
          <p:nvPr/>
        </p:nvSpPr>
        <p:spPr>
          <a:xfrm>
            <a:off x="100584" y="2228387"/>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3</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51" name="Rectangle 12"/>
          <p:cNvSpPr/>
          <p:nvPr/>
        </p:nvSpPr>
        <p:spPr>
          <a:xfrm>
            <a:off x="539496" y="2722163"/>
            <a:ext cx="2368296" cy="365760"/>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lvl="0">
              <a:defRPr/>
            </a:pPr>
            <a:r>
              <a:rPr lang="en-US" sz="1200" kern="0" dirty="0">
                <a:solidFill>
                  <a:sysClr val="windowText" lastClr="000000"/>
                </a:solidFill>
                <a:latin typeface="Calibri"/>
              </a:rPr>
              <a:t>Press </a:t>
            </a:r>
            <a:r>
              <a:rPr lang="en-US" sz="1200" i="1" kern="0" dirty="0">
                <a:solidFill>
                  <a:sysClr val="windowText" lastClr="000000"/>
                </a:solidFill>
                <a:latin typeface="Calibri"/>
              </a:rPr>
              <a:t>OK</a:t>
            </a:r>
            <a:r>
              <a:rPr lang="en-US" sz="1200" kern="0" dirty="0">
                <a:solidFill>
                  <a:sysClr val="windowText" lastClr="000000"/>
                </a:solidFill>
                <a:latin typeface="Calibri"/>
              </a:rPr>
              <a:t>.</a:t>
            </a:r>
            <a:endParaRPr lang="en-US" sz="1200" b="1" kern="0" dirty="0">
              <a:solidFill>
                <a:sysClr val="windowText" lastClr="000000"/>
              </a:solidFill>
              <a:latin typeface="Calibri"/>
            </a:endParaRPr>
          </a:p>
        </p:txBody>
      </p:sp>
      <p:sp>
        <p:nvSpPr>
          <p:cNvPr id="52" name="Oval 51"/>
          <p:cNvSpPr>
            <a:spLocks/>
          </p:cNvSpPr>
          <p:nvPr/>
        </p:nvSpPr>
        <p:spPr>
          <a:xfrm>
            <a:off x="100584" y="2722163"/>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4</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131203435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900" dirty="0" smtClean="0">
                <a:solidFill>
                  <a:schemeClr val="tx1"/>
                </a:solidFill>
              </a:rPr>
              <a:t>Plate Buckling Stresses</a:t>
            </a:r>
            <a:endParaRPr lang="en-US" sz="2900" dirty="0">
              <a:solidFill>
                <a:schemeClr val="tx1"/>
              </a:solidFill>
            </a:endParaRPr>
          </a:p>
        </p:txBody>
      </p:sp>
      <p:sp>
        <p:nvSpPr>
          <p:cNvPr id="3" name="Footer Placeholder 2"/>
          <p:cNvSpPr>
            <a:spLocks noGrp="1"/>
          </p:cNvSpPr>
          <p:nvPr>
            <p:ph type="ftr" sz="quarter" idx="11"/>
          </p:nvPr>
        </p:nvSpPr>
        <p:spPr/>
        <p:txBody>
          <a:bodyPr/>
          <a:lstStyle/>
          <a:p>
            <a:r>
              <a:rPr lang="en-US" dirty="0" smtClean="0"/>
              <a:t>www.sdcverifier.com</a:t>
            </a:r>
            <a:endParaRPr lang="en-US" dirty="0"/>
          </a:p>
        </p:txBody>
      </p:sp>
      <p:sp>
        <p:nvSpPr>
          <p:cNvPr id="4" name="Slide Number Placeholder 3"/>
          <p:cNvSpPr>
            <a:spLocks noGrp="1"/>
          </p:cNvSpPr>
          <p:nvPr>
            <p:ph type="sldNum" sz="quarter" idx="12"/>
          </p:nvPr>
        </p:nvSpPr>
        <p:spPr/>
        <p:txBody>
          <a:bodyPr/>
          <a:lstStyle/>
          <a:p>
            <a:fld id="{1D8C7E89-3D2E-455B-B628-59013567A8A2}" type="slidenum">
              <a:rPr lang="en-US" smtClean="0"/>
              <a:pPr/>
              <a:t>18</a:t>
            </a:fld>
            <a:endParaRPr lang="en-US" dirty="0"/>
          </a:p>
        </p:txBody>
      </p:sp>
      <p:pic>
        <p:nvPicPr>
          <p:cNvPr id="6" name="Picture 5"/>
          <p:cNvPicPr>
            <a:picLocks noChangeAspect="1"/>
          </p:cNvPicPr>
          <p:nvPr/>
        </p:nvPicPr>
        <p:blipFill>
          <a:blip r:embed="rId2"/>
          <a:stretch>
            <a:fillRect/>
          </a:stretch>
        </p:blipFill>
        <p:spPr>
          <a:xfrm>
            <a:off x="966785" y="1447799"/>
            <a:ext cx="7631957" cy="3931920"/>
          </a:xfrm>
          <a:prstGeom prst="rect">
            <a:avLst/>
          </a:prstGeom>
        </p:spPr>
      </p:pic>
    </p:spTree>
    <p:extLst>
      <p:ext uri="{BB962C8B-B14F-4D97-AF65-F5344CB8AC3E}">
        <p14:creationId xmlns:p14="http://schemas.microsoft.com/office/powerpoint/2010/main" val="26882280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2"/>
          <a:stretch>
            <a:fillRect/>
          </a:stretch>
        </p:blipFill>
        <p:spPr>
          <a:xfrm>
            <a:off x="3329659" y="1596859"/>
            <a:ext cx="5657755" cy="3589106"/>
          </a:xfrm>
          <a:prstGeom prst="rect">
            <a:avLst/>
          </a:prstGeom>
        </p:spPr>
      </p:pic>
      <p:pic>
        <p:nvPicPr>
          <p:cNvPr id="5" name="Picture 4"/>
          <p:cNvPicPr>
            <a:picLocks noChangeAspect="1"/>
          </p:cNvPicPr>
          <p:nvPr/>
        </p:nvPicPr>
        <p:blipFill>
          <a:blip r:embed="rId3"/>
          <a:stretch>
            <a:fillRect/>
          </a:stretch>
        </p:blipFill>
        <p:spPr>
          <a:xfrm>
            <a:off x="4624574" y="2808720"/>
            <a:ext cx="3790531" cy="3552932"/>
          </a:xfrm>
          <a:prstGeom prst="rect">
            <a:avLst/>
          </a:prstGeom>
        </p:spPr>
      </p:pic>
      <p:pic>
        <p:nvPicPr>
          <p:cNvPr id="16" name="Picture 15"/>
          <p:cNvPicPr>
            <a:picLocks noChangeAspect="1"/>
          </p:cNvPicPr>
          <p:nvPr/>
        </p:nvPicPr>
        <p:blipFill>
          <a:blip r:embed="rId4"/>
          <a:stretch>
            <a:fillRect/>
          </a:stretch>
        </p:blipFill>
        <p:spPr>
          <a:xfrm>
            <a:off x="90922" y="3595706"/>
            <a:ext cx="3180614" cy="1698386"/>
          </a:xfrm>
          <a:prstGeom prst="rect">
            <a:avLst/>
          </a:prstGeom>
        </p:spPr>
      </p:pic>
      <p:sp>
        <p:nvSpPr>
          <p:cNvPr id="2" name="Title 1"/>
          <p:cNvSpPr>
            <a:spLocks noGrp="1"/>
          </p:cNvSpPr>
          <p:nvPr>
            <p:ph type="title"/>
          </p:nvPr>
        </p:nvSpPr>
        <p:spPr/>
        <p:txBody>
          <a:bodyPr>
            <a:normAutofit/>
          </a:bodyPr>
          <a:lstStyle/>
          <a:p>
            <a:r>
              <a:rPr lang="en-US" sz="2900" dirty="0" smtClean="0">
                <a:solidFill>
                  <a:schemeClr val="tx1"/>
                </a:solidFill>
              </a:rPr>
              <a:t>Views</a:t>
            </a:r>
            <a:endParaRPr lang="en-US" sz="2900" dirty="0">
              <a:solidFill>
                <a:schemeClr val="tx1"/>
              </a:solidFill>
            </a:endParaRPr>
          </a:p>
        </p:txBody>
      </p:sp>
      <p:sp>
        <p:nvSpPr>
          <p:cNvPr id="3" name="Footer Placeholder 2"/>
          <p:cNvSpPr>
            <a:spLocks noGrp="1"/>
          </p:cNvSpPr>
          <p:nvPr>
            <p:ph type="ftr" sz="quarter" idx="11"/>
          </p:nvPr>
        </p:nvSpPr>
        <p:spPr/>
        <p:txBody>
          <a:bodyPr/>
          <a:lstStyle/>
          <a:p>
            <a:r>
              <a:rPr lang="en-US" dirty="0" smtClean="0"/>
              <a:t>www.sdcverifier.com</a:t>
            </a:r>
            <a:endParaRPr lang="en-US" dirty="0"/>
          </a:p>
        </p:txBody>
      </p:sp>
      <p:sp>
        <p:nvSpPr>
          <p:cNvPr id="4" name="Slide Number Placeholder 3"/>
          <p:cNvSpPr>
            <a:spLocks noGrp="1"/>
          </p:cNvSpPr>
          <p:nvPr>
            <p:ph type="sldNum" sz="quarter" idx="12"/>
          </p:nvPr>
        </p:nvSpPr>
        <p:spPr/>
        <p:txBody>
          <a:bodyPr/>
          <a:lstStyle/>
          <a:p>
            <a:fld id="{1D8C7E89-3D2E-455B-B628-59013567A8A2}" type="slidenum">
              <a:rPr lang="en-US" smtClean="0"/>
              <a:pPr/>
              <a:t>19</a:t>
            </a:fld>
            <a:endParaRPr lang="en-US" dirty="0"/>
          </a:p>
        </p:txBody>
      </p:sp>
      <p:sp>
        <p:nvSpPr>
          <p:cNvPr id="9" name="Rectangle 12"/>
          <p:cNvSpPr/>
          <p:nvPr/>
        </p:nvSpPr>
        <p:spPr>
          <a:xfrm>
            <a:off x="556786" y="5387878"/>
            <a:ext cx="2359152" cy="822960"/>
          </a:xfrm>
          <a:prstGeom prst="rect">
            <a:avLst/>
          </a:prstGeom>
          <a:ln/>
        </p:spPr>
        <p:style>
          <a:lnRef idx="2">
            <a:schemeClr val="accent4"/>
          </a:lnRef>
          <a:fillRef idx="1">
            <a:schemeClr val="lt1"/>
          </a:fillRef>
          <a:effectRef idx="0">
            <a:schemeClr val="accent4"/>
          </a:effectRef>
          <a:fontRef idx="minor">
            <a:schemeClr val="dk1"/>
          </a:fontRef>
        </p:style>
        <p:txBody>
          <a:bodyPr rtlCol="0" anchor="ctr"/>
          <a:lstStyle/>
          <a:p>
            <a:pPr marR="0" lvl="0" defTabSz="914400" eaLnBrk="1" fontAlgn="auto" latinLnBrk="0" hangingPunct="1">
              <a:lnSpc>
                <a:spcPct val="100000"/>
              </a:lnSpc>
              <a:spcBef>
                <a:spcPts val="0"/>
              </a:spcBef>
              <a:spcAft>
                <a:spcPts val="0"/>
              </a:spcAft>
              <a:buClrTx/>
              <a:buSzTx/>
              <a:tabLst/>
              <a:defRPr/>
            </a:pPr>
            <a:r>
              <a:rPr lang="en-US" sz="1200" kern="0" dirty="0" smtClean="0">
                <a:solidFill>
                  <a:sysClr val="windowText" lastClr="000000"/>
                </a:solidFill>
                <a:latin typeface="Calibri"/>
              </a:rPr>
              <a:t>Repeat Steps 1-4   2 times to create a view for Longitudinals (plane ZX) and Decks (plane XY)</a:t>
            </a:r>
          </a:p>
        </p:txBody>
      </p:sp>
      <p:sp>
        <p:nvSpPr>
          <p:cNvPr id="17" name="Rectangle 12"/>
          <p:cNvSpPr/>
          <p:nvPr/>
        </p:nvSpPr>
        <p:spPr>
          <a:xfrm>
            <a:off x="539496" y="2615184"/>
            <a:ext cx="2368296" cy="365760"/>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i="0" u="none" strike="noStrike" kern="0" cap="none" spc="0" normalizeH="0" noProof="0" dirty="0" smtClean="0">
                <a:ln>
                  <a:noFill/>
                </a:ln>
                <a:solidFill>
                  <a:sysClr val="windowText" lastClr="000000"/>
                </a:solidFill>
                <a:effectLst/>
                <a:uLnTx/>
                <a:uFillTx/>
                <a:latin typeface="Calibri"/>
                <a:ea typeface="+mn-ea"/>
                <a:cs typeface="+mn-cs"/>
              </a:rPr>
              <a:t>Press </a:t>
            </a:r>
            <a:r>
              <a:rPr kumimoji="0" lang="en-US" sz="1200" i="1" u="none" strike="noStrike" kern="0" cap="none" spc="0" normalizeH="0" noProof="0" dirty="0" smtClean="0">
                <a:ln>
                  <a:noFill/>
                </a:ln>
                <a:solidFill>
                  <a:sysClr val="windowText" lastClr="000000"/>
                </a:solidFill>
                <a:effectLst/>
                <a:uLnTx/>
                <a:uFillTx/>
                <a:latin typeface="Calibri"/>
                <a:ea typeface="+mn-ea"/>
                <a:cs typeface="+mn-cs"/>
              </a:rPr>
              <a:t>Get</a:t>
            </a:r>
            <a:r>
              <a:rPr kumimoji="0" lang="en-US" sz="1200" i="0" u="none" strike="noStrike" kern="0" cap="none" spc="0" normalizeH="0" noProof="0" dirty="0" smtClean="0">
                <a:ln>
                  <a:noFill/>
                </a:ln>
                <a:solidFill>
                  <a:sysClr val="windowText" lastClr="000000"/>
                </a:solidFill>
                <a:effectLst/>
                <a:uLnTx/>
                <a:uFillTx/>
                <a:latin typeface="Calibri"/>
                <a:ea typeface="+mn-ea"/>
                <a:cs typeface="+mn-cs"/>
              </a:rPr>
              <a:t> and </a:t>
            </a:r>
            <a:r>
              <a:rPr kumimoji="0" lang="en-US" sz="1200" i="1" u="none" strike="noStrike" kern="0" cap="none" spc="0" normalizeH="0" noProof="0" dirty="0" smtClean="0">
                <a:ln>
                  <a:noFill/>
                </a:ln>
                <a:solidFill>
                  <a:sysClr val="windowText" lastClr="000000"/>
                </a:solidFill>
                <a:effectLst/>
                <a:uLnTx/>
                <a:uFillTx/>
                <a:latin typeface="Calibri"/>
                <a:ea typeface="+mn-ea"/>
                <a:cs typeface="+mn-cs"/>
              </a:rPr>
              <a:t>OK</a:t>
            </a:r>
            <a:r>
              <a:rPr kumimoji="0" lang="en-US" sz="1200" i="0" u="none" strike="noStrike" kern="0" cap="none" spc="0" normalizeH="0" noProof="0" dirty="0" smtClean="0">
                <a:ln>
                  <a:noFill/>
                </a:ln>
                <a:solidFill>
                  <a:sysClr val="windowText" lastClr="000000"/>
                </a:solidFill>
                <a:effectLst/>
                <a:uLnTx/>
                <a:uFillTx/>
                <a:latin typeface="Calibri"/>
                <a:ea typeface="+mn-ea"/>
                <a:cs typeface="+mn-cs"/>
              </a:rPr>
              <a:t>. </a:t>
            </a:r>
            <a:endParaRPr kumimoji="0" lang="en-US" sz="1200" b="1" i="1"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25" name="TextBox 24"/>
          <p:cNvSpPr txBox="1"/>
          <p:nvPr/>
        </p:nvSpPr>
        <p:spPr>
          <a:xfrm>
            <a:off x="3048000" y="2296754"/>
            <a:ext cx="280846" cy="230832"/>
          </a:xfrm>
          <a:prstGeom prst="rect">
            <a:avLst/>
          </a:prstGeom>
          <a:noFill/>
        </p:spPr>
        <p:txBody>
          <a:bodyPr wrap="none" rtlCol="0">
            <a:spAutoFit/>
          </a:bodyPr>
          <a:lstStyle/>
          <a:p>
            <a:r>
              <a:rPr lang="en-US" sz="900" b="1" dirty="0" smtClean="0"/>
              <a:t>1.</a:t>
            </a:r>
            <a:endParaRPr lang="en-US" sz="900" b="1" dirty="0"/>
          </a:p>
        </p:txBody>
      </p:sp>
      <p:sp>
        <p:nvSpPr>
          <p:cNvPr id="32" name="TextBox 31"/>
          <p:cNvSpPr txBox="1"/>
          <p:nvPr/>
        </p:nvSpPr>
        <p:spPr>
          <a:xfrm>
            <a:off x="5301751" y="2948679"/>
            <a:ext cx="280846" cy="230832"/>
          </a:xfrm>
          <a:prstGeom prst="rect">
            <a:avLst/>
          </a:prstGeom>
          <a:noFill/>
        </p:spPr>
        <p:txBody>
          <a:bodyPr wrap="none" rtlCol="0">
            <a:spAutoFit/>
          </a:bodyPr>
          <a:lstStyle/>
          <a:p>
            <a:r>
              <a:rPr lang="en-US" sz="900" b="1" dirty="0"/>
              <a:t>2</a:t>
            </a:r>
            <a:r>
              <a:rPr lang="en-US" sz="900" b="1" dirty="0" smtClean="0"/>
              <a:t>.</a:t>
            </a:r>
            <a:endParaRPr lang="en-US" sz="900" b="1" dirty="0"/>
          </a:p>
        </p:txBody>
      </p:sp>
      <p:sp>
        <p:nvSpPr>
          <p:cNvPr id="36" name="TextBox 35"/>
          <p:cNvSpPr txBox="1"/>
          <p:nvPr/>
        </p:nvSpPr>
        <p:spPr>
          <a:xfrm>
            <a:off x="7237231" y="6130820"/>
            <a:ext cx="280846" cy="230832"/>
          </a:xfrm>
          <a:prstGeom prst="rect">
            <a:avLst/>
          </a:prstGeom>
          <a:noFill/>
        </p:spPr>
        <p:txBody>
          <a:bodyPr wrap="none" rtlCol="0">
            <a:spAutoFit/>
          </a:bodyPr>
          <a:lstStyle/>
          <a:p>
            <a:r>
              <a:rPr lang="en-US" sz="900" b="1" dirty="0" smtClean="0"/>
              <a:t>4.</a:t>
            </a:r>
            <a:endParaRPr lang="en-US" sz="900" b="1" dirty="0"/>
          </a:p>
        </p:txBody>
      </p:sp>
      <p:sp>
        <p:nvSpPr>
          <p:cNvPr id="26" name="Rectangle 12"/>
          <p:cNvSpPr/>
          <p:nvPr/>
        </p:nvSpPr>
        <p:spPr>
          <a:xfrm>
            <a:off x="3346388" y="930141"/>
            <a:ext cx="5658568" cy="548640"/>
          </a:xfrm>
          <a:prstGeom prst="rect">
            <a:avLst/>
          </a:prstGeom>
          <a:ln/>
        </p:spPr>
        <p:style>
          <a:lnRef idx="2">
            <a:schemeClr val="accent4"/>
          </a:lnRef>
          <a:fillRef idx="1">
            <a:schemeClr val="lt1"/>
          </a:fillRef>
          <a:effectRef idx="0">
            <a:schemeClr val="accent4"/>
          </a:effectRef>
          <a:fontRef idx="minor">
            <a:schemeClr val="dk1"/>
          </a:fontRef>
        </p:style>
        <p:txBody>
          <a:bodyPr rtlCol="0" anchor="ctr" anchorCtr="0"/>
          <a:lstStyle/>
          <a:p>
            <a:pPr lvl="0">
              <a:defRPr/>
            </a:pPr>
            <a:r>
              <a:rPr lang="en-US" sz="1200" kern="0" dirty="0" smtClean="0">
                <a:solidFill>
                  <a:sysClr val="windowText" lastClr="000000"/>
                </a:solidFill>
                <a:latin typeface="Calibri"/>
              </a:rPr>
              <a:t>To make nice a plot Views should be created firstly (the set </a:t>
            </a:r>
            <a:r>
              <a:rPr lang="en-US" sz="1200" kern="0" dirty="0">
                <a:solidFill>
                  <a:sysClr val="windowText" lastClr="000000"/>
                </a:solidFill>
                <a:latin typeface="Calibri"/>
              </a:rPr>
              <a:t>of settings how to </a:t>
            </a:r>
            <a:r>
              <a:rPr lang="en-US" sz="1200" kern="0" dirty="0" smtClean="0">
                <a:solidFill>
                  <a:sysClr val="windowText" lastClr="000000"/>
                </a:solidFill>
                <a:latin typeface="Calibri"/>
              </a:rPr>
              <a:t>display a plot).</a:t>
            </a:r>
            <a:endParaRPr lang="uk-UA" sz="1200" kern="0" dirty="0" smtClean="0">
              <a:solidFill>
                <a:sysClr val="windowText" lastClr="000000"/>
              </a:solidFill>
              <a:latin typeface="Calibri"/>
            </a:endParaRPr>
          </a:p>
        </p:txBody>
      </p:sp>
      <p:sp>
        <p:nvSpPr>
          <p:cNvPr id="27" name="Rectangle 12"/>
          <p:cNvSpPr/>
          <p:nvPr/>
        </p:nvSpPr>
        <p:spPr>
          <a:xfrm>
            <a:off x="539496" y="2146546"/>
            <a:ext cx="2359152" cy="374904"/>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en-US" sz="1200" kern="0" dirty="0" smtClean="0">
                <a:solidFill>
                  <a:sysClr val="windowText" lastClr="000000"/>
                </a:solidFill>
                <a:latin typeface="Calibri"/>
              </a:rPr>
              <a:t>Orient model in Simcenter as shown on picture below (ZY plane)</a:t>
            </a:r>
            <a:endParaRPr kumimoji="0" lang="en-US" sz="1200" b="1" i="1"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29" name="Rectangle 12"/>
          <p:cNvSpPr/>
          <p:nvPr/>
        </p:nvSpPr>
        <p:spPr>
          <a:xfrm>
            <a:off x="539496" y="1337613"/>
            <a:ext cx="2359152" cy="705907"/>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i="0" u="none" strike="noStrike" kern="0" cap="none" spc="0" normalizeH="0" noProof="0" dirty="0" smtClean="0">
                <a:ln>
                  <a:noFill/>
                </a:ln>
                <a:solidFill>
                  <a:sysClr val="windowText" lastClr="000000"/>
                </a:solidFill>
                <a:effectLst/>
                <a:uLnTx/>
                <a:uFillTx/>
                <a:latin typeface="Calibri"/>
                <a:ea typeface="+mn-ea"/>
                <a:cs typeface="+mn-cs"/>
              </a:rPr>
              <a:t>Title: </a:t>
            </a:r>
            <a:r>
              <a:rPr kumimoji="0" lang="en-US" sz="1200" b="1" i="0" u="none" strike="noStrike" kern="0" cap="none" spc="0" normalizeH="0" noProof="0" dirty="0" smtClean="0">
                <a:ln>
                  <a:noFill/>
                </a:ln>
                <a:solidFill>
                  <a:sysClr val="windowText" lastClr="000000"/>
                </a:solidFill>
                <a:effectLst/>
                <a:uLnTx/>
                <a:uFillTx/>
                <a:latin typeface="Calibri"/>
                <a:ea typeface="+mn-ea"/>
                <a:cs typeface="+mn-cs"/>
              </a:rPr>
              <a:t>Frames</a:t>
            </a:r>
          </a:p>
          <a:p>
            <a:pPr marL="0" marR="0" lvl="0" indent="0" defTabSz="914400" eaLnBrk="1" fontAlgn="auto" latinLnBrk="0" hangingPunct="1">
              <a:lnSpc>
                <a:spcPct val="100000"/>
              </a:lnSpc>
              <a:spcBef>
                <a:spcPts val="0"/>
              </a:spcBef>
              <a:spcAft>
                <a:spcPts val="0"/>
              </a:spcAft>
              <a:buClrTx/>
              <a:buSzTx/>
              <a:buFontTx/>
              <a:buNone/>
              <a:tabLst/>
              <a:defRPr/>
            </a:pPr>
            <a:r>
              <a:rPr lang="en-US" sz="1200" kern="0" noProof="0" dirty="0" smtClean="0">
                <a:solidFill>
                  <a:sysClr val="windowText" lastClr="000000"/>
                </a:solidFill>
                <a:latin typeface="Calibri"/>
              </a:rPr>
              <a:t>Edges: </a:t>
            </a:r>
            <a:r>
              <a:rPr lang="en-US" sz="1200" b="1" kern="0" noProof="0" dirty="0" smtClean="0">
                <a:solidFill>
                  <a:sysClr val="windowText" lastClr="000000"/>
                </a:solidFill>
                <a:latin typeface="Calibri"/>
              </a:rPr>
              <a:t>Feature</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200" u="none" strike="noStrike" kern="0" cap="none" spc="0" normalizeH="0" baseline="0" dirty="0" smtClean="0">
                <a:ln>
                  <a:noFill/>
                </a:ln>
                <a:solidFill>
                  <a:sysClr val="windowText" lastClr="000000"/>
                </a:solidFill>
                <a:effectLst/>
                <a:uLnTx/>
                <a:uFillTx/>
                <a:latin typeface="Calibri"/>
                <a:ea typeface="+mn-ea"/>
                <a:cs typeface="+mn-cs"/>
              </a:rPr>
              <a:t>Legend</a:t>
            </a:r>
            <a:r>
              <a:rPr kumimoji="0" lang="en-US" sz="1200" u="none" strike="noStrike" kern="0" cap="none" spc="0" normalizeH="0" dirty="0" smtClean="0">
                <a:ln>
                  <a:noFill/>
                </a:ln>
                <a:solidFill>
                  <a:sysClr val="windowText" lastClr="000000"/>
                </a:solidFill>
                <a:effectLst/>
                <a:uLnTx/>
                <a:uFillTx/>
                <a:latin typeface="Calibri"/>
                <a:ea typeface="+mn-ea"/>
                <a:cs typeface="+mn-cs"/>
              </a:rPr>
              <a:t> Position: </a:t>
            </a:r>
            <a:r>
              <a:rPr kumimoji="0" lang="en-US" sz="1200" b="1" u="none" strike="noStrike" kern="0" cap="none" spc="0" normalizeH="0" dirty="0" smtClean="0">
                <a:ln>
                  <a:noFill/>
                </a:ln>
                <a:solidFill>
                  <a:sysClr val="windowText" lastClr="000000"/>
                </a:solidFill>
                <a:effectLst/>
                <a:uLnTx/>
                <a:uFillTx/>
                <a:latin typeface="Calibri"/>
                <a:ea typeface="+mn-ea"/>
                <a:cs typeface="+mn-cs"/>
              </a:rPr>
              <a:t>Right</a:t>
            </a:r>
            <a:endParaRPr kumimoji="0" lang="en-US" sz="1200" b="1"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33" name="TextBox 32"/>
          <p:cNvSpPr txBox="1"/>
          <p:nvPr/>
        </p:nvSpPr>
        <p:spPr>
          <a:xfrm>
            <a:off x="5789431" y="4226710"/>
            <a:ext cx="280846" cy="230832"/>
          </a:xfrm>
          <a:prstGeom prst="rect">
            <a:avLst/>
          </a:prstGeom>
          <a:noFill/>
        </p:spPr>
        <p:txBody>
          <a:bodyPr wrap="none" rtlCol="0">
            <a:spAutoFit/>
          </a:bodyPr>
          <a:lstStyle/>
          <a:p>
            <a:r>
              <a:rPr lang="en-US" sz="900" b="1" dirty="0" smtClean="0"/>
              <a:t>4.</a:t>
            </a:r>
            <a:endParaRPr lang="en-US" sz="900" b="1" dirty="0"/>
          </a:p>
        </p:txBody>
      </p:sp>
      <p:sp>
        <p:nvSpPr>
          <p:cNvPr id="35" name="TextBox 34"/>
          <p:cNvSpPr txBox="1"/>
          <p:nvPr/>
        </p:nvSpPr>
        <p:spPr>
          <a:xfrm>
            <a:off x="121401" y="3749026"/>
            <a:ext cx="280846" cy="230832"/>
          </a:xfrm>
          <a:prstGeom prst="rect">
            <a:avLst/>
          </a:prstGeom>
          <a:noFill/>
        </p:spPr>
        <p:txBody>
          <a:bodyPr wrap="none" rtlCol="0">
            <a:spAutoFit/>
          </a:bodyPr>
          <a:lstStyle/>
          <a:p>
            <a:r>
              <a:rPr lang="en-US" sz="900" b="1" dirty="0" smtClean="0"/>
              <a:t>3.</a:t>
            </a:r>
            <a:endParaRPr lang="en-US" sz="900" b="1" dirty="0"/>
          </a:p>
        </p:txBody>
      </p:sp>
      <p:sp>
        <p:nvSpPr>
          <p:cNvPr id="31" name="Rectangle 30"/>
          <p:cNvSpPr/>
          <p:nvPr/>
        </p:nvSpPr>
        <p:spPr>
          <a:xfrm>
            <a:off x="7504914" y="6177126"/>
            <a:ext cx="426359" cy="155313"/>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34" name="Rectangle 33"/>
          <p:cNvSpPr/>
          <p:nvPr/>
        </p:nvSpPr>
        <p:spPr>
          <a:xfrm>
            <a:off x="6004547" y="4249031"/>
            <a:ext cx="426359" cy="170844"/>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37" name="Rectangle 36"/>
          <p:cNvSpPr/>
          <p:nvPr/>
        </p:nvSpPr>
        <p:spPr>
          <a:xfrm>
            <a:off x="5508257" y="3112141"/>
            <a:ext cx="1334830" cy="144656"/>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28" name="Rectangle 27"/>
          <p:cNvSpPr/>
          <p:nvPr/>
        </p:nvSpPr>
        <p:spPr>
          <a:xfrm>
            <a:off x="7643730" y="3249853"/>
            <a:ext cx="701844" cy="152775"/>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30" name="Rectangle 29"/>
          <p:cNvSpPr/>
          <p:nvPr/>
        </p:nvSpPr>
        <p:spPr>
          <a:xfrm>
            <a:off x="7643730" y="4735927"/>
            <a:ext cx="701844" cy="152775"/>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38" name="TextBox 37"/>
          <p:cNvSpPr txBox="1"/>
          <p:nvPr/>
        </p:nvSpPr>
        <p:spPr>
          <a:xfrm>
            <a:off x="7393721" y="3201299"/>
            <a:ext cx="280846" cy="230832"/>
          </a:xfrm>
          <a:prstGeom prst="rect">
            <a:avLst/>
          </a:prstGeom>
          <a:noFill/>
        </p:spPr>
        <p:txBody>
          <a:bodyPr wrap="none" rtlCol="0">
            <a:spAutoFit/>
          </a:bodyPr>
          <a:lstStyle/>
          <a:p>
            <a:r>
              <a:rPr lang="en-US" sz="900" b="1" dirty="0"/>
              <a:t>2</a:t>
            </a:r>
            <a:r>
              <a:rPr lang="en-US" sz="900" b="1" dirty="0" smtClean="0"/>
              <a:t>.</a:t>
            </a:r>
            <a:endParaRPr lang="en-US" sz="900" b="1" dirty="0"/>
          </a:p>
        </p:txBody>
      </p:sp>
      <p:sp>
        <p:nvSpPr>
          <p:cNvPr id="39" name="TextBox 38"/>
          <p:cNvSpPr txBox="1"/>
          <p:nvPr/>
        </p:nvSpPr>
        <p:spPr>
          <a:xfrm>
            <a:off x="7403237" y="4686271"/>
            <a:ext cx="280846" cy="230832"/>
          </a:xfrm>
          <a:prstGeom prst="rect">
            <a:avLst/>
          </a:prstGeom>
          <a:noFill/>
        </p:spPr>
        <p:txBody>
          <a:bodyPr wrap="none" rtlCol="0">
            <a:spAutoFit/>
          </a:bodyPr>
          <a:lstStyle/>
          <a:p>
            <a:r>
              <a:rPr lang="en-US" sz="900" b="1" dirty="0"/>
              <a:t>2</a:t>
            </a:r>
            <a:r>
              <a:rPr lang="en-US" sz="900" b="1" dirty="0" smtClean="0"/>
              <a:t>.</a:t>
            </a:r>
            <a:endParaRPr lang="en-US" sz="900" b="1" dirty="0"/>
          </a:p>
        </p:txBody>
      </p:sp>
      <p:sp>
        <p:nvSpPr>
          <p:cNvPr id="40" name="Rectangle 39"/>
          <p:cNvSpPr/>
          <p:nvPr/>
        </p:nvSpPr>
        <p:spPr>
          <a:xfrm>
            <a:off x="3870251" y="2399787"/>
            <a:ext cx="1188720" cy="164592"/>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41" name="Oval 40"/>
          <p:cNvSpPr>
            <a:spLocks/>
          </p:cNvSpPr>
          <p:nvPr/>
        </p:nvSpPr>
        <p:spPr>
          <a:xfrm>
            <a:off x="100584" y="868680"/>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1</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42" name="Oval 10"/>
          <p:cNvSpPr>
            <a:spLocks/>
          </p:cNvSpPr>
          <p:nvPr/>
        </p:nvSpPr>
        <p:spPr>
          <a:xfrm>
            <a:off x="100584" y="1362456"/>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2</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44" name="Rectangle 12"/>
          <p:cNvSpPr/>
          <p:nvPr/>
        </p:nvSpPr>
        <p:spPr>
          <a:xfrm>
            <a:off x="539496" y="868680"/>
            <a:ext cx="2368296" cy="365760"/>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lvl="0">
              <a:defRPr/>
            </a:pPr>
            <a:r>
              <a:rPr lang="en-US" sz="1200" kern="0" dirty="0">
                <a:solidFill>
                  <a:sysClr val="windowText" lastClr="000000"/>
                </a:solidFill>
                <a:latin typeface="Calibri"/>
              </a:rPr>
              <a:t>Execute Views =&gt; Add</a:t>
            </a:r>
            <a:endParaRPr lang="en-US" sz="1200" b="1" i="1" kern="0" dirty="0">
              <a:solidFill>
                <a:sysClr val="windowText" lastClr="000000"/>
              </a:solidFill>
              <a:latin typeface="Calibri"/>
            </a:endParaRPr>
          </a:p>
        </p:txBody>
      </p:sp>
      <p:sp>
        <p:nvSpPr>
          <p:cNvPr id="45" name="Oval 44"/>
          <p:cNvSpPr>
            <a:spLocks/>
          </p:cNvSpPr>
          <p:nvPr/>
        </p:nvSpPr>
        <p:spPr>
          <a:xfrm>
            <a:off x="100584" y="2153956"/>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3</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46" name="Oval 45"/>
          <p:cNvSpPr>
            <a:spLocks/>
          </p:cNvSpPr>
          <p:nvPr/>
        </p:nvSpPr>
        <p:spPr>
          <a:xfrm>
            <a:off x="100584" y="2615184"/>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4</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419645110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3200" dirty="0" smtClean="0">
                <a:solidFill>
                  <a:schemeClr val="tx1"/>
                </a:solidFill>
              </a:rPr>
              <a:t>Content</a:t>
            </a:r>
            <a:endParaRPr lang="uk-UA" sz="3200" dirty="0">
              <a:solidFill>
                <a:schemeClr val="tx1"/>
              </a:solidFill>
            </a:endParaRPr>
          </a:p>
        </p:txBody>
      </p:sp>
      <p:sp>
        <p:nvSpPr>
          <p:cNvPr id="3" name="Нижний колонтитул 2"/>
          <p:cNvSpPr>
            <a:spLocks noGrp="1"/>
          </p:cNvSpPr>
          <p:nvPr>
            <p:ph type="ftr" sz="quarter" idx="11"/>
          </p:nvPr>
        </p:nvSpPr>
        <p:spPr/>
        <p:txBody>
          <a:bodyPr/>
          <a:lstStyle/>
          <a:p>
            <a:r>
              <a:rPr lang="en-US" dirty="0" smtClean="0">
                <a:solidFill>
                  <a:srgbClr val="464653"/>
                </a:solidFill>
              </a:rPr>
              <a:t>www.sdcverifier.com</a:t>
            </a:r>
            <a:endParaRPr lang="en-US" dirty="0">
              <a:solidFill>
                <a:srgbClr val="464653"/>
              </a:solidFill>
            </a:endParaRPr>
          </a:p>
        </p:txBody>
      </p:sp>
      <p:sp>
        <p:nvSpPr>
          <p:cNvPr id="4" name="Номер слайда 3"/>
          <p:cNvSpPr>
            <a:spLocks noGrp="1"/>
          </p:cNvSpPr>
          <p:nvPr>
            <p:ph type="sldNum" sz="quarter" idx="12"/>
          </p:nvPr>
        </p:nvSpPr>
        <p:spPr/>
        <p:txBody>
          <a:bodyPr/>
          <a:lstStyle/>
          <a:p>
            <a:fld id="{1D8C7E89-3D2E-455B-B628-59013567A8A2}" type="slidenum">
              <a:rPr lang="en-US" smtClean="0">
                <a:solidFill>
                  <a:srgbClr val="464653"/>
                </a:solidFill>
              </a:rPr>
              <a:pPr/>
              <a:t>2</a:t>
            </a:fld>
            <a:endParaRPr lang="en-US" dirty="0">
              <a:solidFill>
                <a:srgbClr val="464653"/>
              </a:solidFill>
            </a:endParaRPr>
          </a:p>
        </p:txBody>
      </p:sp>
      <p:sp>
        <p:nvSpPr>
          <p:cNvPr id="5" name="Объект 4"/>
          <p:cNvSpPr>
            <a:spLocks noGrp="1"/>
          </p:cNvSpPr>
          <p:nvPr>
            <p:ph sz="quarter" idx="4294967295"/>
          </p:nvPr>
        </p:nvSpPr>
        <p:spPr>
          <a:xfrm>
            <a:off x="442381" y="841375"/>
            <a:ext cx="8301569" cy="3857625"/>
          </a:xfrm>
        </p:spPr>
        <p:txBody>
          <a:bodyPr>
            <a:normAutofit/>
          </a:bodyPr>
          <a:lstStyle/>
          <a:p>
            <a:pPr>
              <a:lnSpc>
                <a:spcPct val="150000"/>
              </a:lnSpc>
            </a:pPr>
            <a:r>
              <a:rPr lang="en-US" sz="2100" dirty="0">
                <a:latin typeface="Calibri" panose="020F0502020204030204" pitchFamily="34" charset="0"/>
                <a:cs typeface="Calibri" panose="020F0502020204030204" pitchFamily="34" charset="0"/>
              </a:rPr>
              <a:t>In this tutorial an DNV 2010 Plate Buckling Check is reviewed in details.</a:t>
            </a:r>
          </a:p>
          <a:p>
            <a:pPr>
              <a:lnSpc>
                <a:spcPct val="150000"/>
              </a:lnSpc>
            </a:pPr>
            <a:r>
              <a:rPr lang="en-US" sz="2100" dirty="0">
                <a:latin typeface="Calibri" panose="020F0502020204030204" pitchFamily="34" charset="0"/>
                <a:cs typeface="Calibri" panose="020F0502020204030204" pitchFamily="34" charset="0"/>
              </a:rPr>
              <a:t>A part </a:t>
            </a:r>
            <a:r>
              <a:rPr lang="en-US" sz="2100" dirty="0" smtClean="0">
                <a:latin typeface="Calibri" panose="020F0502020204030204" pitchFamily="34" charset="0"/>
                <a:cs typeface="Calibri" panose="020F0502020204030204" pitchFamily="34" charset="0"/>
              </a:rPr>
              <a:t>of a </a:t>
            </a:r>
            <a:r>
              <a:rPr lang="en-US" sz="2100" dirty="0">
                <a:latin typeface="Calibri" panose="020F0502020204030204" pitchFamily="34" charset="0"/>
                <a:cs typeface="Calibri" panose="020F0502020204030204" pitchFamily="34" charset="0"/>
              </a:rPr>
              <a:t>plate model of the ship has been used as a start FEM model.</a:t>
            </a:r>
          </a:p>
          <a:p>
            <a:pPr>
              <a:lnSpc>
                <a:spcPct val="150000"/>
              </a:lnSpc>
            </a:pPr>
            <a:r>
              <a:rPr lang="en-US" sz="2100" dirty="0">
                <a:latin typeface="Calibri" panose="020F0502020204030204" pitchFamily="34" charset="0"/>
                <a:cs typeface="Calibri" panose="020F0502020204030204" pitchFamily="34" charset="0"/>
              </a:rPr>
              <a:t>Individual Loads, Load Sets and Load Group (Envelope) are created. </a:t>
            </a:r>
          </a:p>
          <a:p>
            <a:pPr>
              <a:lnSpc>
                <a:spcPct val="150000"/>
              </a:lnSpc>
            </a:pPr>
            <a:r>
              <a:rPr lang="en-US" sz="2100" dirty="0">
                <a:latin typeface="Calibri" panose="020F0502020204030204" pitchFamily="34" charset="0"/>
                <a:cs typeface="Calibri" panose="020F0502020204030204" pitchFamily="34" charset="0"/>
              </a:rPr>
              <a:t>Recognition of plates using Panel Finder. </a:t>
            </a:r>
          </a:p>
          <a:p>
            <a:pPr>
              <a:lnSpc>
                <a:spcPct val="150000"/>
              </a:lnSpc>
            </a:pPr>
            <a:r>
              <a:rPr lang="en-US" sz="2100" dirty="0">
                <a:latin typeface="Calibri" panose="020F0502020204030204" pitchFamily="34" charset="0"/>
                <a:cs typeface="Calibri" panose="020F0502020204030204" pitchFamily="34" charset="0"/>
              </a:rPr>
              <a:t>Plate Buckling tables and plots. </a:t>
            </a:r>
          </a:p>
          <a:p>
            <a:pPr>
              <a:lnSpc>
                <a:spcPct val="150000"/>
              </a:lnSpc>
            </a:pPr>
            <a:r>
              <a:rPr lang="en-US" sz="2100" dirty="0">
                <a:latin typeface="Calibri" panose="020F0502020204030204" pitchFamily="34" charset="0"/>
                <a:cs typeface="Calibri" panose="020F0502020204030204" pitchFamily="34" charset="0"/>
              </a:rPr>
              <a:t>Reporting: preparing and generating the final report.</a:t>
            </a:r>
            <a:endParaRPr lang="en-US" dirty="0" smtClean="0"/>
          </a:p>
          <a:p>
            <a:endParaRPr lang="en-US" dirty="0" smtClean="0"/>
          </a:p>
          <a:p>
            <a:pPr>
              <a:lnSpc>
                <a:spcPct val="150000"/>
              </a:lnSpc>
            </a:pPr>
            <a:endParaRPr lang="uk-UA" sz="4400" dirty="0">
              <a:latin typeface="Calibri" panose="020F0502020204030204" pitchFamily="34" charset="0"/>
            </a:endParaRPr>
          </a:p>
        </p:txBody>
      </p:sp>
    </p:spTree>
    <p:extLst>
      <p:ext uri="{BB962C8B-B14F-4D97-AF65-F5344CB8AC3E}">
        <p14:creationId xmlns:p14="http://schemas.microsoft.com/office/powerpoint/2010/main" val="147221622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3252496" y="3947095"/>
            <a:ext cx="4247548" cy="2442564"/>
          </a:xfrm>
          <a:prstGeom prst="rect">
            <a:avLst/>
          </a:prstGeom>
        </p:spPr>
      </p:pic>
      <p:pic>
        <p:nvPicPr>
          <p:cNvPr id="11" name="Picture 10"/>
          <p:cNvPicPr>
            <a:picLocks noChangeAspect="1"/>
          </p:cNvPicPr>
          <p:nvPr/>
        </p:nvPicPr>
        <p:blipFill>
          <a:blip r:embed="rId3"/>
          <a:stretch>
            <a:fillRect/>
          </a:stretch>
        </p:blipFill>
        <p:spPr>
          <a:xfrm>
            <a:off x="5329465" y="1215932"/>
            <a:ext cx="3760296" cy="2823475"/>
          </a:xfrm>
          <a:prstGeom prst="rect">
            <a:avLst/>
          </a:prstGeom>
        </p:spPr>
      </p:pic>
      <p:pic>
        <p:nvPicPr>
          <p:cNvPr id="9" name="Picture 8"/>
          <p:cNvPicPr>
            <a:picLocks noChangeAspect="1"/>
          </p:cNvPicPr>
          <p:nvPr/>
        </p:nvPicPr>
        <p:blipFill>
          <a:blip r:embed="rId4"/>
          <a:stretch>
            <a:fillRect/>
          </a:stretch>
        </p:blipFill>
        <p:spPr>
          <a:xfrm>
            <a:off x="3024078" y="1233210"/>
            <a:ext cx="2257645" cy="2900732"/>
          </a:xfrm>
          <a:prstGeom prst="rect">
            <a:avLst/>
          </a:prstGeom>
        </p:spPr>
      </p:pic>
      <p:sp>
        <p:nvSpPr>
          <p:cNvPr id="2" name="Title 1"/>
          <p:cNvSpPr>
            <a:spLocks noGrp="1"/>
          </p:cNvSpPr>
          <p:nvPr>
            <p:ph type="title"/>
          </p:nvPr>
        </p:nvSpPr>
        <p:spPr/>
        <p:txBody>
          <a:bodyPr>
            <a:normAutofit/>
          </a:bodyPr>
          <a:lstStyle/>
          <a:p>
            <a:r>
              <a:rPr lang="en-US" sz="2900" dirty="0" smtClean="0">
                <a:solidFill>
                  <a:schemeClr val="tx1"/>
                </a:solidFill>
              </a:rPr>
              <a:t>Plate Buckling Plot</a:t>
            </a:r>
            <a:endParaRPr lang="uk-UA" sz="2900" dirty="0">
              <a:solidFill>
                <a:schemeClr val="tx1"/>
              </a:solidFill>
            </a:endParaRPr>
          </a:p>
        </p:txBody>
      </p:sp>
      <p:sp>
        <p:nvSpPr>
          <p:cNvPr id="3" name="Footer Placeholder 2"/>
          <p:cNvSpPr>
            <a:spLocks noGrp="1"/>
          </p:cNvSpPr>
          <p:nvPr>
            <p:ph type="ftr" sz="quarter" idx="11"/>
          </p:nvPr>
        </p:nvSpPr>
        <p:spPr/>
        <p:txBody>
          <a:bodyPr/>
          <a:lstStyle/>
          <a:p>
            <a:r>
              <a:rPr lang="en-US" dirty="0" smtClean="0"/>
              <a:t>www.sdcverifier.com</a:t>
            </a:r>
            <a:endParaRPr lang="en-US" dirty="0"/>
          </a:p>
        </p:txBody>
      </p:sp>
      <p:sp>
        <p:nvSpPr>
          <p:cNvPr id="4" name="Slide Number Placeholder 3"/>
          <p:cNvSpPr>
            <a:spLocks noGrp="1"/>
          </p:cNvSpPr>
          <p:nvPr>
            <p:ph type="sldNum" sz="quarter" idx="12"/>
          </p:nvPr>
        </p:nvSpPr>
        <p:spPr/>
        <p:txBody>
          <a:bodyPr/>
          <a:lstStyle/>
          <a:p>
            <a:fld id="{1D8C7E89-3D2E-455B-B628-59013567A8A2}" type="slidenum">
              <a:rPr lang="en-US" smtClean="0"/>
              <a:pPr/>
              <a:t>20</a:t>
            </a:fld>
            <a:endParaRPr lang="en-US" dirty="0"/>
          </a:p>
        </p:txBody>
      </p:sp>
      <p:sp>
        <p:nvSpPr>
          <p:cNvPr id="6" name="Rectangle 12"/>
          <p:cNvSpPr/>
          <p:nvPr/>
        </p:nvSpPr>
        <p:spPr>
          <a:xfrm>
            <a:off x="539496" y="868679"/>
            <a:ext cx="2368296" cy="374904"/>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en-US" sz="1200" kern="0" noProof="0" dirty="0" smtClean="0">
                <a:solidFill>
                  <a:sysClr val="windowText" lastClr="000000"/>
                </a:solidFill>
                <a:latin typeface="Calibri"/>
              </a:rPr>
              <a:t>Execute </a:t>
            </a:r>
            <a:r>
              <a:rPr kumimoji="0" lang="en-US" sz="1200" i="1" u="none" strike="noStrike" kern="0" cap="none" spc="0" normalizeH="0" baseline="0" noProof="0" dirty="0" smtClean="0">
                <a:ln>
                  <a:noFill/>
                </a:ln>
                <a:solidFill>
                  <a:sysClr val="windowText" lastClr="000000"/>
                </a:solidFill>
                <a:effectLst/>
                <a:uLnTx/>
                <a:uFillTx/>
                <a:latin typeface="Calibri"/>
                <a:ea typeface="+mn-ea"/>
                <a:cs typeface="+mn-cs"/>
              </a:rPr>
              <a:t>Criteria Plot </a:t>
            </a:r>
            <a:r>
              <a:rPr kumimoji="0" lang="en-US" sz="1200" u="none" strike="noStrike" kern="0" cap="none" spc="0" normalizeH="0" baseline="0" noProof="0" dirty="0" smtClean="0">
                <a:ln>
                  <a:noFill/>
                </a:ln>
                <a:solidFill>
                  <a:sysClr val="windowText" lastClr="000000"/>
                </a:solidFill>
                <a:effectLst/>
                <a:uLnTx/>
                <a:uFillTx/>
                <a:latin typeface="Calibri"/>
                <a:ea typeface="+mn-ea"/>
                <a:cs typeface="+mn-cs"/>
              </a:rPr>
              <a:t>from Plate Buckling</a:t>
            </a:r>
            <a:r>
              <a:rPr kumimoji="0" lang="en-US" sz="1200" u="none" strike="noStrike" kern="0" cap="none" spc="0" normalizeH="0" noProof="0" dirty="0" smtClean="0">
                <a:ln>
                  <a:noFill/>
                </a:ln>
                <a:solidFill>
                  <a:sysClr val="windowText" lastClr="000000"/>
                </a:solidFill>
                <a:effectLst/>
                <a:uLnTx/>
                <a:uFillTx/>
                <a:latin typeface="Calibri"/>
                <a:ea typeface="+mn-ea"/>
                <a:cs typeface="+mn-cs"/>
              </a:rPr>
              <a:t> </a:t>
            </a:r>
            <a:r>
              <a:rPr lang="en-US" sz="1200" kern="0" dirty="0" smtClean="0">
                <a:solidFill>
                  <a:sysClr val="windowText" lastClr="000000"/>
                </a:solidFill>
                <a:latin typeface="Calibri"/>
              </a:rPr>
              <a:t>check </a:t>
            </a:r>
            <a:r>
              <a:rPr kumimoji="0" lang="en-US" sz="1200" u="none" strike="noStrike" kern="0" cap="none" spc="0" normalizeH="0" noProof="0" dirty="0" smtClean="0">
                <a:ln>
                  <a:noFill/>
                </a:ln>
                <a:solidFill>
                  <a:sysClr val="windowText" lastClr="000000"/>
                </a:solidFill>
                <a:effectLst/>
                <a:uLnTx/>
                <a:uFillTx/>
                <a:latin typeface="Calibri"/>
                <a:ea typeface="+mn-ea"/>
                <a:cs typeface="+mn-cs"/>
              </a:rPr>
              <a:t>context menu</a:t>
            </a:r>
            <a:endParaRPr kumimoji="0" lang="en-US" sz="1200" b="1"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12" name="Rectangle 11"/>
          <p:cNvSpPr/>
          <p:nvPr/>
        </p:nvSpPr>
        <p:spPr>
          <a:xfrm>
            <a:off x="539496" y="1362456"/>
            <a:ext cx="2368296" cy="374904"/>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en-US" sz="1200" kern="0" dirty="0" smtClean="0">
                <a:solidFill>
                  <a:sysClr val="windowText" lastClr="000000"/>
                </a:solidFill>
                <a:latin typeface="Calibri"/>
              </a:rPr>
              <a:t>Press        and select Load Group “Envelope”</a:t>
            </a:r>
            <a:endParaRPr kumimoji="0" lang="uk-UA" sz="1200" i="0" u="none" strike="noStrike" kern="0" cap="none" spc="0" normalizeH="0" baseline="0" noProof="0" dirty="0" smtClean="0">
              <a:ln>
                <a:noFill/>
              </a:ln>
              <a:solidFill>
                <a:sysClr val="windowText" lastClr="000000"/>
              </a:solidFill>
              <a:effectLst/>
              <a:uLnTx/>
              <a:uFillTx/>
              <a:latin typeface="Calibri"/>
            </a:endParaRPr>
          </a:p>
        </p:txBody>
      </p:sp>
      <p:sp>
        <p:nvSpPr>
          <p:cNvPr id="33" name="Rectangle 12"/>
          <p:cNvSpPr/>
          <p:nvPr/>
        </p:nvSpPr>
        <p:spPr>
          <a:xfrm>
            <a:off x="539496" y="2350008"/>
            <a:ext cx="2368296" cy="365760"/>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i="0" u="none" strike="noStrike" kern="0" cap="none" spc="0" normalizeH="0" baseline="0" noProof="0" dirty="0" smtClean="0">
                <a:ln>
                  <a:noFill/>
                </a:ln>
                <a:solidFill>
                  <a:sysClr val="windowText" lastClr="000000"/>
                </a:solidFill>
                <a:effectLst/>
                <a:uLnTx/>
                <a:uFillTx/>
                <a:latin typeface="Calibri"/>
                <a:ea typeface="+mn-ea"/>
                <a:cs typeface="+mn-cs"/>
              </a:rPr>
              <a:t>View:</a:t>
            </a:r>
            <a:r>
              <a:rPr kumimoji="0" lang="en-US" sz="1200" b="1" i="0" u="none" strike="noStrike" kern="0" cap="none" spc="0" normalizeH="0" baseline="0" noProof="0" dirty="0" smtClean="0">
                <a:ln>
                  <a:noFill/>
                </a:ln>
                <a:solidFill>
                  <a:sysClr val="windowText" lastClr="000000"/>
                </a:solidFill>
                <a:effectLst/>
                <a:uLnTx/>
                <a:uFillTx/>
                <a:latin typeface="Calibri"/>
                <a:ea typeface="+mn-ea"/>
                <a:cs typeface="+mn-cs"/>
              </a:rPr>
              <a:t> Frames</a:t>
            </a:r>
            <a:endParaRPr kumimoji="0" lang="en-US" sz="1200" b="1"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23" name="Rectangle 12"/>
          <p:cNvSpPr/>
          <p:nvPr/>
        </p:nvSpPr>
        <p:spPr>
          <a:xfrm>
            <a:off x="539496" y="1856232"/>
            <a:ext cx="2368296" cy="377346"/>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en-US" sz="1200" kern="0" dirty="0" smtClean="0">
                <a:solidFill>
                  <a:sysClr val="windowText" lastClr="000000"/>
                </a:solidFill>
                <a:latin typeface="Calibri"/>
              </a:rPr>
              <a:t>Select </a:t>
            </a:r>
            <a:r>
              <a:rPr lang="en-US" sz="1200" b="1" kern="0" dirty="0" smtClean="0">
                <a:solidFill>
                  <a:sysClr val="windowText" lastClr="000000"/>
                </a:solidFill>
                <a:latin typeface="Calibri"/>
              </a:rPr>
              <a:t>Section X3</a:t>
            </a:r>
            <a:r>
              <a:rPr kumimoji="0" lang="en-US" sz="1200" i="0" u="none" strike="noStrike" kern="0" cap="none" spc="0" normalizeH="0" baseline="0" noProof="0" dirty="0" smtClean="0">
                <a:ln>
                  <a:noFill/>
                </a:ln>
                <a:solidFill>
                  <a:sysClr val="windowText" lastClr="000000"/>
                </a:solidFill>
                <a:effectLst/>
                <a:uLnTx/>
                <a:uFillTx/>
                <a:latin typeface="Calibri"/>
                <a:ea typeface="+mn-ea"/>
                <a:cs typeface="+mn-cs"/>
              </a:rPr>
              <a:t>.</a:t>
            </a:r>
            <a:endParaRPr kumimoji="0" lang="en-US" sz="1200" b="1"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29" name="TextBox 28"/>
          <p:cNvSpPr txBox="1"/>
          <p:nvPr/>
        </p:nvSpPr>
        <p:spPr>
          <a:xfrm>
            <a:off x="5815056" y="2169224"/>
            <a:ext cx="280846" cy="230832"/>
          </a:xfrm>
          <a:prstGeom prst="rect">
            <a:avLst/>
          </a:prstGeom>
          <a:noFill/>
        </p:spPr>
        <p:txBody>
          <a:bodyPr wrap="none" rtlCol="0">
            <a:spAutoFit/>
          </a:bodyPr>
          <a:lstStyle/>
          <a:p>
            <a:r>
              <a:rPr lang="en-US" sz="900" b="1" dirty="0"/>
              <a:t>2</a:t>
            </a:r>
            <a:r>
              <a:rPr lang="en-US" sz="900" b="1" dirty="0" smtClean="0"/>
              <a:t>.</a:t>
            </a:r>
            <a:endParaRPr lang="en-US" sz="900" b="1" dirty="0"/>
          </a:p>
        </p:txBody>
      </p:sp>
      <p:sp>
        <p:nvSpPr>
          <p:cNvPr id="37" name="TextBox 36"/>
          <p:cNvSpPr txBox="1"/>
          <p:nvPr/>
        </p:nvSpPr>
        <p:spPr>
          <a:xfrm>
            <a:off x="8613358" y="2248663"/>
            <a:ext cx="280846" cy="253915"/>
          </a:xfrm>
          <a:prstGeom prst="rect">
            <a:avLst/>
          </a:prstGeom>
          <a:noFill/>
        </p:spPr>
        <p:txBody>
          <a:bodyPr wrap="none" rtlCol="0">
            <a:spAutoFit/>
          </a:bodyPr>
          <a:lstStyle/>
          <a:p>
            <a:r>
              <a:rPr lang="en-US" sz="900" b="1" dirty="0" smtClean="0"/>
              <a:t>3.</a:t>
            </a:r>
            <a:endParaRPr lang="en-US" sz="900" b="1" dirty="0"/>
          </a:p>
        </p:txBody>
      </p:sp>
      <p:sp>
        <p:nvSpPr>
          <p:cNvPr id="39" name="TextBox 38"/>
          <p:cNvSpPr txBox="1"/>
          <p:nvPr/>
        </p:nvSpPr>
        <p:spPr>
          <a:xfrm>
            <a:off x="5818141" y="2720767"/>
            <a:ext cx="280846" cy="230832"/>
          </a:xfrm>
          <a:prstGeom prst="rect">
            <a:avLst/>
          </a:prstGeom>
          <a:noFill/>
        </p:spPr>
        <p:txBody>
          <a:bodyPr wrap="none" rtlCol="0">
            <a:spAutoFit/>
          </a:bodyPr>
          <a:lstStyle/>
          <a:p>
            <a:r>
              <a:rPr lang="en-US" sz="900" b="1" dirty="0" smtClean="0"/>
              <a:t>4.</a:t>
            </a:r>
            <a:endParaRPr lang="en-US" sz="900" b="1" dirty="0"/>
          </a:p>
        </p:txBody>
      </p:sp>
      <p:pic>
        <p:nvPicPr>
          <p:cNvPr id="14" name="Picture 13"/>
          <p:cNvPicPr>
            <a:picLocks noChangeAspect="1"/>
          </p:cNvPicPr>
          <p:nvPr/>
        </p:nvPicPr>
        <p:blipFill>
          <a:blip r:embed="rId5"/>
          <a:stretch>
            <a:fillRect/>
          </a:stretch>
        </p:blipFill>
        <p:spPr>
          <a:xfrm>
            <a:off x="1052196" y="1395095"/>
            <a:ext cx="182880" cy="182880"/>
          </a:xfrm>
          <a:prstGeom prst="rect">
            <a:avLst/>
          </a:prstGeom>
          <a:effectLst/>
        </p:spPr>
      </p:pic>
      <p:sp>
        <p:nvSpPr>
          <p:cNvPr id="26" name="Rectangle 12"/>
          <p:cNvSpPr/>
          <p:nvPr/>
        </p:nvSpPr>
        <p:spPr>
          <a:xfrm>
            <a:off x="595715" y="4162751"/>
            <a:ext cx="2359152" cy="628319"/>
          </a:xfrm>
          <a:prstGeom prst="rect">
            <a:avLst/>
          </a:prstGeom>
          <a:ln/>
        </p:spPr>
        <p:style>
          <a:lnRef idx="2">
            <a:schemeClr val="accent4"/>
          </a:lnRef>
          <a:fillRef idx="1">
            <a:schemeClr val="lt1"/>
          </a:fillRef>
          <a:effectRef idx="0">
            <a:schemeClr val="accent4"/>
          </a:effectRef>
          <a:fontRef idx="minor">
            <a:schemeClr val="dk1"/>
          </a:fontRef>
        </p:style>
        <p:txBody>
          <a:bodyPr rtlCol="0" anchor="ctr" anchorCtr="0"/>
          <a:lstStyle/>
          <a:p>
            <a:pPr lvl="0" algn="just">
              <a:defRPr/>
            </a:pPr>
            <a:r>
              <a:rPr lang="en-US" sz="1200" kern="0" dirty="0" smtClean="0">
                <a:solidFill>
                  <a:sysClr val="windowText" lastClr="000000"/>
                </a:solidFill>
                <a:latin typeface="Calibri"/>
              </a:rPr>
              <a:t>Parameter is automatically set to Buckling Factor Overall. </a:t>
            </a:r>
          </a:p>
        </p:txBody>
      </p:sp>
      <p:sp>
        <p:nvSpPr>
          <p:cNvPr id="31" name="TextBox 30"/>
          <p:cNvSpPr txBox="1"/>
          <p:nvPr/>
        </p:nvSpPr>
        <p:spPr>
          <a:xfrm>
            <a:off x="7493064" y="3795487"/>
            <a:ext cx="280846" cy="230832"/>
          </a:xfrm>
          <a:prstGeom prst="rect">
            <a:avLst/>
          </a:prstGeom>
          <a:noFill/>
        </p:spPr>
        <p:txBody>
          <a:bodyPr wrap="none" rtlCol="0">
            <a:spAutoFit/>
          </a:bodyPr>
          <a:lstStyle/>
          <a:p>
            <a:r>
              <a:rPr lang="en-US" sz="900" b="1" dirty="0"/>
              <a:t>5</a:t>
            </a:r>
            <a:r>
              <a:rPr lang="en-US" sz="900" b="1" dirty="0" smtClean="0"/>
              <a:t>.</a:t>
            </a:r>
            <a:endParaRPr lang="en-US" sz="900" b="1" dirty="0"/>
          </a:p>
        </p:txBody>
      </p:sp>
      <p:sp>
        <p:nvSpPr>
          <p:cNvPr id="32" name="Rectangle 12"/>
          <p:cNvSpPr/>
          <p:nvPr/>
        </p:nvSpPr>
        <p:spPr>
          <a:xfrm>
            <a:off x="539496" y="2843784"/>
            <a:ext cx="2368296" cy="365760"/>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i="0" u="none" strike="noStrike" kern="0" cap="none" spc="0" normalizeH="0" baseline="0" noProof="0" dirty="0" smtClean="0">
                <a:ln>
                  <a:noFill/>
                </a:ln>
                <a:solidFill>
                  <a:sysClr val="windowText" lastClr="000000"/>
                </a:solidFill>
                <a:effectLst/>
                <a:uLnTx/>
                <a:uFillTx/>
                <a:latin typeface="Calibri"/>
                <a:ea typeface="+mn-ea"/>
                <a:cs typeface="+mn-cs"/>
              </a:rPr>
              <a:t>Press </a:t>
            </a:r>
            <a:endParaRPr kumimoji="0" lang="en-US" sz="1200" b="1" i="0" u="none" strike="noStrike" kern="0" cap="none" spc="0" normalizeH="0" baseline="0" noProof="0" dirty="0">
              <a:ln>
                <a:noFill/>
              </a:ln>
              <a:solidFill>
                <a:sysClr val="windowText" lastClr="000000"/>
              </a:solidFill>
              <a:effectLst/>
              <a:uLnTx/>
              <a:uFillTx/>
              <a:latin typeface="Calibri"/>
              <a:ea typeface="+mn-ea"/>
              <a:cs typeface="+mn-cs"/>
            </a:endParaRPr>
          </a:p>
        </p:txBody>
      </p:sp>
      <p:pic>
        <p:nvPicPr>
          <p:cNvPr id="36" name="Picture 35"/>
          <p:cNvPicPr>
            <a:picLocks noChangeAspect="1"/>
          </p:cNvPicPr>
          <p:nvPr/>
        </p:nvPicPr>
        <p:blipFill>
          <a:blip r:embed="rId6"/>
          <a:stretch>
            <a:fillRect/>
          </a:stretch>
        </p:blipFill>
        <p:spPr>
          <a:xfrm>
            <a:off x="1075028" y="2907792"/>
            <a:ext cx="219075" cy="209550"/>
          </a:xfrm>
          <a:prstGeom prst="rect">
            <a:avLst/>
          </a:prstGeom>
          <a:effectLst/>
        </p:spPr>
      </p:pic>
      <p:sp>
        <p:nvSpPr>
          <p:cNvPr id="38" name="TextBox 37"/>
          <p:cNvSpPr txBox="1"/>
          <p:nvPr/>
        </p:nvSpPr>
        <p:spPr>
          <a:xfrm>
            <a:off x="3828119" y="3931920"/>
            <a:ext cx="280846" cy="230832"/>
          </a:xfrm>
          <a:prstGeom prst="rect">
            <a:avLst/>
          </a:prstGeom>
          <a:noFill/>
        </p:spPr>
        <p:txBody>
          <a:bodyPr wrap="none" rtlCol="0">
            <a:spAutoFit/>
          </a:bodyPr>
          <a:lstStyle/>
          <a:p>
            <a:r>
              <a:rPr lang="en-US" sz="900" b="1" dirty="0" smtClean="0"/>
              <a:t>1.</a:t>
            </a:r>
            <a:endParaRPr lang="en-US" sz="900" b="1" dirty="0"/>
          </a:p>
        </p:txBody>
      </p:sp>
      <p:sp>
        <p:nvSpPr>
          <p:cNvPr id="28" name="Rectangle 27"/>
          <p:cNvSpPr/>
          <p:nvPr/>
        </p:nvSpPr>
        <p:spPr>
          <a:xfrm>
            <a:off x="4050639" y="3968728"/>
            <a:ext cx="1216456" cy="170844"/>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40" name="Rectangle 39"/>
          <p:cNvSpPr/>
          <p:nvPr/>
        </p:nvSpPr>
        <p:spPr>
          <a:xfrm>
            <a:off x="6057197" y="2768052"/>
            <a:ext cx="1005335" cy="155313"/>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41" name="Rectangle 40"/>
          <p:cNvSpPr/>
          <p:nvPr/>
        </p:nvSpPr>
        <p:spPr>
          <a:xfrm>
            <a:off x="6021152" y="2200881"/>
            <a:ext cx="1471912" cy="170844"/>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42" name="Rectangle 41"/>
          <p:cNvSpPr/>
          <p:nvPr/>
        </p:nvSpPr>
        <p:spPr>
          <a:xfrm>
            <a:off x="7608023" y="2293391"/>
            <a:ext cx="1005335" cy="170844"/>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43" name="Rectangle 42"/>
          <p:cNvSpPr/>
          <p:nvPr/>
        </p:nvSpPr>
        <p:spPr>
          <a:xfrm>
            <a:off x="7726680" y="3820744"/>
            <a:ext cx="198899" cy="170844"/>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46" name="Oval 45"/>
          <p:cNvSpPr>
            <a:spLocks/>
          </p:cNvSpPr>
          <p:nvPr/>
        </p:nvSpPr>
        <p:spPr>
          <a:xfrm>
            <a:off x="91440" y="868680"/>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1</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47" name="Oval 10"/>
          <p:cNvSpPr>
            <a:spLocks/>
          </p:cNvSpPr>
          <p:nvPr/>
        </p:nvSpPr>
        <p:spPr>
          <a:xfrm>
            <a:off x="91440" y="1362456"/>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2</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48" name="Oval 47"/>
          <p:cNvSpPr>
            <a:spLocks/>
          </p:cNvSpPr>
          <p:nvPr/>
        </p:nvSpPr>
        <p:spPr>
          <a:xfrm>
            <a:off x="100584" y="1856232"/>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3</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49" name="Oval 48"/>
          <p:cNvSpPr>
            <a:spLocks/>
          </p:cNvSpPr>
          <p:nvPr/>
        </p:nvSpPr>
        <p:spPr>
          <a:xfrm>
            <a:off x="91440" y="2350008"/>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4</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50" name="Oval 49"/>
          <p:cNvSpPr>
            <a:spLocks/>
          </p:cNvSpPr>
          <p:nvPr/>
        </p:nvSpPr>
        <p:spPr>
          <a:xfrm>
            <a:off x="91440" y="2843784"/>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5</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99969467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2"/>
          <a:stretch>
            <a:fillRect/>
          </a:stretch>
        </p:blipFill>
        <p:spPr>
          <a:xfrm>
            <a:off x="2645372" y="4760050"/>
            <a:ext cx="6041428" cy="843814"/>
          </a:xfrm>
          <a:prstGeom prst="rect">
            <a:avLst/>
          </a:prstGeom>
        </p:spPr>
      </p:pic>
      <p:pic>
        <p:nvPicPr>
          <p:cNvPr id="10" name="Picture 9"/>
          <p:cNvPicPr>
            <a:picLocks noChangeAspect="1"/>
          </p:cNvPicPr>
          <p:nvPr/>
        </p:nvPicPr>
        <p:blipFill>
          <a:blip r:embed="rId3"/>
          <a:stretch>
            <a:fillRect/>
          </a:stretch>
        </p:blipFill>
        <p:spPr>
          <a:xfrm>
            <a:off x="3124200" y="1291381"/>
            <a:ext cx="5939557" cy="2602360"/>
          </a:xfrm>
          <a:prstGeom prst="rect">
            <a:avLst/>
          </a:prstGeom>
        </p:spPr>
      </p:pic>
      <p:pic>
        <p:nvPicPr>
          <p:cNvPr id="5" name="Picture 4"/>
          <p:cNvPicPr>
            <a:picLocks noChangeAspect="1"/>
          </p:cNvPicPr>
          <p:nvPr/>
        </p:nvPicPr>
        <p:blipFill>
          <a:blip r:embed="rId4"/>
          <a:stretch>
            <a:fillRect/>
          </a:stretch>
        </p:blipFill>
        <p:spPr>
          <a:xfrm>
            <a:off x="359010" y="3285353"/>
            <a:ext cx="2160195" cy="2602645"/>
          </a:xfrm>
          <a:prstGeom prst="rect">
            <a:avLst/>
          </a:prstGeom>
        </p:spPr>
      </p:pic>
      <p:sp>
        <p:nvSpPr>
          <p:cNvPr id="2" name="Title 1"/>
          <p:cNvSpPr>
            <a:spLocks noGrp="1"/>
          </p:cNvSpPr>
          <p:nvPr>
            <p:ph type="title"/>
          </p:nvPr>
        </p:nvSpPr>
        <p:spPr/>
        <p:txBody>
          <a:bodyPr>
            <a:normAutofit/>
          </a:bodyPr>
          <a:lstStyle/>
          <a:p>
            <a:r>
              <a:rPr lang="en-US" sz="2900" dirty="0" smtClean="0">
                <a:solidFill>
                  <a:schemeClr val="tx1"/>
                </a:solidFill>
              </a:rPr>
              <a:t>Plate Buckling Table</a:t>
            </a:r>
            <a:endParaRPr lang="uk-UA" sz="2900" dirty="0">
              <a:solidFill>
                <a:schemeClr val="tx1"/>
              </a:solidFill>
            </a:endParaRPr>
          </a:p>
        </p:txBody>
      </p:sp>
      <p:sp>
        <p:nvSpPr>
          <p:cNvPr id="3" name="Footer Placeholder 2"/>
          <p:cNvSpPr>
            <a:spLocks noGrp="1"/>
          </p:cNvSpPr>
          <p:nvPr>
            <p:ph type="ftr" sz="quarter" idx="11"/>
          </p:nvPr>
        </p:nvSpPr>
        <p:spPr/>
        <p:txBody>
          <a:bodyPr/>
          <a:lstStyle/>
          <a:p>
            <a:r>
              <a:rPr lang="en-US" dirty="0" smtClean="0"/>
              <a:t>www.sdcverifier.com</a:t>
            </a:r>
            <a:endParaRPr lang="en-US" dirty="0"/>
          </a:p>
        </p:txBody>
      </p:sp>
      <p:sp>
        <p:nvSpPr>
          <p:cNvPr id="4" name="Slide Number Placeholder 3"/>
          <p:cNvSpPr>
            <a:spLocks noGrp="1"/>
          </p:cNvSpPr>
          <p:nvPr>
            <p:ph type="sldNum" sz="quarter" idx="12"/>
          </p:nvPr>
        </p:nvSpPr>
        <p:spPr/>
        <p:txBody>
          <a:bodyPr/>
          <a:lstStyle/>
          <a:p>
            <a:fld id="{1D8C7E89-3D2E-455B-B628-59013567A8A2}" type="slidenum">
              <a:rPr lang="en-US" smtClean="0"/>
              <a:pPr/>
              <a:t>21</a:t>
            </a:fld>
            <a:endParaRPr lang="en-US" dirty="0"/>
          </a:p>
        </p:txBody>
      </p:sp>
      <p:sp>
        <p:nvSpPr>
          <p:cNvPr id="6" name="Rectangle 12"/>
          <p:cNvSpPr/>
          <p:nvPr/>
        </p:nvSpPr>
        <p:spPr>
          <a:xfrm>
            <a:off x="595715" y="868680"/>
            <a:ext cx="2368296" cy="449845"/>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lvl="0">
              <a:defRPr/>
            </a:pPr>
            <a:r>
              <a:rPr lang="en-US" sz="1200" kern="0" dirty="0" smtClean="0">
                <a:solidFill>
                  <a:sysClr val="windowText" lastClr="000000"/>
                </a:solidFill>
                <a:latin typeface="Calibri"/>
              </a:rPr>
              <a:t>Execute </a:t>
            </a:r>
            <a:r>
              <a:rPr lang="en-US" sz="1200" i="1" kern="0" dirty="0" smtClean="0">
                <a:solidFill>
                  <a:sysClr val="windowText" lastClr="000000"/>
                </a:solidFill>
                <a:latin typeface="Calibri"/>
              </a:rPr>
              <a:t>Expand Table </a:t>
            </a:r>
            <a:r>
              <a:rPr lang="en-US" sz="1200" kern="0" dirty="0" smtClean="0">
                <a:solidFill>
                  <a:sysClr val="windowText" lastClr="000000"/>
                </a:solidFill>
                <a:latin typeface="Calibri"/>
              </a:rPr>
              <a:t>from the  </a:t>
            </a:r>
            <a:r>
              <a:rPr lang="en-US" sz="1200" kern="0" dirty="0">
                <a:solidFill>
                  <a:sysClr val="windowText" lastClr="000000"/>
                </a:solidFill>
                <a:latin typeface="Calibri"/>
              </a:rPr>
              <a:t>Plate </a:t>
            </a:r>
            <a:r>
              <a:rPr kumimoji="0" lang="en-US" sz="1200" i="0" u="none" strike="noStrike" kern="0" cap="none" spc="0" normalizeH="0" baseline="0" noProof="0" dirty="0" smtClean="0">
                <a:ln>
                  <a:noFill/>
                </a:ln>
                <a:solidFill>
                  <a:sysClr val="windowText" lastClr="000000"/>
                </a:solidFill>
                <a:effectLst/>
                <a:uLnTx/>
                <a:uFillTx/>
                <a:latin typeface="Calibri"/>
                <a:ea typeface="+mn-ea"/>
                <a:cs typeface="+mn-cs"/>
              </a:rPr>
              <a:t>Buckling check</a:t>
            </a:r>
            <a:r>
              <a:rPr kumimoji="0" lang="en-US" sz="1200" i="0" u="none" strike="noStrike" kern="0" cap="none" spc="0" normalizeH="0" noProof="0" dirty="0" smtClean="0">
                <a:ln>
                  <a:noFill/>
                </a:ln>
                <a:solidFill>
                  <a:sysClr val="windowText" lastClr="000000"/>
                </a:solidFill>
                <a:effectLst/>
                <a:uLnTx/>
                <a:uFillTx/>
                <a:latin typeface="Calibri"/>
                <a:ea typeface="+mn-ea"/>
                <a:cs typeface="+mn-cs"/>
              </a:rPr>
              <a:t> </a:t>
            </a:r>
            <a:r>
              <a:rPr kumimoji="0" lang="en-US" sz="1200" i="0" u="none" strike="noStrike" kern="0" cap="none" spc="0" normalizeH="0" baseline="0" noProof="0" dirty="0" smtClean="0">
                <a:ln>
                  <a:noFill/>
                </a:ln>
                <a:solidFill>
                  <a:sysClr val="windowText" lastClr="000000"/>
                </a:solidFill>
                <a:effectLst/>
                <a:uLnTx/>
                <a:uFillTx/>
                <a:latin typeface="Calibri"/>
                <a:ea typeface="+mn-ea"/>
                <a:cs typeface="+mn-cs"/>
              </a:rPr>
              <a:t>context menu</a:t>
            </a:r>
            <a:endParaRPr kumimoji="0" lang="en-US" sz="1200" b="1"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12" name="Rectangle 11"/>
          <p:cNvSpPr/>
          <p:nvPr/>
        </p:nvSpPr>
        <p:spPr>
          <a:xfrm>
            <a:off x="4038600" y="3936901"/>
            <a:ext cx="4419600" cy="640080"/>
          </a:xfrm>
          <a:prstGeom prst="rect">
            <a:avLst/>
          </a:prstGeom>
          <a:ln/>
        </p:spPr>
        <p:style>
          <a:lnRef idx="2">
            <a:schemeClr val="accent4"/>
          </a:lnRef>
          <a:fillRef idx="1">
            <a:schemeClr val="lt1"/>
          </a:fillRef>
          <a:effectRef idx="0">
            <a:schemeClr val="accent4"/>
          </a:effectRef>
          <a:fontRef idx="minor">
            <a:schemeClr val="dk1"/>
          </a:fontRef>
        </p:style>
        <p:txBody>
          <a:bodyPr rtlCol="0" anchor="ctr"/>
          <a:lstStyle/>
          <a:p>
            <a:pPr marL="0" marR="0" lvl="0" indent="0" algn="just" defTabSz="914400" eaLnBrk="1" fontAlgn="auto" latinLnBrk="0" hangingPunct="1">
              <a:lnSpc>
                <a:spcPct val="100000"/>
              </a:lnSpc>
              <a:spcBef>
                <a:spcPts val="0"/>
              </a:spcBef>
              <a:spcAft>
                <a:spcPts val="0"/>
              </a:spcAft>
              <a:buClrTx/>
              <a:buSzTx/>
              <a:buFontTx/>
              <a:buNone/>
              <a:tabLst/>
              <a:defRPr/>
            </a:pPr>
            <a:r>
              <a:rPr lang="en-US" sz="1200" kern="0" dirty="0" smtClean="0">
                <a:solidFill>
                  <a:sysClr val="windowText" lastClr="000000"/>
                </a:solidFill>
                <a:latin typeface="Calibri"/>
              </a:rPr>
              <a:t>Use</a:t>
            </a:r>
            <a:r>
              <a:rPr lang="en-US" sz="1200" b="1" kern="0" dirty="0" smtClean="0">
                <a:solidFill>
                  <a:sysClr val="windowText" lastClr="000000"/>
                </a:solidFill>
                <a:latin typeface="Calibri"/>
              </a:rPr>
              <a:t> Show plates results </a:t>
            </a:r>
            <a:r>
              <a:rPr lang="en-US" sz="1200" kern="0" dirty="0" smtClean="0">
                <a:solidFill>
                  <a:sysClr val="windowText" lastClr="000000"/>
                </a:solidFill>
                <a:latin typeface="Calibri"/>
              </a:rPr>
              <a:t>for detailed table with results for all plates. Otherwise only the worst results over Sections will be shown.</a:t>
            </a:r>
            <a:endParaRPr lang="en-US" sz="1200" i="1" kern="0" dirty="0" smtClean="0">
              <a:solidFill>
                <a:sysClr val="windowText" lastClr="000000"/>
              </a:solidFill>
              <a:latin typeface="Calibri"/>
            </a:endParaRPr>
          </a:p>
        </p:txBody>
      </p:sp>
      <p:sp>
        <p:nvSpPr>
          <p:cNvPr id="22" name="TextBox 21"/>
          <p:cNvSpPr txBox="1"/>
          <p:nvPr/>
        </p:nvSpPr>
        <p:spPr>
          <a:xfrm>
            <a:off x="3015203" y="2477657"/>
            <a:ext cx="280846" cy="230832"/>
          </a:xfrm>
          <a:prstGeom prst="rect">
            <a:avLst/>
          </a:prstGeom>
          <a:noFill/>
        </p:spPr>
        <p:txBody>
          <a:bodyPr wrap="none" rtlCol="0">
            <a:spAutoFit/>
          </a:bodyPr>
          <a:lstStyle/>
          <a:p>
            <a:r>
              <a:rPr lang="en-US" sz="900" b="1" dirty="0" smtClean="0"/>
              <a:t>3.</a:t>
            </a:r>
            <a:endParaRPr lang="en-US" sz="900" b="1" dirty="0"/>
          </a:p>
        </p:txBody>
      </p:sp>
      <p:sp>
        <p:nvSpPr>
          <p:cNvPr id="24" name="TextBox 23"/>
          <p:cNvSpPr txBox="1"/>
          <p:nvPr/>
        </p:nvSpPr>
        <p:spPr>
          <a:xfrm>
            <a:off x="3485700" y="2107902"/>
            <a:ext cx="280846" cy="230832"/>
          </a:xfrm>
          <a:prstGeom prst="rect">
            <a:avLst/>
          </a:prstGeom>
          <a:noFill/>
        </p:spPr>
        <p:txBody>
          <a:bodyPr wrap="none" rtlCol="0">
            <a:spAutoFit/>
          </a:bodyPr>
          <a:lstStyle/>
          <a:p>
            <a:r>
              <a:rPr lang="en-US" sz="900" b="1" dirty="0" smtClean="0"/>
              <a:t>2.</a:t>
            </a:r>
            <a:endParaRPr lang="en-US" sz="900" b="1" dirty="0"/>
          </a:p>
        </p:txBody>
      </p:sp>
      <p:sp>
        <p:nvSpPr>
          <p:cNvPr id="27" name="TextBox 26"/>
          <p:cNvSpPr txBox="1"/>
          <p:nvPr/>
        </p:nvSpPr>
        <p:spPr>
          <a:xfrm>
            <a:off x="4267897" y="3684718"/>
            <a:ext cx="280846" cy="230832"/>
          </a:xfrm>
          <a:prstGeom prst="rect">
            <a:avLst/>
          </a:prstGeom>
          <a:noFill/>
        </p:spPr>
        <p:txBody>
          <a:bodyPr wrap="none" rtlCol="0">
            <a:spAutoFit/>
          </a:bodyPr>
          <a:lstStyle/>
          <a:p>
            <a:r>
              <a:rPr lang="en-US" sz="900" b="1" dirty="0" smtClean="0"/>
              <a:t>4.</a:t>
            </a:r>
            <a:endParaRPr lang="en-US" sz="900" b="1" dirty="0"/>
          </a:p>
        </p:txBody>
      </p:sp>
      <p:sp>
        <p:nvSpPr>
          <p:cNvPr id="28" name="TextBox 27"/>
          <p:cNvSpPr txBox="1"/>
          <p:nvPr/>
        </p:nvSpPr>
        <p:spPr>
          <a:xfrm>
            <a:off x="1121323" y="5210652"/>
            <a:ext cx="280846" cy="230832"/>
          </a:xfrm>
          <a:prstGeom prst="rect">
            <a:avLst/>
          </a:prstGeom>
          <a:noFill/>
        </p:spPr>
        <p:txBody>
          <a:bodyPr wrap="none" rtlCol="0">
            <a:spAutoFit/>
          </a:bodyPr>
          <a:lstStyle/>
          <a:p>
            <a:r>
              <a:rPr lang="en-US" sz="900" b="1" dirty="0" smtClean="0"/>
              <a:t>1.</a:t>
            </a:r>
            <a:endParaRPr lang="en-US" sz="900" b="1" dirty="0"/>
          </a:p>
        </p:txBody>
      </p:sp>
      <p:sp>
        <p:nvSpPr>
          <p:cNvPr id="33" name="Rectangle 32"/>
          <p:cNvSpPr/>
          <p:nvPr/>
        </p:nvSpPr>
        <p:spPr>
          <a:xfrm>
            <a:off x="3672689" y="2139584"/>
            <a:ext cx="1172361" cy="136063"/>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34" name="Rectangle 33"/>
          <p:cNvSpPr/>
          <p:nvPr/>
        </p:nvSpPr>
        <p:spPr>
          <a:xfrm>
            <a:off x="3214141" y="2552295"/>
            <a:ext cx="552406" cy="113486"/>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35" name="Rectangle 34"/>
          <p:cNvSpPr/>
          <p:nvPr/>
        </p:nvSpPr>
        <p:spPr>
          <a:xfrm>
            <a:off x="1346200" y="5250543"/>
            <a:ext cx="1184132" cy="151051"/>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38" name="Rectangle 37"/>
          <p:cNvSpPr/>
          <p:nvPr/>
        </p:nvSpPr>
        <p:spPr>
          <a:xfrm>
            <a:off x="3571687" y="5095481"/>
            <a:ext cx="405029" cy="126567"/>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13" name="TextBox 12"/>
          <p:cNvSpPr txBox="1"/>
          <p:nvPr/>
        </p:nvSpPr>
        <p:spPr>
          <a:xfrm>
            <a:off x="2640852" y="4558434"/>
            <a:ext cx="2977097" cy="246221"/>
          </a:xfrm>
          <a:prstGeom prst="rect">
            <a:avLst/>
          </a:prstGeom>
          <a:noFill/>
        </p:spPr>
        <p:txBody>
          <a:bodyPr wrap="none" rtlCol="0">
            <a:spAutoFit/>
          </a:bodyPr>
          <a:lstStyle/>
          <a:p>
            <a:r>
              <a:rPr lang="en-US" sz="1000" dirty="0" smtClean="0">
                <a:solidFill>
                  <a:srgbClr val="FF0000"/>
                </a:solidFill>
                <a:latin typeface="Calibri" panose="020F0502020204030204" pitchFamily="34" charset="0"/>
                <a:cs typeface="Calibri" panose="020F0502020204030204" pitchFamily="34" charset="0"/>
              </a:rPr>
              <a:t>Plate with ID = 70 has the highest result in Section X 1</a:t>
            </a:r>
            <a:endParaRPr lang="en-US" sz="1000" dirty="0">
              <a:solidFill>
                <a:srgbClr val="FF0000"/>
              </a:solidFill>
              <a:latin typeface="Calibri" panose="020F0502020204030204" pitchFamily="34" charset="0"/>
              <a:cs typeface="Calibri" panose="020F0502020204030204" pitchFamily="34" charset="0"/>
            </a:endParaRPr>
          </a:p>
        </p:txBody>
      </p:sp>
      <p:sp>
        <p:nvSpPr>
          <p:cNvPr id="40" name="Rectangle 39"/>
          <p:cNvSpPr/>
          <p:nvPr/>
        </p:nvSpPr>
        <p:spPr>
          <a:xfrm>
            <a:off x="2648274" y="5449736"/>
            <a:ext cx="923413" cy="140533"/>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cxnSp>
        <p:nvCxnSpPr>
          <p:cNvPr id="41" name="Straight Connector 40"/>
          <p:cNvCxnSpPr/>
          <p:nvPr/>
        </p:nvCxnSpPr>
        <p:spPr>
          <a:xfrm>
            <a:off x="3636855" y="4734000"/>
            <a:ext cx="130688" cy="36148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a:off x="3109980" y="5586863"/>
            <a:ext cx="352856" cy="17060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2593848" y="5708441"/>
            <a:ext cx="1659429" cy="400110"/>
          </a:xfrm>
          <a:prstGeom prst="rect">
            <a:avLst/>
          </a:prstGeom>
          <a:noFill/>
        </p:spPr>
        <p:txBody>
          <a:bodyPr wrap="none" rtlCol="0">
            <a:spAutoFit/>
          </a:bodyPr>
          <a:lstStyle/>
          <a:p>
            <a:r>
              <a:rPr lang="en-US" sz="1000" dirty="0" smtClean="0">
                <a:solidFill>
                  <a:srgbClr val="FF0000"/>
                </a:solidFill>
                <a:latin typeface="Calibri" panose="020F0502020204030204" pitchFamily="34" charset="0"/>
                <a:cs typeface="Calibri" panose="020F0502020204030204" pitchFamily="34" charset="0"/>
              </a:rPr>
              <a:t>Section ID = 3 / Plate ID = 92</a:t>
            </a:r>
          </a:p>
          <a:p>
            <a:r>
              <a:rPr lang="en-US" sz="1000" dirty="0">
                <a:solidFill>
                  <a:srgbClr val="FF0000"/>
                </a:solidFill>
                <a:latin typeface="Calibri" panose="020F0502020204030204" pitchFamily="34" charset="0"/>
                <a:cs typeface="Calibri" panose="020F0502020204030204" pitchFamily="34" charset="0"/>
              </a:rPr>
              <a:t>w</a:t>
            </a:r>
            <a:r>
              <a:rPr lang="en-US" sz="1000" dirty="0" smtClean="0">
                <a:solidFill>
                  <a:srgbClr val="FF0000"/>
                </a:solidFill>
                <a:latin typeface="Calibri" panose="020F0502020204030204" pitchFamily="34" charset="0"/>
                <a:cs typeface="Calibri" panose="020F0502020204030204" pitchFamily="34" charset="0"/>
              </a:rPr>
              <a:t>orst result among sections</a:t>
            </a:r>
            <a:endParaRPr lang="en-US" sz="1000" dirty="0">
              <a:solidFill>
                <a:srgbClr val="FF0000"/>
              </a:solidFill>
              <a:latin typeface="Calibri" panose="020F0502020204030204" pitchFamily="34" charset="0"/>
              <a:cs typeface="Calibri" panose="020F0502020204030204" pitchFamily="34" charset="0"/>
            </a:endParaRPr>
          </a:p>
        </p:txBody>
      </p:sp>
      <p:sp>
        <p:nvSpPr>
          <p:cNvPr id="49" name="Rectangle 48"/>
          <p:cNvSpPr/>
          <p:nvPr/>
        </p:nvSpPr>
        <p:spPr>
          <a:xfrm>
            <a:off x="4038600" y="5331662"/>
            <a:ext cx="3632200" cy="151300"/>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50" name="TextBox 49"/>
          <p:cNvSpPr txBox="1"/>
          <p:nvPr/>
        </p:nvSpPr>
        <p:spPr>
          <a:xfrm>
            <a:off x="4857750" y="5705152"/>
            <a:ext cx="3672800" cy="400110"/>
          </a:xfrm>
          <a:prstGeom prst="rect">
            <a:avLst/>
          </a:prstGeom>
          <a:noFill/>
        </p:spPr>
        <p:txBody>
          <a:bodyPr wrap="none" rtlCol="0">
            <a:spAutoFit/>
          </a:bodyPr>
          <a:lstStyle/>
          <a:p>
            <a:r>
              <a:rPr lang="en-US" sz="1000" dirty="0" smtClean="0">
                <a:solidFill>
                  <a:srgbClr val="FF0000"/>
                </a:solidFill>
                <a:latin typeface="Calibri" panose="020F0502020204030204" pitchFamily="34" charset="0"/>
                <a:cs typeface="Calibri" panose="020F0502020204030204" pitchFamily="34" charset="0"/>
              </a:rPr>
              <a:t>All results (dimensions, stresses) are from the plate which causes</a:t>
            </a:r>
          </a:p>
          <a:p>
            <a:r>
              <a:rPr lang="en-US" sz="1000" dirty="0" smtClean="0">
                <a:solidFill>
                  <a:srgbClr val="FF0000"/>
                </a:solidFill>
                <a:latin typeface="Calibri" panose="020F0502020204030204" pitchFamily="34" charset="0"/>
                <a:cs typeface="Calibri" panose="020F0502020204030204" pitchFamily="34" charset="0"/>
              </a:rPr>
              <a:t>higher BF = 0.47 because Search Type = Related to Last Parameter</a:t>
            </a:r>
            <a:endParaRPr lang="en-US" sz="1000" dirty="0">
              <a:solidFill>
                <a:srgbClr val="FF0000"/>
              </a:solidFill>
              <a:latin typeface="Calibri" panose="020F0502020204030204" pitchFamily="34" charset="0"/>
              <a:cs typeface="Calibri" panose="020F0502020204030204" pitchFamily="34" charset="0"/>
            </a:endParaRPr>
          </a:p>
        </p:txBody>
      </p:sp>
      <p:cxnSp>
        <p:nvCxnSpPr>
          <p:cNvPr id="51" name="Straight Connector 50"/>
          <p:cNvCxnSpPr/>
          <p:nvPr/>
        </p:nvCxnSpPr>
        <p:spPr>
          <a:xfrm>
            <a:off x="5625757" y="5480275"/>
            <a:ext cx="479023" cy="27718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53" name="Rectangle 52"/>
          <p:cNvSpPr/>
          <p:nvPr/>
        </p:nvSpPr>
        <p:spPr>
          <a:xfrm>
            <a:off x="4492986" y="3742194"/>
            <a:ext cx="377301" cy="124835"/>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36" name="Rectangle 35"/>
          <p:cNvSpPr/>
          <p:nvPr/>
        </p:nvSpPr>
        <p:spPr>
          <a:xfrm>
            <a:off x="595715" y="1423968"/>
            <a:ext cx="2368296" cy="438912"/>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lvl="0">
              <a:defRPr/>
            </a:pPr>
            <a:r>
              <a:rPr lang="en-US" sz="1200" kern="0" dirty="0">
                <a:solidFill>
                  <a:sysClr val="windowText" lastClr="000000"/>
                </a:solidFill>
                <a:latin typeface="Calibri"/>
              </a:rPr>
              <a:t>Press        and select Load Group “Envelope”</a:t>
            </a:r>
            <a:endParaRPr lang="uk-UA" sz="1200" kern="0" dirty="0">
              <a:solidFill>
                <a:sysClr val="windowText" lastClr="000000"/>
              </a:solidFill>
              <a:latin typeface="Calibri"/>
            </a:endParaRPr>
          </a:p>
        </p:txBody>
      </p:sp>
      <p:sp>
        <p:nvSpPr>
          <p:cNvPr id="37" name="Rectangle 12"/>
          <p:cNvSpPr/>
          <p:nvPr/>
        </p:nvSpPr>
        <p:spPr>
          <a:xfrm>
            <a:off x="595715" y="2485545"/>
            <a:ext cx="2368296" cy="365760"/>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lvl="0">
              <a:defRPr/>
            </a:pPr>
            <a:r>
              <a:rPr lang="en-US" sz="1200" kern="0" dirty="0">
                <a:solidFill>
                  <a:sysClr val="windowText" lastClr="000000"/>
                </a:solidFill>
                <a:latin typeface="Calibri"/>
              </a:rPr>
              <a:t>Press </a:t>
            </a:r>
            <a:r>
              <a:rPr lang="en-US" sz="1200" i="1" kern="0" dirty="0">
                <a:solidFill>
                  <a:sysClr val="windowText" lastClr="000000"/>
                </a:solidFill>
                <a:latin typeface="Calibri"/>
              </a:rPr>
              <a:t>Fill Table.</a:t>
            </a:r>
            <a:endParaRPr lang="en-US" sz="1200" b="1" i="1" kern="0" dirty="0">
              <a:solidFill>
                <a:sysClr val="windowText" lastClr="000000"/>
              </a:solidFill>
              <a:latin typeface="Calibri"/>
            </a:endParaRPr>
          </a:p>
        </p:txBody>
      </p:sp>
      <p:sp>
        <p:nvSpPr>
          <p:cNvPr id="39" name="Rectangle 12"/>
          <p:cNvSpPr/>
          <p:nvPr/>
        </p:nvSpPr>
        <p:spPr>
          <a:xfrm>
            <a:off x="595715" y="1978824"/>
            <a:ext cx="2368296" cy="377346"/>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lvl="0">
              <a:defRPr/>
            </a:pPr>
            <a:r>
              <a:rPr lang="en-US" sz="1200" kern="0" dirty="0">
                <a:solidFill>
                  <a:sysClr val="windowText" lastClr="000000"/>
                </a:solidFill>
                <a:latin typeface="Calibri"/>
              </a:rPr>
              <a:t>Show plates results: </a:t>
            </a:r>
            <a:r>
              <a:rPr lang="en-US" sz="1200" b="1" kern="0" dirty="0">
                <a:solidFill>
                  <a:sysClr val="windowText" lastClr="000000"/>
                </a:solidFill>
                <a:latin typeface="Calibri"/>
              </a:rPr>
              <a:t>OFF</a:t>
            </a:r>
            <a:endParaRPr lang="en-US" sz="1200" b="1" i="1" kern="0" dirty="0">
              <a:solidFill>
                <a:sysClr val="windowText" lastClr="000000"/>
              </a:solidFill>
              <a:latin typeface="Calibri"/>
            </a:endParaRPr>
          </a:p>
        </p:txBody>
      </p:sp>
      <p:sp>
        <p:nvSpPr>
          <p:cNvPr id="43" name="Oval 42"/>
          <p:cNvSpPr>
            <a:spLocks/>
          </p:cNvSpPr>
          <p:nvPr/>
        </p:nvSpPr>
        <p:spPr>
          <a:xfrm>
            <a:off x="91440" y="868680"/>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1</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44" name="Oval 10"/>
          <p:cNvSpPr>
            <a:spLocks/>
          </p:cNvSpPr>
          <p:nvPr/>
        </p:nvSpPr>
        <p:spPr>
          <a:xfrm>
            <a:off x="91440" y="1383722"/>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2</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46" name="Oval 45"/>
          <p:cNvSpPr>
            <a:spLocks/>
          </p:cNvSpPr>
          <p:nvPr/>
        </p:nvSpPr>
        <p:spPr>
          <a:xfrm>
            <a:off x="91440" y="1951929"/>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3</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47" name="Oval 46"/>
          <p:cNvSpPr>
            <a:spLocks/>
          </p:cNvSpPr>
          <p:nvPr/>
        </p:nvSpPr>
        <p:spPr>
          <a:xfrm>
            <a:off x="91440" y="2445705"/>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4</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pic>
        <p:nvPicPr>
          <p:cNvPr id="48" name="Picture 47"/>
          <p:cNvPicPr>
            <a:picLocks noChangeAspect="1"/>
          </p:cNvPicPr>
          <p:nvPr/>
        </p:nvPicPr>
        <p:blipFill>
          <a:blip r:embed="rId5"/>
          <a:stretch>
            <a:fillRect/>
          </a:stretch>
        </p:blipFill>
        <p:spPr>
          <a:xfrm>
            <a:off x="1054459" y="1468284"/>
            <a:ext cx="209550" cy="209550"/>
          </a:xfrm>
          <a:prstGeom prst="rect">
            <a:avLst/>
          </a:prstGeom>
        </p:spPr>
      </p:pic>
    </p:spTree>
    <p:extLst>
      <p:ext uri="{BB962C8B-B14F-4D97-AF65-F5344CB8AC3E}">
        <p14:creationId xmlns:p14="http://schemas.microsoft.com/office/powerpoint/2010/main" val="426023806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stretch>
            <a:fillRect/>
          </a:stretch>
        </p:blipFill>
        <p:spPr>
          <a:xfrm>
            <a:off x="5270685" y="3627119"/>
            <a:ext cx="3855032" cy="2317321"/>
          </a:xfrm>
          <a:prstGeom prst="rect">
            <a:avLst/>
          </a:prstGeom>
        </p:spPr>
      </p:pic>
      <p:pic>
        <p:nvPicPr>
          <p:cNvPr id="11" name="Picture 10"/>
          <p:cNvPicPr>
            <a:picLocks noChangeAspect="1"/>
          </p:cNvPicPr>
          <p:nvPr/>
        </p:nvPicPr>
        <p:blipFill>
          <a:blip r:embed="rId3"/>
          <a:stretch>
            <a:fillRect/>
          </a:stretch>
        </p:blipFill>
        <p:spPr>
          <a:xfrm>
            <a:off x="3092165" y="3013635"/>
            <a:ext cx="3170052" cy="3146395"/>
          </a:xfrm>
          <a:prstGeom prst="rect">
            <a:avLst/>
          </a:prstGeom>
        </p:spPr>
      </p:pic>
      <p:pic>
        <p:nvPicPr>
          <p:cNvPr id="8" name="Picture 7"/>
          <p:cNvPicPr>
            <a:picLocks noChangeAspect="1"/>
          </p:cNvPicPr>
          <p:nvPr/>
        </p:nvPicPr>
        <p:blipFill>
          <a:blip r:embed="rId4"/>
          <a:stretch>
            <a:fillRect/>
          </a:stretch>
        </p:blipFill>
        <p:spPr>
          <a:xfrm>
            <a:off x="6200117" y="1409153"/>
            <a:ext cx="2888935" cy="1860890"/>
          </a:xfrm>
          <a:prstGeom prst="rect">
            <a:avLst/>
          </a:prstGeom>
        </p:spPr>
      </p:pic>
      <p:pic>
        <p:nvPicPr>
          <p:cNvPr id="5" name="Picture 4"/>
          <p:cNvPicPr>
            <a:picLocks noChangeAspect="1"/>
          </p:cNvPicPr>
          <p:nvPr/>
        </p:nvPicPr>
        <p:blipFill>
          <a:blip r:embed="rId5"/>
          <a:stretch>
            <a:fillRect/>
          </a:stretch>
        </p:blipFill>
        <p:spPr>
          <a:xfrm>
            <a:off x="3135751" y="1553401"/>
            <a:ext cx="2960249" cy="1117966"/>
          </a:xfrm>
          <a:prstGeom prst="rect">
            <a:avLst/>
          </a:prstGeom>
        </p:spPr>
      </p:pic>
      <p:sp>
        <p:nvSpPr>
          <p:cNvPr id="2" name="Title 1"/>
          <p:cNvSpPr>
            <a:spLocks noGrp="1"/>
          </p:cNvSpPr>
          <p:nvPr>
            <p:ph type="title"/>
          </p:nvPr>
        </p:nvSpPr>
        <p:spPr/>
        <p:txBody>
          <a:bodyPr>
            <a:normAutofit/>
          </a:bodyPr>
          <a:lstStyle/>
          <a:p>
            <a:r>
              <a:rPr lang="en-US" sz="2900" dirty="0" smtClean="0">
                <a:solidFill>
                  <a:schemeClr val="tx1"/>
                </a:solidFill>
              </a:rPr>
              <a:t>Report. Tables</a:t>
            </a:r>
            <a:endParaRPr lang="uk-UA" sz="2900" dirty="0">
              <a:solidFill>
                <a:schemeClr val="tx1"/>
              </a:solidFill>
            </a:endParaRPr>
          </a:p>
        </p:txBody>
      </p:sp>
      <p:sp>
        <p:nvSpPr>
          <p:cNvPr id="3" name="Footer Placeholder 2"/>
          <p:cNvSpPr>
            <a:spLocks noGrp="1"/>
          </p:cNvSpPr>
          <p:nvPr>
            <p:ph type="ftr" sz="quarter" idx="11"/>
          </p:nvPr>
        </p:nvSpPr>
        <p:spPr/>
        <p:txBody>
          <a:bodyPr/>
          <a:lstStyle/>
          <a:p>
            <a:r>
              <a:rPr lang="en-US" dirty="0" smtClean="0"/>
              <a:t>www.sdcverifier.com</a:t>
            </a:r>
            <a:endParaRPr lang="en-US" dirty="0"/>
          </a:p>
        </p:txBody>
      </p:sp>
      <p:sp>
        <p:nvSpPr>
          <p:cNvPr id="4" name="Slide Number Placeholder 3"/>
          <p:cNvSpPr>
            <a:spLocks noGrp="1"/>
          </p:cNvSpPr>
          <p:nvPr>
            <p:ph type="sldNum" sz="quarter" idx="12"/>
          </p:nvPr>
        </p:nvSpPr>
        <p:spPr/>
        <p:txBody>
          <a:bodyPr/>
          <a:lstStyle/>
          <a:p>
            <a:fld id="{1D8C7E89-3D2E-455B-B628-59013567A8A2}" type="slidenum">
              <a:rPr lang="en-US" smtClean="0"/>
              <a:pPr/>
              <a:t>22</a:t>
            </a:fld>
            <a:endParaRPr lang="en-US" dirty="0"/>
          </a:p>
        </p:txBody>
      </p:sp>
      <p:sp>
        <p:nvSpPr>
          <p:cNvPr id="45" name="TextBox 44"/>
          <p:cNvSpPr txBox="1"/>
          <p:nvPr/>
        </p:nvSpPr>
        <p:spPr>
          <a:xfrm>
            <a:off x="4724334" y="2127624"/>
            <a:ext cx="280846" cy="230832"/>
          </a:xfrm>
          <a:prstGeom prst="rect">
            <a:avLst/>
          </a:prstGeom>
          <a:noFill/>
        </p:spPr>
        <p:txBody>
          <a:bodyPr wrap="none" rtlCol="0">
            <a:spAutoFit/>
          </a:bodyPr>
          <a:lstStyle/>
          <a:p>
            <a:r>
              <a:rPr lang="en-US" sz="900" b="1" dirty="0" smtClean="0"/>
              <a:t>1.</a:t>
            </a:r>
            <a:endParaRPr lang="en-US" sz="900" b="1" dirty="0"/>
          </a:p>
        </p:txBody>
      </p:sp>
      <p:sp>
        <p:nvSpPr>
          <p:cNvPr id="46" name="TextBox 45"/>
          <p:cNvSpPr txBox="1"/>
          <p:nvPr/>
        </p:nvSpPr>
        <p:spPr>
          <a:xfrm>
            <a:off x="7086600" y="2763124"/>
            <a:ext cx="280846" cy="230832"/>
          </a:xfrm>
          <a:prstGeom prst="rect">
            <a:avLst/>
          </a:prstGeom>
          <a:noFill/>
        </p:spPr>
        <p:txBody>
          <a:bodyPr wrap="none" rtlCol="0">
            <a:spAutoFit/>
          </a:bodyPr>
          <a:lstStyle/>
          <a:p>
            <a:r>
              <a:rPr lang="en-US" sz="900" b="1" dirty="0" smtClean="0"/>
              <a:t>2.</a:t>
            </a:r>
            <a:endParaRPr lang="en-US" sz="900" b="1" dirty="0"/>
          </a:p>
        </p:txBody>
      </p:sp>
      <p:sp>
        <p:nvSpPr>
          <p:cNvPr id="49" name="TextBox 48"/>
          <p:cNvSpPr txBox="1"/>
          <p:nvPr/>
        </p:nvSpPr>
        <p:spPr>
          <a:xfrm>
            <a:off x="2998573" y="3282127"/>
            <a:ext cx="280846" cy="230832"/>
          </a:xfrm>
          <a:prstGeom prst="rect">
            <a:avLst/>
          </a:prstGeom>
          <a:noFill/>
        </p:spPr>
        <p:txBody>
          <a:bodyPr wrap="none" rtlCol="0">
            <a:spAutoFit/>
          </a:bodyPr>
          <a:lstStyle/>
          <a:p>
            <a:r>
              <a:rPr lang="en-US" sz="900" b="1" dirty="0" smtClean="0"/>
              <a:t>3.</a:t>
            </a:r>
            <a:endParaRPr lang="en-US" sz="900" b="1" dirty="0"/>
          </a:p>
        </p:txBody>
      </p:sp>
      <p:sp>
        <p:nvSpPr>
          <p:cNvPr id="50" name="TextBox 49"/>
          <p:cNvSpPr txBox="1"/>
          <p:nvPr/>
        </p:nvSpPr>
        <p:spPr>
          <a:xfrm>
            <a:off x="7089648" y="3746440"/>
            <a:ext cx="280846" cy="230832"/>
          </a:xfrm>
          <a:prstGeom prst="rect">
            <a:avLst/>
          </a:prstGeom>
          <a:noFill/>
        </p:spPr>
        <p:txBody>
          <a:bodyPr wrap="none" rtlCol="0">
            <a:spAutoFit/>
          </a:bodyPr>
          <a:lstStyle/>
          <a:p>
            <a:r>
              <a:rPr lang="en-US" sz="900" b="1" dirty="0" smtClean="0"/>
              <a:t>4.</a:t>
            </a:r>
            <a:endParaRPr lang="en-US" sz="900" b="1" dirty="0"/>
          </a:p>
        </p:txBody>
      </p:sp>
      <p:sp>
        <p:nvSpPr>
          <p:cNvPr id="51" name="TextBox 50"/>
          <p:cNvSpPr txBox="1"/>
          <p:nvPr/>
        </p:nvSpPr>
        <p:spPr>
          <a:xfrm>
            <a:off x="2993534" y="4163124"/>
            <a:ext cx="280846" cy="230832"/>
          </a:xfrm>
          <a:prstGeom prst="rect">
            <a:avLst/>
          </a:prstGeom>
          <a:noFill/>
        </p:spPr>
        <p:txBody>
          <a:bodyPr wrap="none" rtlCol="0">
            <a:spAutoFit/>
          </a:bodyPr>
          <a:lstStyle/>
          <a:p>
            <a:r>
              <a:rPr lang="en-US" sz="900" b="1" dirty="0" smtClean="0"/>
              <a:t>6.</a:t>
            </a:r>
            <a:endParaRPr lang="en-US" sz="900" b="1" dirty="0"/>
          </a:p>
        </p:txBody>
      </p:sp>
      <p:sp>
        <p:nvSpPr>
          <p:cNvPr id="52" name="TextBox 51"/>
          <p:cNvSpPr txBox="1"/>
          <p:nvPr/>
        </p:nvSpPr>
        <p:spPr>
          <a:xfrm>
            <a:off x="7977834" y="5657630"/>
            <a:ext cx="398260" cy="230832"/>
          </a:xfrm>
          <a:prstGeom prst="rect">
            <a:avLst/>
          </a:prstGeom>
          <a:noFill/>
        </p:spPr>
        <p:txBody>
          <a:bodyPr wrap="square" rtlCol="0">
            <a:spAutoFit/>
          </a:bodyPr>
          <a:lstStyle/>
          <a:p>
            <a:r>
              <a:rPr lang="en-US" sz="900" b="1" dirty="0" smtClean="0"/>
              <a:t>5.</a:t>
            </a:r>
            <a:endParaRPr lang="en-US" sz="900" b="1" dirty="0"/>
          </a:p>
        </p:txBody>
      </p:sp>
      <p:sp>
        <p:nvSpPr>
          <p:cNvPr id="53" name="TextBox 52"/>
          <p:cNvSpPr txBox="1"/>
          <p:nvPr/>
        </p:nvSpPr>
        <p:spPr>
          <a:xfrm>
            <a:off x="5028096" y="5869349"/>
            <a:ext cx="280846" cy="230832"/>
          </a:xfrm>
          <a:prstGeom prst="rect">
            <a:avLst/>
          </a:prstGeom>
          <a:noFill/>
        </p:spPr>
        <p:txBody>
          <a:bodyPr wrap="none" rtlCol="0">
            <a:spAutoFit/>
          </a:bodyPr>
          <a:lstStyle/>
          <a:p>
            <a:r>
              <a:rPr lang="en-US" sz="900" b="1" dirty="0" smtClean="0"/>
              <a:t>7.</a:t>
            </a:r>
            <a:endParaRPr lang="en-US" sz="900" b="1" dirty="0"/>
          </a:p>
        </p:txBody>
      </p:sp>
      <p:sp>
        <p:nvSpPr>
          <p:cNvPr id="36" name="TextBox 35"/>
          <p:cNvSpPr txBox="1"/>
          <p:nvPr/>
        </p:nvSpPr>
        <p:spPr>
          <a:xfrm>
            <a:off x="5712380" y="3154627"/>
            <a:ext cx="280846" cy="230832"/>
          </a:xfrm>
          <a:prstGeom prst="rect">
            <a:avLst/>
          </a:prstGeom>
          <a:noFill/>
        </p:spPr>
        <p:txBody>
          <a:bodyPr wrap="none" rtlCol="0">
            <a:spAutoFit/>
          </a:bodyPr>
          <a:lstStyle/>
          <a:p>
            <a:r>
              <a:rPr lang="en-US" sz="900" b="1" dirty="0" smtClean="0"/>
              <a:t>4.</a:t>
            </a:r>
            <a:endParaRPr lang="en-US" sz="900" b="1" dirty="0"/>
          </a:p>
        </p:txBody>
      </p:sp>
      <p:sp>
        <p:nvSpPr>
          <p:cNvPr id="39" name="Rectangle 38"/>
          <p:cNvSpPr/>
          <p:nvPr/>
        </p:nvSpPr>
        <p:spPr>
          <a:xfrm>
            <a:off x="4937760" y="2151654"/>
            <a:ext cx="1184132" cy="182772"/>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41" name="Rectangle 40"/>
          <p:cNvSpPr/>
          <p:nvPr/>
        </p:nvSpPr>
        <p:spPr>
          <a:xfrm>
            <a:off x="7345279" y="2788324"/>
            <a:ext cx="1733688" cy="182772"/>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42" name="Rectangle 41"/>
          <p:cNvSpPr/>
          <p:nvPr/>
        </p:nvSpPr>
        <p:spPr>
          <a:xfrm>
            <a:off x="5924408" y="3323077"/>
            <a:ext cx="152876" cy="146389"/>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43" name="Rectangle 42"/>
          <p:cNvSpPr/>
          <p:nvPr/>
        </p:nvSpPr>
        <p:spPr>
          <a:xfrm>
            <a:off x="7182961" y="3940682"/>
            <a:ext cx="955199" cy="161175"/>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47" name="Rectangle 46"/>
          <p:cNvSpPr/>
          <p:nvPr/>
        </p:nvSpPr>
        <p:spPr>
          <a:xfrm>
            <a:off x="8189392" y="5747248"/>
            <a:ext cx="445607" cy="161175"/>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48" name="Rectangle 47"/>
          <p:cNvSpPr/>
          <p:nvPr/>
        </p:nvSpPr>
        <p:spPr>
          <a:xfrm>
            <a:off x="3174473" y="3337392"/>
            <a:ext cx="445607" cy="146523"/>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54" name="Rectangle 53"/>
          <p:cNvSpPr/>
          <p:nvPr/>
        </p:nvSpPr>
        <p:spPr>
          <a:xfrm>
            <a:off x="3188575" y="4342562"/>
            <a:ext cx="2865849" cy="606349"/>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56" name="Rectangle 55"/>
          <p:cNvSpPr/>
          <p:nvPr/>
        </p:nvSpPr>
        <p:spPr>
          <a:xfrm>
            <a:off x="3186330" y="4072980"/>
            <a:ext cx="1271370" cy="146523"/>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40" name="Rectangle 12"/>
          <p:cNvSpPr/>
          <p:nvPr/>
        </p:nvSpPr>
        <p:spPr>
          <a:xfrm>
            <a:off x="595715" y="868679"/>
            <a:ext cx="2368296" cy="374904"/>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lvl="0">
              <a:defRPr/>
            </a:pPr>
            <a:r>
              <a:rPr lang="en-US" sz="1200" kern="0" dirty="0">
                <a:solidFill>
                  <a:sysClr val="windowText" lastClr="000000"/>
                </a:solidFill>
                <a:latin typeface="Calibri"/>
              </a:rPr>
              <a:t>Execute </a:t>
            </a:r>
            <a:r>
              <a:rPr lang="en-US" sz="1200" i="1" kern="0" dirty="0">
                <a:solidFill>
                  <a:sysClr val="windowText" lastClr="000000"/>
                </a:solidFill>
                <a:latin typeface="Calibri"/>
              </a:rPr>
              <a:t>Reports =&gt; Add Report Designer =&gt; Results.</a:t>
            </a:r>
            <a:endParaRPr lang="en-US" sz="1200" b="1" i="1" kern="0" dirty="0">
              <a:solidFill>
                <a:sysClr val="windowText" lastClr="000000"/>
              </a:solidFill>
              <a:latin typeface="Calibri"/>
            </a:endParaRPr>
          </a:p>
        </p:txBody>
      </p:sp>
      <p:sp>
        <p:nvSpPr>
          <p:cNvPr id="55" name="Rectangle 54"/>
          <p:cNvSpPr/>
          <p:nvPr/>
        </p:nvSpPr>
        <p:spPr>
          <a:xfrm>
            <a:off x="595715" y="1362456"/>
            <a:ext cx="2368296" cy="731520"/>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lvl="0">
              <a:defRPr/>
            </a:pPr>
            <a:r>
              <a:rPr lang="en-US" sz="1200" i="1" kern="0" dirty="0">
                <a:solidFill>
                  <a:sysClr val="windowText" lastClr="000000"/>
                </a:solidFill>
                <a:latin typeface="Calibri"/>
              </a:rPr>
              <a:t>Plate Buckling </a:t>
            </a:r>
            <a:r>
              <a:rPr lang="en-US" sz="1200" kern="0" dirty="0">
                <a:solidFill>
                  <a:sysClr val="windowText" lastClr="000000"/>
                </a:solidFill>
                <a:latin typeface="Calibri"/>
              </a:rPr>
              <a:t>check  context menu in model tree =&gt; Expand/Extreme </a:t>
            </a:r>
            <a:r>
              <a:rPr lang="en-US" sz="1200" i="1" kern="0" dirty="0">
                <a:solidFill>
                  <a:sysClr val="windowText" lastClr="000000"/>
                </a:solidFill>
                <a:latin typeface="Calibri"/>
              </a:rPr>
              <a:t>Tables.</a:t>
            </a:r>
            <a:endParaRPr lang="en-US" sz="1200" b="1" i="1" kern="0" dirty="0">
              <a:solidFill>
                <a:sysClr val="windowText" lastClr="000000"/>
              </a:solidFill>
              <a:latin typeface="Calibri"/>
            </a:endParaRPr>
          </a:p>
        </p:txBody>
      </p:sp>
      <p:sp>
        <p:nvSpPr>
          <p:cNvPr id="57" name="Rectangle 12"/>
          <p:cNvSpPr/>
          <p:nvPr/>
        </p:nvSpPr>
        <p:spPr>
          <a:xfrm>
            <a:off x="589915" y="2736197"/>
            <a:ext cx="2368296" cy="365760"/>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lvl="0">
              <a:defRPr/>
            </a:pPr>
            <a:r>
              <a:rPr lang="en-US" sz="1200" kern="0" dirty="0">
                <a:solidFill>
                  <a:sysClr val="windowText" lastClr="000000"/>
                </a:solidFill>
                <a:latin typeface="Calibri"/>
              </a:rPr>
              <a:t>Press         and select </a:t>
            </a:r>
            <a:r>
              <a:rPr lang="en-US" sz="1200" b="1" kern="0" dirty="0">
                <a:solidFill>
                  <a:sysClr val="windowText" lastClr="000000"/>
                </a:solidFill>
                <a:latin typeface="Calibri"/>
              </a:rPr>
              <a:t>LS</a:t>
            </a:r>
            <a:r>
              <a:rPr lang="en-US" sz="1200" i="1" kern="0" dirty="0">
                <a:solidFill>
                  <a:sysClr val="windowText" lastClr="000000"/>
                </a:solidFill>
                <a:latin typeface="Calibri"/>
              </a:rPr>
              <a:t>; </a:t>
            </a:r>
            <a:r>
              <a:rPr lang="en-US" sz="1200" b="1" kern="0" dirty="0">
                <a:solidFill>
                  <a:sysClr val="windowText" lastClr="000000"/>
                </a:solidFill>
                <a:latin typeface="Calibri"/>
              </a:rPr>
              <a:t>LG</a:t>
            </a:r>
            <a:r>
              <a:rPr lang="en-US" sz="1200" kern="0" dirty="0">
                <a:solidFill>
                  <a:sysClr val="windowText" lastClr="000000"/>
                </a:solidFill>
                <a:latin typeface="Calibri"/>
              </a:rPr>
              <a:t> loads.</a:t>
            </a:r>
            <a:endParaRPr lang="en-US" sz="1200" b="1" kern="0" dirty="0">
              <a:solidFill>
                <a:sysClr val="windowText" lastClr="000000"/>
              </a:solidFill>
              <a:latin typeface="Calibri"/>
            </a:endParaRPr>
          </a:p>
        </p:txBody>
      </p:sp>
      <p:sp>
        <p:nvSpPr>
          <p:cNvPr id="58" name="Rectangle 12"/>
          <p:cNvSpPr/>
          <p:nvPr/>
        </p:nvSpPr>
        <p:spPr>
          <a:xfrm>
            <a:off x="595715" y="2225155"/>
            <a:ext cx="2368296" cy="377346"/>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lvl="0">
              <a:defRPr/>
            </a:pPr>
            <a:r>
              <a:rPr lang="en-US" sz="1200" kern="0" dirty="0">
                <a:solidFill>
                  <a:sysClr val="windowText" lastClr="000000"/>
                </a:solidFill>
                <a:latin typeface="Calibri"/>
              </a:rPr>
              <a:t>Type:</a:t>
            </a:r>
            <a:r>
              <a:rPr lang="en-US" sz="1200" b="1" kern="0" dirty="0">
                <a:solidFill>
                  <a:sysClr val="windowText" lastClr="000000"/>
                </a:solidFill>
                <a:latin typeface="Calibri"/>
              </a:rPr>
              <a:t> Expand</a:t>
            </a:r>
          </a:p>
        </p:txBody>
      </p:sp>
      <p:sp>
        <p:nvSpPr>
          <p:cNvPr id="59" name="Oval 58"/>
          <p:cNvSpPr>
            <a:spLocks/>
          </p:cNvSpPr>
          <p:nvPr/>
        </p:nvSpPr>
        <p:spPr>
          <a:xfrm>
            <a:off x="100584" y="868680"/>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1</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60" name="Oval 10"/>
          <p:cNvSpPr>
            <a:spLocks/>
          </p:cNvSpPr>
          <p:nvPr/>
        </p:nvSpPr>
        <p:spPr>
          <a:xfrm>
            <a:off x="100584" y="1362456"/>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2</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61" name="Oval 60"/>
          <p:cNvSpPr>
            <a:spLocks/>
          </p:cNvSpPr>
          <p:nvPr/>
        </p:nvSpPr>
        <p:spPr>
          <a:xfrm>
            <a:off x="100584" y="2267518"/>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3</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62" name="Oval 61"/>
          <p:cNvSpPr>
            <a:spLocks/>
          </p:cNvSpPr>
          <p:nvPr/>
        </p:nvSpPr>
        <p:spPr>
          <a:xfrm>
            <a:off x="100584" y="2756162"/>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4</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pic>
        <p:nvPicPr>
          <p:cNvPr id="34" name="Picture 33"/>
          <p:cNvPicPr>
            <a:picLocks noChangeAspect="1"/>
          </p:cNvPicPr>
          <p:nvPr/>
        </p:nvPicPr>
        <p:blipFill>
          <a:blip r:embed="rId6"/>
          <a:stretch>
            <a:fillRect/>
          </a:stretch>
        </p:blipFill>
        <p:spPr>
          <a:xfrm>
            <a:off x="1073653" y="2811690"/>
            <a:ext cx="209550" cy="209550"/>
          </a:xfrm>
          <a:prstGeom prst="rect">
            <a:avLst/>
          </a:prstGeom>
        </p:spPr>
      </p:pic>
      <p:sp>
        <p:nvSpPr>
          <p:cNvPr id="69" name="Rectangle 68"/>
          <p:cNvSpPr/>
          <p:nvPr/>
        </p:nvSpPr>
        <p:spPr>
          <a:xfrm>
            <a:off x="588129" y="3678603"/>
            <a:ext cx="2368296" cy="731520"/>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lvl="0">
              <a:defRPr/>
            </a:pPr>
            <a:r>
              <a:rPr lang="en-US" sz="1200" kern="0" dirty="0">
                <a:solidFill>
                  <a:sysClr val="windowText" lastClr="000000"/>
                </a:solidFill>
                <a:latin typeface="Calibri"/>
              </a:rPr>
              <a:t>Select </a:t>
            </a:r>
            <a:r>
              <a:rPr lang="en-US" sz="1200" i="1" kern="0" dirty="0">
                <a:solidFill>
                  <a:sysClr val="windowText" lastClr="000000"/>
                </a:solidFill>
                <a:latin typeface="Calibri"/>
              </a:rPr>
              <a:t>All selected sections as one selection </a:t>
            </a:r>
            <a:r>
              <a:rPr lang="en-US" sz="1200" kern="0" dirty="0">
                <a:solidFill>
                  <a:sysClr val="windowText" lastClr="000000"/>
                </a:solidFill>
                <a:latin typeface="Calibri"/>
              </a:rPr>
              <a:t>and select all </a:t>
            </a:r>
          </a:p>
          <a:p>
            <a:pPr lvl="0">
              <a:defRPr/>
            </a:pPr>
            <a:r>
              <a:rPr lang="en-US" sz="1200" b="1" kern="0" dirty="0">
                <a:solidFill>
                  <a:sysClr val="windowText" lastClr="000000"/>
                </a:solidFill>
                <a:latin typeface="Calibri"/>
              </a:rPr>
              <a:t>X Sections</a:t>
            </a:r>
            <a:r>
              <a:rPr lang="en-US" sz="1200" i="1" kern="0" dirty="0">
                <a:solidFill>
                  <a:sysClr val="windowText" lastClr="000000"/>
                </a:solidFill>
                <a:latin typeface="Calibri"/>
              </a:rPr>
              <a:t>.</a:t>
            </a:r>
            <a:endParaRPr lang="en-US" sz="1200" b="1" i="1" kern="0" dirty="0">
              <a:solidFill>
                <a:sysClr val="windowText" lastClr="000000"/>
              </a:solidFill>
              <a:latin typeface="Calibri"/>
            </a:endParaRPr>
          </a:p>
        </p:txBody>
      </p:sp>
      <p:sp>
        <p:nvSpPr>
          <p:cNvPr id="70" name="Oval 10"/>
          <p:cNvSpPr>
            <a:spLocks/>
          </p:cNvSpPr>
          <p:nvPr/>
        </p:nvSpPr>
        <p:spPr>
          <a:xfrm>
            <a:off x="100584" y="3699966"/>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200" kern="0" dirty="0">
                <a:solidFill>
                  <a:sysClr val="windowText" lastClr="000000"/>
                </a:solidFill>
                <a:latin typeface="Calibri"/>
              </a:rPr>
              <a:t>6</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71" name="Rectangle 12"/>
          <p:cNvSpPr/>
          <p:nvPr/>
        </p:nvSpPr>
        <p:spPr>
          <a:xfrm>
            <a:off x="576833" y="3207400"/>
            <a:ext cx="2368296" cy="365760"/>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i="0" u="none" strike="noStrike" kern="0" cap="none" spc="0" normalizeH="0" baseline="0" noProof="0" dirty="0" smtClean="0">
                <a:ln>
                  <a:noFill/>
                </a:ln>
                <a:solidFill>
                  <a:sysClr val="windowText" lastClr="000000"/>
                </a:solidFill>
                <a:effectLst/>
                <a:uLnTx/>
                <a:uFillTx/>
                <a:latin typeface="Calibri"/>
                <a:ea typeface="+mn-ea"/>
                <a:cs typeface="+mn-cs"/>
              </a:rPr>
              <a:t>Press </a:t>
            </a:r>
            <a:r>
              <a:rPr kumimoji="0" lang="en-US" sz="1200" i="1" u="none" strike="noStrike" kern="0" cap="none" spc="0" normalizeH="0" baseline="0" noProof="0" dirty="0" smtClean="0">
                <a:ln>
                  <a:noFill/>
                </a:ln>
                <a:solidFill>
                  <a:sysClr val="windowText" lastClr="000000"/>
                </a:solidFill>
                <a:effectLst/>
                <a:uLnTx/>
                <a:uFillTx/>
                <a:latin typeface="Calibri"/>
                <a:ea typeface="+mn-ea"/>
                <a:cs typeface="+mn-cs"/>
              </a:rPr>
              <a:t>OK</a:t>
            </a:r>
            <a:endParaRPr kumimoji="0" lang="en-US" sz="1200" b="1"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72" name="Oval 71"/>
          <p:cNvSpPr>
            <a:spLocks/>
          </p:cNvSpPr>
          <p:nvPr/>
        </p:nvSpPr>
        <p:spPr>
          <a:xfrm>
            <a:off x="100584" y="3206356"/>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5</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73" name="Rectangle 12"/>
          <p:cNvSpPr/>
          <p:nvPr/>
        </p:nvSpPr>
        <p:spPr>
          <a:xfrm>
            <a:off x="596277" y="4518515"/>
            <a:ext cx="2368296" cy="365760"/>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i="0" u="none" strike="noStrike" kern="0" cap="none" spc="0" normalizeH="0" baseline="0" noProof="0" dirty="0" smtClean="0">
                <a:ln>
                  <a:noFill/>
                </a:ln>
                <a:solidFill>
                  <a:sysClr val="windowText" lastClr="000000"/>
                </a:solidFill>
                <a:effectLst/>
                <a:uLnTx/>
                <a:uFillTx/>
                <a:latin typeface="Calibri"/>
                <a:ea typeface="+mn-ea"/>
                <a:cs typeface="+mn-cs"/>
              </a:rPr>
              <a:t>Press </a:t>
            </a:r>
            <a:r>
              <a:rPr kumimoji="0" lang="en-US" sz="1200" i="1" u="none" strike="noStrike" kern="0" cap="none" spc="0" normalizeH="0" baseline="0" noProof="0" dirty="0" smtClean="0">
                <a:ln>
                  <a:noFill/>
                </a:ln>
                <a:solidFill>
                  <a:sysClr val="windowText" lastClr="000000"/>
                </a:solidFill>
                <a:effectLst/>
                <a:uLnTx/>
                <a:uFillTx/>
                <a:latin typeface="Calibri"/>
                <a:ea typeface="+mn-ea"/>
                <a:cs typeface="+mn-cs"/>
              </a:rPr>
              <a:t>OK</a:t>
            </a:r>
            <a:endParaRPr kumimoji="0" lang="en-US" sz="1200" b="1"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74" name="Oval 73"/>
          <p:cNvSpPr>
            <a:spLocks/>
          </p:cNvSpPr>
          <p:nvPr/>
        </p:nvSpPr>
        <p:spPr>
          <a:xfrm>
            <a:off x="100584" y="4538480"/>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7</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165425668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stretch>
            <a:fillRect/>
          </a:stretch>
        </p:blipFill>
        <p:spPr>
          <a:xfrm>
            <a:off x="5448353" y="1145985"/>
            <a:ext cx="3607731" cy="2168664"/>
          </a:xfrm>
          <a:prstGeom prst="rect">
            <a:avLst/>
          </a:prstGeom>
        </p:spPr>
      </p:pic>
      <p:pic>
        <p:nvPicPr>
          <p:cNvPr id="6" name="Picture 5"/>
          <p:cNvPicPr>
            <a:picLocks noChangeAspect="1"/>
          </p:cNvPicPr>
          <p:nvPr/>
        </p:nvPicPr>
        <p:blipFill>
          <a:blip r:embed="rId3"/>
          <a:stretch>
            <a:fillRect/>
          </a:stretch>
        </p:blipFill>
        <p:spPr>
          <a:xfrm>
            <a:off x="3107878" y="925314"/>
            <a:ext cx="2349908" cy="1564814"/>
          </a:xfrm>
          <a:prstGeom prst="rect">
            <a:avLst/>
          </a:prstGeom>
        </p:spPr>
      </p:pic>
      <p:sp>
        <p:nvSpPr>
          <p:cNvPr id="46" name="TextBox 45"/>
          <p:cNvSpPr txBox="1"/>
          <p:nvPr/>
        </p:nvSpPr>
        <p:spPr>
          <a:xfrm>
            <a:off x="7924800" y="3124294"/>
            <a:ext cx="280846" cy="456763"/>
          </a:xfrm>
          <a:prstGeom prst="rect">
            <a:avLst/>
          </a:prstGeom>
          <a:noFill/>
        </p:spPr>
        <p:txBody>
          <a:bodyPr wrap="none" rtlCol="0">
            <a:spAutoFit/>
          </a:bodyPr>
          <a:lstStyle/>
          <a:p>
            <a:r>
              <a:rPr lang="en-US" sz="900" b="1" dirty="0" smtClean="0"/>
              <a:t>4.</a:t>
            </a:r>
            <a:endParaRPr lang="en-US" sz="900" b="1" dirty="0"/>
          </a:p>
        </p:txBody>
      </p:sp>
      <p:sp>
        <p:nvSpPr>
          <p:cNvPr id="2" name="Title 1"/>
          <p:cNvSpPr>
            <a:spLocks noGrp="1"/>
          </p:cNvSpPr>
          <p:nvPr>
            <p:ph type="title"/>
          </p:nvPr>
        </p:nvSpPr>
        <p:spPr/>
        <p:txBody>
          <a:bodyPr>
            <a:normAutofit/>
          </a:bodyPr>
          <a:lstStyle/>
          <a:p>
            <a:r>
              <a:rPr lang="en-US" sz="2900" dirty="0" smtClean="0">
                <a:solidFill>
                  <a:schemeClr val="tx1"/>
                </a:solidFill>
              </a:rPr>
              <a:t>Report. Plots</a:t>
            </a:r>
            <a:endParaRPr lang="uk-UA" sz="2900" dirty="0">
              <a:solidFill>
                <a:schemeClr val="tx1"/>
              </a:solidFill>
            </a:endParaRPr>
          </a:p>
        </p:txBody>
      </p:sp>
      <p:sp>
        <p:nvSpPr>
          <p:cNvPr id="3" name="Footer Placeholder 2"/>
          <p:cNvSpPr>
            <a:spLocks noGrp="1"/>
          </p:cNvSpPr>
          <p:nvPr>
            <p:ph type="ftr" sz="quarter" idx="11"/>
          </p:nvPr>
        </p:nvSpPr>
        <p:spPr/>
        <p:txBody>
          <a:bodyPr/>
          <a:lstStyle/>
          <a:p>
            <a:r>
              <a:rPr lang="en-US" dirty="0" smtClean="0"/>
              <a:t>www.sdcverifier.com</a:t>
            </a:r>
            <a:endParaRPr lang="en-US" dirty="0"/>
          </a:p>
        </p:txBody>
      </p:sp>
      <p:sp>
        <p:nvSpPr>
          <p:cNvPr id="4" name="Slide Number Placeholder 3"/>
          <p:cNvSpPr>
            <a:spLocks noGrp="1"/>
          </p:cNvSpPr>
          <p:nvPr>
            <p:ph type="sldNum" sz="quarter" idx="12"/>
          </p:nvPr>
        </p:nvSpPr>
        <p:spPr/>
        <p:txBody>
          <a:bodyPr/>
          <a:lstStyle/>
          <a:p>
            <a:fld id="{1D8C7E89-3D2E-455B-B628-59013567A8A2}" type="slidenum">
              <a:rPr lang="en-US" smtClean="0"/>
              <a:pPr/>
              <a:t>23</a:t>
            </a:fld>
            <a:endParaRPr lang="en-US" dirty="0"/>
          </a:p>
        </p:txBody>
      </p:sp>
      <p:sp>
        <p:nvSpPr>
          <p:cNvPr id="37" name="Rectangle 12"/>
          <p:cNvSpPr/>
          <p:nvPr/>
        </p:nvSpPr>
        <p:spPr>
          <a:xfrm>
            <a:off x="595716" y="5015731"/>
            <a:ext cx="2368296" cy="822960"/>
          </a:xfrm>
          <a:prstGeom prst="rect">
            <a:avLst/>
          </a:prstGeom>
          <a:ln/>
        </p:spPr>
        <p:style>
          <a:lnRef idx="2">
            <a:schemeClr val="accent4"/>
          </a:lnRef>
          <a:fillRef idx="1">
            <a:schemeClr val="lt1"/>
          </a:fillRef>
          <a:effectRef idx="0">
            <a:schemeClr val="accent4"/>
          </a:effectRef>
          <a:fontRef idx="minor">
            <a:schemeClr val="dk1"/>
          </a:fontRef>
        </p:style>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en-US" sz="1200" kern="0" dirty="0" smtClean="0">
                <a:solidFill>
                  <a:sysClr val="windowText" lastClr="000000"/>
                </a:solidFill>
                <a:latin typeface="Calibri"/>
              </a:rPr>
              <a:t>Repeat steps 1-5 for Sections Y with Longitudinals View and Sections Z with Decks View</a:t>
            </a:r>
            <a:endParaRPr kumimoji="0" lang="en-US" sz="1200" b="1" i="1" u="none" strike="noStrike" kern="0" cap="none" spc="0" normalizeH="0" baseline="0" noProof="0" dirty="0">
              <a:ln>
                <a:noFill/>
              </a:ln>
              <a:solidFill>
                <a:sysClr val="windowText" lastClr="000000"/>
              </a:solidFill>
              <a:effectLst/>
              <a:uLnTx/>
              <a:uFillTx/>
              <a:latin typeface="Calibri"/>
            </a:endParaRPr>
          </a:p>
        </p:txBody>
      </p:sp>
      <p:sp>
        <p:nvSpPr>
          <p:cNvPr id="42" name="TextBox 41"/>
          <p:cNvSpPr txBox="1"/>
          <p:nvPr/>
        </p:nvSpPr>
        <p:spPr>
          <a:xfrm>
            <a:off x="3718304" y="1947495"/>
            <a:ext cx="280846" cy="230832"/>
          </a:xfrm>
          <a:prstGeom prst="rect">
            <a:avLst/>
          </a:prstGeom>
          <a:noFill/>
        </p:spPr>
        <p:txBody>
          <a:bodyPr wrap="none" rtlCol="0">
            <a:spAutoFit/>
          </a:bodyPr>
          <a:lstStyle/>
          <a:p>
            <a:r>
              <a:rPr lang="en-US" sz="900" b="1" dirty="0" smtClean="0"/>
              <a:t>1.</a:t>
            </a:r>
            <a:endParaRPr lang="en-US" sz="900" b="1" dirty="0"/>
          </a:p>
        </p:txBody>
      </p:sp>
      <p:pic>
        <p:nvPicPr>
          <p:cNvPr id="10" name="Picture 9"/>
          <p:cNvPicPr>
            <a:picLocks noChangeAspect="1"/>
          </p:cNvPicPr>
          <p:nvPr/>
        </p:nvPicPr>
        <p:blipFill>
          <a:blip r:embed="rId4"/>
          <a:stretch>
            <a:fillRect/>
          </a:stretch>
        </p:blipFill>
        <p:spPr>
          <a:xfrm>
            <a:off x="3433766" y="2755556"/>
            <a:ext cx="3019531" cy="3414129"/>
          </a:xfrm>
          <a:prstGeom prst="rect">
            <a:avLst/>
          </a:prstGeom>
        </p:spPr>
      </p:pic>
      <p:sp>
        <p:nvSpPr>
          <p:cNvPr id="43" name="TextBox 42"/>
          <p:cNvSpPr txBox="1"/>
          <p:nvPr/>
        </p:nvSpPr>
        <p:spPr>
          <a:xfrm>
            <a:off x="3229106" y="4128377"/>
            <a:ext cx="280846" cy="230832"/>
          </a:xfrm>
          <a:prstGeom prst="rect">
            <a:avLst/>
          </a:prstGeom>
          <a:noFill/>
        </p:spPr>
        <p:txBody>
          <a:bodyPr wrap="none" rtlCol="0">
            <a:spAutoFit/>
          </a:bodyPr>
          <a:lstStyle/>
          <a:p>
            <a:r>
              <a:rPr lang="en-US" sz="900" b="1" dirty="0" smtClean="0"/>
              <a:t>2.</a:t>
            </a:r>
            <a:endParaRPr lang="en-US" sz="900" b="1" dirty="0"/>
          </a:p>
        </p:txBody>
      </p:sp>
      <p:sp>
        <p:nvSpPr>
          <p:cNvPr id="47" name="TextBox 46"/>
          <p:cNvSpPr txBox="1"/>
          <p:nvPr/>
        </p:nvSpPr>
        <p:spPr>
          <a:xfrm>
            <a:off x="4864140" y="3244694"/>
            <a:ext cx="280846" cy="230832"/>
          </a:xfrm>
          <a:prstGeom prst="rect">
            <a:avLst/>
          </a:prstGeom>
          <a:noFill/>
        </p:spPr>
        <p:txBody>
          <a:bodyPr wrap="none" rtlCol="0">
            <a:spAutoFit/>
          </a:bodyPr>
          <a:lstStyle/>
          <a:p>
            <a:r>
              <a:rPr lang="en-US" sz="900" b="1" dirty="0" smtClean="0"/>
              <a:t>5.</a:t>
            </a:r>
            <a:endParaRPr lang="en-US" sz="900" b="1" dirty="0"/>
          </a:p>
        </p:txBody>
      </p:sp>
      <p:sp>
        <p:nvSpPr>
          <p:cNvPr id="48" name="TextBox 47"/>
          <p:cNvSpPr txBox="1"/>
          <p:nvPr/>
        </p:nvSpPr>
        <p:spPr>
          <a:xfrm>
            <a:off x="5188798" y="5899547"/>
            <a:ext cx="280846" cy="230832"/>
          </a:xfrm>
          <a:prstGeom prst="rect">
            <a:avLst/>
          </a:prstGeom>
          <a:noFill/>
        </p:spPr>
        <p:txBody>
          <a:bodyPr wrap="none" rtlCol="0">
            <a:spAutoFit/>
          </a:bodyPr>
          <a:lstStyle/>
          <a:p>
            <a:r>
              <a:rPr lang="en-US" sz="900" b="1" dirty="0" smtClean="0"/>
              <a:t>6.</a:t>
            </a:r>
            <a:endParaRPr lang="en-US" sz="900" b="1" dirty="0"/>
          </a:p>
        </p:txBody>
      </p:sp>
      <p:sp>
        <p:nvSpPr>
          <p:cNvPr id="32" name="TextBox 31"/>
          <p:cNvSpPr txBox="1"/>
          <p:nvPr/>
        </p:nvSpPr>
        <p:spPr>
          <a:xfrm>
            <a:off x="3229106" y="4658953"/>
            <a:ext cx="280846" cy="230832"/>
          </a:xfrm>
          <a:prstGeom prst="rect">
            <a:avLst/>
          </a:prstGeom>
          <a:noFill/>
        </p:spPr>
        <p:txBody>
          <a:bodyPr wrap="none" rtlCol="0">
            <a:spAutoFit/>
          </a:bodyPr>
          <a:lstStyle/>
          <a:p>
            <a:r>
              <a:rPr lang="en-US" sz="900" b="1" dirty="0" smtClean="0"/>
              <a:t>3.</a:t>
            </a:r>
            <a:endParaRPr lang="en-US" sz="900" b="1" dirty="0"/>
          </a:p>
        </p:txBody>
      </p:sp>
      <p:sp>
        <p:nvSpPr>
          <p:cNvPr id="36" name="Rectangle 35"/>
          <p:cNvSpPr/>
          <p:nvPr/>
        </p:nvSpPr>
        <p:spPr>
          <a:xfrm>
            <a:off x="3523438" y="4182794"/>
            <a:ext cx="1398507" cy="161175"/>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40" name="Rectangle 39"/>
          <p:cNvSpPr/>
          <p:nvPr/>
        </p:nvSpPr>
        <p:spPr>
          <a:xfrm>
            <a:off x="4984710" y="3792875"/>
            <a:ext cx="1398507" cy="676538"/>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35" name="TextBox 34"/>
          <p:cNvSpPr txBox="1"/>
          <p:nvPr/>
        </p:nvSpPr>
        <p:spPr>
          <a:xfrm>
            <a:off x="5915564" y="2848533"/>
            <a:ext cx="280846" cy="230832"/>
          </a:xfrm>
          <a:prstGeom prst="rect">
            <a:avLst/>
          </a:prstGeom>
          <a:noFill/>
        </p:spPr>
        <p:txBody>
          <a:bodyPr wrap="none" rtlCol="0">
            <a:spAutoFit/>
          </a:bodyPr>
          <a:lstStyle/>
          <a:p>
            <a:r>
              <a:rPr lang="en-US" sz="900" b="1" dirty="0" smtClean="0"/>
              <a:t>4.</a:t>
            </a:r>
            <a:endParaRPr lang="en-US" sz="900" b="1" dirty="0"/>
          </a:p>
        </p:txBody>
      </p:sp>
      <p:sp>
        <p:nvSpPr>
          <p:cNvPr id="41" name="Rectangle 40"/>
          <p:cNvSpPr/>
          <p:nvPr/>
        </p:nvSpPr>
        <p:spPr>
          <a:xfrm>
            <a:off x="3508370" y="4731121"/>
            <a:ext cx="1271370" cy="161175"/>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45" name="Rectangle 44"/>
          <p:cNvSpPr/>
          <p:nvPr/>
        </p:nvSpPr>
        <p:spPr>
          <a:xfrm>
            <a:off x="5458552" y="5950802"/>
            <a:ext cx="445607" cy="161175"/>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49" name="Rectangle 48"/>
          <p:cNvSpPr/>
          <p:nvPr/>
        </p:nvSpPr>
        <p:spPr>
          <a:xfrm>
            <a:off x="8182652" y="3135706"/>
            <a:ext cx="405097" cy="161175"/>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50" name="TextBox 49"/>
          <p:cNvSpPr txBox="1"/>
          <p:nvPr/>
        </p:nvSpPr>
        <p:spPr>
          <a:xfrm>
            <a:off x="7090289" y="1227011"/>
            <a:ext cx="280846" cy="230832"/>
          </a:xfrm>
          <a:prstGeom prst="rect">
            <a:avLst/>
          </a:prstGeom>
          <a:noFill/>
        </p:spPr>
        <p:txBody>
          <a:bodyPr wrap="none" rtlCol="0">
            <a:spAutoFit/>
          </a:bodyPr>
          <a:lstStyle/>
          <a:p>
            <a:r>
              <a:rPr lang="en-US" sz="900" b="1" dirty="0" smtClean="0"/>
              <a:t>4.</a:t>
            </a:r>
            <a:endParaRPr lang="en-US" sz="900" b="1" dirty="0"/>
          </a:p>
        </p:txBody>
      </p:sp>
      <p:sp>
        <p:nvSpPr>
          <p:cNvPr id="51" name="Rectangle 50"/>
          <p:cNvSpPr/>
          <p:nvPr/>
        </p:nvSpPr>
        <p:spPr>
          <a:xfrm>
            <a:off x="7240785" y="1448404"/>
            <a:ext cx="868363" cy="146523"/>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52" name="Rectangle 51"/>
          <p:cNvSpPr/>
          <p:nvPr/>
        </p:nvSpPr>
        <p:spPr>
          <a:xfrm>
            <a:off x="4005334" y="1982152"/>
            <a:ext cx="1398507" cy="146523"/>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39" name="Rectangle 12"/>
          <p:cNvSpPr/>
          <p:nvPr/>
        </p:nvSpPr>
        <p:spPr>
          <a:xfrm>
            <a:off x="595715" y="868679"/>
            <a:ext cx="2368296" cy="374904"/>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lvl="0">
              <a:defRPr/>
            </a:pPr>
            <a:r>
              <a:rPr lang="en-US" sz="1200" kern="0" dirty="0">
                <a:solidFill>
                  <a:sysClr val="windowText" lastClr="000000"/>
                </a:solidFill>
                <a:latin typeface="Calibri"/>
              </a:rPr>
              <a:t>Click </a:t>
            </a:r>
            <a:r>
              <a:rPr lang="en-US" sz="1200" i="1" kern="0" dirty="0">
                <a:solidFill>
                  <a:sysClr val="windowText" lastClr="000000"/>
                </a:solidFill>
                <a:latin typeface="Calibri"/>
              </a:rPr>
              <a:t>Criteria Plot </a:t>
            </a:r>
            <a:r>
              <a:rPr lang="en-US" sz="1200" kern="0" dirty="0">
                <a:solidFill>
                  <a:sysClr val="windowText" lastClr="000000"/>
                </a:solidFill>
                <a:latin typeface="Calibri"/>
              </a:rPr>
              <a:t>in</a:t>
            </a:r>
            <a:r>
              <a:rPr lang="en-US" sz="1200" i="1" kern="0" dirty="0">
                <a:solidFill>
                  <a:sysClr val="windowText" lastClr="000000"/>
                </a:solidFill>
                <a:latin typeface="Calibri"/>
              </a:rPr>
              <a:t> Plate Buckling </a:t>
            </a:r>
            <a:r>
              <a:rPr lang="en-US" sz="1200" kern="0" dirty="0">
                <a:solidFill>
                  <a:sysClr val="windowText" lastClr="000000"/>
                </a:solidFill>
                <a:latin typeface="Calibri"/>
              </a:rPr>
              <a:t>check  context menu</a:t>
            </a:r>
            <a:endParaRPr lang="en-US" sz="1200" b="1" i="1" kern="0" dirty="0">
              <a:solidFill>
                <a:sysClr val="windowText" lastClr="000000"/>
              </a:solidFill>
              <a:latin typeface="Calibri"/>
            </a:endParaRPr>
          </a:p>
        </p:txBody>
      </p:sp>
      <p:sp>
        <p:nvSpPr>
          <p:cNvPr id="53" name="Oval 52"/>
          <p:cNvSpPr>
            <a:spLocks/>
          </p:cNvSpPr>
          <p:nvPr/>
        </p:nvSpPr>
        <p:spPr>
          <a:xfrm>
            <a:off x="91440" y="868680"/>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1</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54" name="Rectangle 53"/>
          <p:cNvSpPr/>
          <p:nvPr/>
        </p:nvSpPr>
        <p:spPr>
          <a:xfrm>
            <a:off x="595715" y="1362456"/>
            <a:ext cx="2368296" cy="374904"/>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lvl="0">
              <a:defRPr/>
            </a:pPr>
            <a:r>
              <a:rPr lang="en-US" sz="1200" kern="0" dirty="0">
                <a:solidFill>
                  <a:sysClr val="windowText" lastClr="000000"/>
                </a:solidFill>
                <a:latin typeface="Calibri"/>
              </a:rPr>
              <a:t>Parameter: </a:t>
            </a:r>
            <a:r>
              <a:rPr lang="en-US" sz="1200" b="1" kern="0" dirty="0">
                <a:solidFill>
                  <a:sysClr val="windowText" lastClr="000000"/>
                </a:solidFill>
                <a:latin typeface="Calibri"/>
              </a:rPr>
              <a:t>Buckling Factor Overall.</a:t>
            </a:r>
            <a:endParaRPr lang="en-US" sz="1200" i="1" kern="0" dirty="0">
              <a:solidFill>
                <a:sysClr val="windowText" lastClr="000000"/>
              </a:solidFill>
              <a:latin typeface="Calibri"/>
            </a:endParaRPr>
          </a:p>
        </p:txBody>
      </p:sp>
      <p:sp>
        <p:nvSpPr>
          <p:cNvPr id="55" name="Oval 10"/>
          <p:cNvSpPr>
            <a:spLocks/>
          </p:cNvSpPr>
          <p:nvPr/>
        </p:nvSpPr>
        <p:spPr>
          <a:xfrm>
            <a:off x="91440" y="1362456"/>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2</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56" name="Rectangle 12"/>
          <p:cNvSpPr/>
          <p:nvPr/>
        </p:nvSpPr>
        <p:spPr>
          <a:xfrm>
            <a:off x="595715" y="1856232"/>
            <a:ext cx="2368296" cy="377346"/>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lvl="0">
              <a:defRPr/>
            </a:pPr>
            <a:r>
              <a:rPr lang="en-US" sz="1200" kern="0" dirty="0">
                <a:solidFill>
                  <a:sysClr val="windowText" lastClr="000000"/>
                </a:solidFill>
                <a:latin typeface="Calibri"/>
              </a:rPr>
              <a:t>Views: </a:t>
            </a:r>
            <a:r>
              <a:rPr lang="en-US" sz="1200" b="1" kern="0" dirty="0">
                <a:solidFill>
                  <a:sysClr val="windowText" lastClr="000000"/>
                </a:solidFill>
                <a:latin typeface="Calibri"/>
              </a:rPr>
              <a:t>Frames</a:t>
            </a:r>
            <a:endParaRPr lang="en-US" sz="1200" b="1" i="1" kern="0" dirty="0">
              <a:solidFill>
                <a:sysClr val="windowText" lastClr="000000"/>
              </a:solidFill>
              <a:latin typeface="Calibri"/>
            </a:endParaRPr>
          </a:p>
        </p:txBody>
      </p:sp>
      <p:sp>
        <p:nvSpPr>
          <p:cNvPr id="57" name="Oval 56"/>
          <p:cNvSpPr>
            <a:spLocks/>
          </p:cNvSpPr>
          <p:nvPr/>
        </p:nvSpPr>
        <p:spPr>
          <a:xfrm>
            <a:off x="91440" y="1856232"/>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3</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58" name="Rectangle 12"/>
          <p:cNvSpPr/>
          <p:nvPr/>
        </p:nvSpPr>
        <p:spPr>
          <a:xfrm>
            <a:off x="582664" y="2350008"/>
            <a:ext cx="2368296" cy="374904"/>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lvl="0">
              <a:defRPr/>
            </a:pPr>
            <a:r>
              <a:rPr lang="en-US" sz="1200" kern="0" dirty="0">
                <a:solidFill>
                  <a:sysClr val="windowText" lastClr="000000"/>
                </a:solidFill>
                <a:latin typeface="Calibri"/>
              </a:rPr>
              <a:t>Press       , select </a:t>
            </a:r>
            <a:r>
              <a:rPr lang="en-US" sz="1200" b="1" kern="0" dirty="0">
                <a:solidFill>
                  <a:sysClr val="windowText" lastClr="000000"/>
                </a:solidFill>
                <a:latin typeface="Calibri"/>
              </a:rPr>
              <a:t>LS</a:t>
            </a:r>
            <a:r>
              <a:rPr lang="en-US" sz="1200" i="1" kern="0" dirty="0">
                <a:solidFill>
                  <a:sysClr val="windowText" lastClr="000000"/>
                </a:solidFill>
                <a:latin typeface="Calibri"/>
              </a:rPr>
              <a:t>; </a:t>
            </a:r>
            <a:r>
              <a:rPr lang="en-US" sz="1200" b="1" kern="0" dirty="0">
                <a:solidFill>
                  <a:sysClr val="windowText" lastClr="000000"/>
                </a:solidFill>
                <a:latin typeface="Calibri"/>
              </a:rPr>
              <a:t>LG</a:t>
            </a:r>
            <a:r>
              <a:rPr lang="en-US" sz="1200" kern="0" dirty="0">
                <a:solidFill>
                  <a:sysClr val="windowText" lastClr="000000"/>
                </a:solidFill>
                <a:latin typeface="Calibri"/>
              </a:rPr>
              <a:t> Loads and Press </a:t>
            </a:r>
            <a:r>
              <a:rPr lang="en-US" sz="1200" i="1" kern="0" dirty="0">
                <a:solidFill>
                  <a:sysClr val="windowText" lastClr="000000"/>
                </a:solidFill>
                <a:latin typeface="Calibri"/>
              </a:rPr>
              <a:t>OK.</a:t>
            </a:r>
            <a:endParaRPr lang="en-US" sz="1200" b="1" i="1" kern="0" dirty="0">
              <a:solidFill>
                <a:sysClr val="windowText" lastClr="000000"/>
              </a:solidFill>
              <a:latin typeface="Calibri"/>
            </a:endParaRPr>
          </a:p>
        </p:txBody>
      </p:sp>
      <p:sp>
        <p:nvSpPr>
          <p:cNvPr id="59" name="Oval 58"/>
          <p:cNvSpPr>
            <a:spLocks/>
          </p:cNvSpPr>
          <p:nvPr/>
        </p:nvSpPr>
        <p:spPr>
          <a:xfrm>
            <a:off x="91440" y="2350008"/>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4</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pic>
        <p:nvPicPr>
          <p:cNvPr id="30" name="Picture 29"/>
          <p:cNvPicPr>
            <a:picLocks noChangeAspect="1"/>
          </p:cNvPicPr>
          <p:nvPr/>
        </p:nvPicPr>
        <p:blipFill>
          <a:blip r:embed="rId5"/>
          <a:stretch>
            <a:fillRect/>
          </a:stretch>
        </p:blipFill>
        <p:spPr>
          <a:xfrm>
            <a:off x="1034809" y="2373393"/>
            <a:ext cx="182880" cy="182880"/>
          </a:xfrm>
          <a:prstGeom prst="rect">
            <a:avLst/>
          </a:prstGeom>
        </p:spPr>
      </p:pic>
      <p:sp>
        <p:nvSpPr>
          <p:cNvPr id="60" name="Rectangle 12"/>
          <p:cNvSpPr/>
          <p:nvPr/>
        </p:nvSpPr>
        <p:spPr>
          <a:xfrm>
            <a:off x="573205" y="2843784"/>
            <a:ext cx="2368296" cy="731520"/>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a:defRPr/>
            </a:pPr>
            <a:r>
              <a:rPr lang="en-US" sz="1200" kern="0" dirty="0">
                <a:solidFill>
                  <a:sysClr val="windowText" lastClr="000000"/>
                </a:solidFill>
                <a:latin typeface="Calibri"/>
              </a:rPr>
              <a:t>Select </a:t>
            </a:r>
            <a:r>
              <a:rPr lang="en-US" sz="1200" i="1" kern="0" dirty="0">
                <a:solidFill>
                  <a:sysClr val="windowText" lastClr="000000"/>
                </a:solidFill>
                <a:latin typeface="Calibri"/>
              </a:rPr>
              <a:t>Each selected section as separate selection </a:t>
            </a:r>
            <a:r>
              <a:rPr lang="en-US" sz="1200" kern="0" dirty="0">
                <a:solidFill>
                  <a:sysClr val="windowText" lastClr="000000"/>
                </a:solidFill>
                <a:latin typeface="Calibri"/>
              </a:rPr>
              <a:t>and select all </a:t>
            </a:r>
          </a:p>
          <a:p>
            <a:pPr>
              <a:defRPr/>
            </a:pPr>
            <a:r>
              <a:rPr lang="en-US" sz="1200" b="1" kern="0" dirty="0">
                <a:solidFill>
                  <a:sysClr val="windowText" lastClr="000000"/>
                </a:solidFill>
                <a:latin typeface="Calibri"/>
              </a:rPr>
              <a:t>X sections</a:t>
            </a:r>
            <a:r>
              <a:rPr lang="en-US" sz="1200" i="1" kern="0" dirty="0">
                <a:solidFill>
                  <a:sysClr val="windowText" lastClr="000000"/>
                </a:solidFill>
                <a:latin typeface="Calibri"/>
              </a:rPr>
              <a:t>.</a:t>
            </a:r>
            <a:endParaRPr lang="en-US" sz="1200" b="1" i="1" kern="0" dirty="0">
              <a:solidFill>
                <a:sysClr val="windowText" lastClr="000000"/>
              </a:solidFill>
              <a:latin typeface="Calibri"/>
            </a:endParaRPr>
          </a:p>
        </p:txBody>
      </p:sp>
      <p:sp>
        <p:nvSpPr>
          <p:cNvPr id="61" name="Oval 60"/>
          <p:cNvSpPr>
            <a:spLocks/>
          </p:cNvSpPr>
          <p:nvPr/>
        </p:nvSpPr>
        <p:spPr>
          <a:xfrm>
            <a:off x="91440" y="2843784"/>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5</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62" name="Rectangle 61"/>
          <p:cNvSpPr/>
          <p:nvPr/>
        </p:nvSpPr>
        <p:spPr>
          <a:xfrm>
            <a:off x="573205" y="3707755"/>
            <a:ext cx="2368296" cy="365760"/>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lvl="0">
              <a:defRPr/>
            </a:pPr>
            <a:r>
              <a:rPr lang="en-US" sz="1200" kern="0" dirty="0">
                <a:solidFill>
                  <a:sysClr val="windowText" lastClr="000000"/>
                </a:solidFill>
                <a:latin typeface="Calibri"/>
              </a:rPr>
              <a:t>Press </a:t>
            </a:r>
            <a:r>
              <a:rPr lang="en-US" sz="1200" i="1" kern="0" dirty="0">
                <a:solidFill>
                  <a:sysClr val="windowText" lastClr="000000"/>
                </a:solidFill>
                <a:latin typeface="Calibri"/>
              </a:rPr>
              <a:t>OK.</a:t>
            </a:r>
            <a:endParaRPr lang="en-US" sz="1200" b="1" i="1" kern="0" dirty="0">
              <a:solidFill>
                <a:sysClr val="windowText" lastClr="000000"/>
              </a:solidFill>
              <a:latin typeface="Calibri"/>
            </a:endParaRPr>
          </a:p>
        </p:txBody>
      </p:sp>
      <p:sp>
        <p:nvSpPr>
          <p:cNvPr id="63" name="Oval 10"/>
          <p:cNvSpPr>
            <a:spLocks/>
          </p:cNvSpPr>
          <p:nvPr/>
        </p:nvSpPr>
        <p:spPr>
          <a:xfrm>
            <a:off x="89775" y="3703666"/>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200" kern="0" dirty="0">
                <a:solidFill>
                  <a:sysClr val="windowText" lastClr="000000"/>
                </a:solidFill>
                <a:latin typeface="Calibri"/>
              </a:rPr>
              <a:t>6</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201695592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4388070" y="1361858"/>
            <a:ext cx="4146330" cy="3201053"/>
          </a:xfrm>
          <a:prstGeom prst="rect">
            <a:avLst/>
          </a:prstGeom>
        </p:spPr>
      </p:pic>
      <p:sp>
        <p:nvSpPr>
          <p:cNvPr id="2" name="Title 1"/>
          <p:cNvSpPr>
            <a:spLocks noGrp="1"/>
          </p:cNvSpPr>
          <p:nvPr>
            <p:ph type="title"/>
          </p:nvPr>
        </p:nvSpPr>
        <p:spPr/>
        <p:txBody>
          <a:bodyPr>
            <a:normAutofit/>
          </a:bodyPr>
          <a:lstStyle/>
          <a:p>
            <a:r>
              <a:rPr lang="en-US" sz="2900" dirty="0" smtClean="0">
                <a:solidFill>
                  <a:schemeClr val="tx1"/>
                </a:solidFill>
              </a:rPr>
              <a:t>Report. Sort tables and plots by Load</a:t>
            </a:r>
            <a:endParaRPr lang="en-US" sz="2900" dirty="0">
              <a:solidFill>
                <a:schemeClr val="tx1"/>
              </a:solidFill>
            </a:endParaRPr>
          </a:p>
        </p:txBody>
      </p:sp>
      <p:sp>
        <p:nvSpPr>
          <p:cNvPr id="3" name="Footer Placeholder 2"/>
          <p:cNvSpPr>
            <a:spLocks noGrp="1"/>
          </p:cNvSpPr>
          <p:nvPr>
            <p:ph type="ftr" sz="quarter" idx="11"/>
          </p:nvPr>
        </p:nvSpPr>
        <p:spPr/>
        <p:txBody>
          <a:bodyPr/>
          <a:lstStyle/>
          <a:p>
            <a:r>
              <a:rPr lang="en-US" dirty="0" smtClean="0"/>
              <a:t>www.sdcverifier.com</a:t>
            </a:r>
            <a:endParaRPr lang="en-US" dirty="0"/>
          </a:p>
        </p:txBody>
      </p:sp>
      <p:sp>
        <p:nvSpPr>
          <p:cNvPr id="4" name="Slide Number Placeholder 3"/>
          <p:cNvSpPr>
            <a:spLocks noGrp="1"/>
          </p:cNvSpPr>
          <p:nvPr>
            <p:ph type="sldNum" sz="quarter" idx="12"/>
          </p:nvPr>
        </p:nvSpPr>
        <p:spPr/>
        <p:txBody>
          <a:bodyPr/>
          <a:lstStyle/>
          <a:p>
            <a:fld id="{1D8C7E89-3D2E-455B-B628-59013567A8A2}" type="slidenum">
              <a:rPr lang="en-US" smtClean="0"/>
              <a:pPr/>
              <a:t>24</a:t>
            </a:fld>
            <a:endParaRPr lang="en-US" dirty="0"/>
          </a:p>
        </p:txBody>
      </p:sp>
      <p:sp>
        <p:nvSpPr>
          <p:cNvPr id="12" name="Rectangle 12"/>
          <p:cNvSpPr/>
          <p:nvPr/>
        </p:nvSpPr>
        <p:spPr>
          <a:xfrm>
            <a:off x="595715" y="2623447"/>
            <a:ext cx="2368297" cy="914400"/>
          </a:xfrm>
          <a:prstGeom prst="rect">
            <a:avLst/>
          </a:prstGeom>
          <a:ln/>
        </p:spPr>
        <p:style>
          <a:lnRef idx="2">
            <a:schemeClr val="accent4"/>
          </a:lnRef>
          <a:fillRef idx="1">
            <a:schemeClr val="lt1"/>
          </a:fillRef>
          <a:effectRef idx="0">
            <a:schemeClr val="accent4"/>
          </a:effectRef>
          <a:fontRef idx="minor">
            <a:schemeClr val="dk1"/>
          </a:fontRef>
        </p:style>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en-US" sz="1200" kern="0" noProof="0" dirty="0" smtClean="0">
                <a:solidFill>
                  <a:sysClr val="windowText" lastClr="000000"/>
                </a:solidFill>
                <a:latin typeface="Calibri"/>
              </a:rPr>
              <a:t>All tables and plots are sorted by </a:t>
            </a:r>
            <a:r>
              <a:rPr lang="en-US" sz="1200" kern="0" dirty="0" smtClean="0">
                <a:solidFill>
                  <a:sysClr val="windowText" lastClr="000000"/>
                </a:solidFill>
                <a:latin typeface="Calibri"/>
              </a:rPr>
              <a:t> </a:t>
            </a:r>
            <a:r>
              <a:rPr lang="en-US" sz="1200" kern="0" noProof="0" dirty="0" smtClean="0">
                <a:solidFill>
                  <a:sysClr val="windowText" lastClr="000000"/>
                </a:solidFill>
                <a:latin typeface="Calibri"/>
              </a:rPr>
              <a:t>loads. It is possible to sort it </a:t>
            </a:r>
            <a:r>
              <a:rPr lang="en-US" sz="1200" i="1" kern="0" noProof="0" dirty="0" smtClean="0">
                <a:solidFill>
                  <a:sysClr val="windowText" lastClr="000000"/>
                </a:solidFill>
                <a:latin typeface="Calibri"/>
              </a:rPr>
              <a:t>By Parameter; By Selection; By section </a:t>
            </a:r>
            <a:r>
              <a:rPr lang="en-US" sz="1200" kern="0" noProof="0" dirty="0" smtClean="0">
                <a:solidFill>
                  <a:sysClr val="windowText" lastClr="000000"/>
                </a:solidFill>
                <a:latin typeface="Calibri"/>
              </a:rPr>
              <a:t>as well.</a:t>
            </a:r>
            <a:endParaRPr kumimoji="0" lang="en-US" sz="1200" b="1" u="none" strike="noStrike" kern="0" cap="none" spc="0" normalizeH="0" baseline="0" noProof="0" dirty="0">
              <a:ln>
                <a:noFill/>
              </a:ln>
              <a:solidFill>
                <a:sysClr val="windowText" lastClr="000000"/>
              </a:solidFill>
              <a:effectLst/>
              <a:uLnTx/>
              <a:uFillTx/>
              <a:latin typeface="Calibri"/>
            </a:endParaRPr>
          </a:p>
        </p:txBody>
      </p:sp>
      <p:sp>
        <p:nvSpPr>
          <p:cNvPr id="19" name="TextBox 18"/>
          <p:cNvSpPr txBox="1"/>
          <p:nvPr/>
        </p:nvSpPr>
        <p:spPr>
          <a:xfrm>
            <a:off x="5562600" y="3652203"/>
            <a:ext cx="280846" cy="230832"/>
          </a:xfrm>
          <a:prstGeom prst="rect">
            <a:avLst/>
          </a:prstGeom>
          <a:noFill/>
        </p:spPr>
        <p:txBody>
          <a:bodyPr wrap="none" rtlCol="0">
            <a:spAutoFit/>
          </a:bodyPr>
          <a:lstStyle/>
          <a:p>
            <a:r>
              <a:rPr lang="en-US" sz="900" b="1" dirty="0" smtClean="0"/>
              <a:t>1.</a:t>
            </a:r>
            <a:endParaRPr lang="en-US" sz="900" b="1" dirty="0"/>
          </a:p>
        </p:txBody>
      </p:sp>
      <p:sp>
        <p:nvSpPr>
          <p:cNvPr id="20" name="TextBox 19"/>
          <p:cNvSpPr txBox="1"/>
          <p:nvPr/>
        </p:nvSpPr>
        <p:spPr>
          <a:xfrm>
            <a:off x="7239000" y="4114800"/>
            <a:ext cx="280846" cy="230832"/>
          </a:xfrm>
          <a:prstGeom prst="rect">
            <a:avLst/>
          </a:prstGeom>
          <a:noFill/>
        </p:spPr>
        <p:txBody>
          <a:bodyPr wrap="none" rtlCol="0">
            <a:spAutoFit/>
          </a:bodyPr>
          <a:lstStyle/>
          <a:p>
            <a:r>
              <a:rPr lang="en-US" sz="900" b="1" dirty="0" smtClean="0"/>
              <a:t>2.</a:t>
            </a:r>
            <a:endParaRPr lang="en-US" sz="900" b="1" dirty="0"/>
          </a:p>
        </p:txBody>
      </p:sp>
      <p:pic>
        <p:nvPicPr>
          <p:cNvPr id="8" name="Picture 7"/>
          <p:cNvPicPr>
            <a:picLocks noChangeAspect="1"/>
          </p:cNvPicPr>
          <p:nvPr/>
        </p:nvPicPr>
        <p:blipFill>
          <a:blip r:embed="rId3"/>
          <a:stretch>
            <a:fillRect/>
          </a:stretch>
        </p:blipFill>
        <p:spPr>
          <a:xfrm>
            <a:off x="316635" y="3995046"/>
            <a:ext cx="3950062" cy="1991559"/>
          </a:xfrm>
          <a:prstGeom prst="rect">
            <a:avLst/>
          </a:prstGeom>
          <a:ln>
            <a:solidFill>
              <a:srgbClr val="90B7D7"/>
            </a:solidFill>
          </a:ln>
        </p:spPr>
      </p:pic>
      <p:sp>
        <p:nvSpPr>
          <p:cNvPr id="16" name="Rectangle 15"/>
          <p:cNvSpPr/>
          <p:nvPr/>
        </p:nvSpPr>
        <p:spPr>
          <a:xfrm>
            <a:off x="7481746" y="4079821"/>
            <a:ext cx="1052654" cy="139654"/>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17" name="Rectangle 16"/>
          <p:cNvSpPr/>
          <p:nvPr/>
        </p:nvSpPr>
        <p:spPr>
          <a:xfrm>
            <a:off x="5610615" y="3891232"/>
            <a:ext cx="1864840" cy="168981"/>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18" name="Rectangle 12"/>
          <p:cNvSpPr/>
          <p:nvPr/>
        </p:nvSpPr>
        <p:spPr>
          <a:xfrm>
            <a:off x="595715" y="868679"/>
            <a:ext cx="2368296" cy="731520"/>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lvl="0">
              <a:defRPr/>
            </a:pPr>
            <a:r>
              <a:rPr lang="en-US" sz="1200" kern="0" dirty="0">
                <a:solidFill>
                  <a:sysClr val="windowText" lastClr="000000"/>
                </a:solidFill>
                <a:latin typeface="Calibri"/>
              </a:rPr>
              <a:t>Right click on </a:t>
            </a:r>
            <a:r>
              <a:rPr lang="en-US" sz="1200" i="1" kern="0" dirty="0">
                <a:solidFill>
                  <a:sysClr val="windowText" lastClr="000000"/>
                </a:solidFill>
                <a:latin typeface="Calibri"/>
              </a:rPr>
              <a:t>Plate Buckling </a:t>
            </a:r>
            <a:r>
              <a:rPr lang="en-US" sz="1200" kern="0" dirty="0">
                <a:solidFill>
                  <a:sysClr val="windowText" lastClr="000000"/>
                </a:solidFill>
                <a:latin typeface="Calibri"/>
              </a:rPr>
              <a:t>check </a:t>
            </a:r>
            <a:r>
              <a:rPr lang="en-US" sz="1200" i="1" kern="0" dirty="0">
                <a:solidFill>
                  <a:sysClr val="windowText" lastClr="000000"/>
                </a:solidFill>
                <a:latin typeface="Calibri"/>
              </a:rPr>
              <a:t>=&gt; Sort Tables/Plots and put in chapters.</a:t>
            </a:r>
            <a:endParaRPr lang="en-US" sz="1200" b="1" i="1" kern="0" dirty="0">
              <a:solidFill>
                <a:sysClr val="windowText" lastClr="000000"/>
              </a:solidFill>
              <a:latin typeface="Calibri"/>
            </a:endParaRPr>
          </a:p>
        </p:txBody>
      </p:sp>
      <p:sp>
        <p:nvSpPr>
          <p:cNvPr id="21" name="Oval 20"/>
          <p:cNvSpPr>
            <a:spLocks/>
          </p:cNvSpPr>
          <p:nvPr/>
        </p:nvSpPr>
        <p:spPr>
          <a:xfrm>
            <a:off x="91440" y="868680"/>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1</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22" name="Rectangle 21"/>
          <p:cNvSpPr/>
          <p:nvPr/>
        </p:nvSpPr>
        <p:spPr>
          <a:xfrm>
            <a:off x="595715" y="1697790"/>
            <a:ext cx="2368296" cy="438912"/>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lvl="0">
              <a:defRPr/>
            </a:pPr>
            <a:r>
              <a:rPr lang="en-US" sz="1200" kern="0" dirty="0">
                <a:solidFill>
                  <a:sysClr val="windowText" lastClr="000000"/>
                </a:solidFill>
                <a:latin typeface="Calibri"/>
              </a:rPr>
              <a:t>Sorting method =&gt; </a:t>
            </a:r>
            <a:r>
              <a:rPr lang="en-US" sz="1200" i="1" kern="0" dirty="0">
                <a:solidFill>
                  <a:sysClr val="windowText" lastClr="000000"/>
                </a:solidFill>
                <a:latin typeface="Calibri"/>
              </a:rPr>
              <a:t>By </a:t>
            </a:r>
            <a:r>
              <a:rPr lang="en-US" sz="1200" i="1" kern="0" dirty="0" smtClean="0">
                <a:solidFill>
                  <a:sysClr val="windowText" lastClr="000000"/>
                </a:solidFill>
                <a:latin typeface="Calibri"/>
              </a:rPr>
              <a:t>Load.</a:t>
            </a:r>
            <a:endParaRPr lang="en-US" sz="1200" i="1" kern="0" dirty="0">
              <a:solidFill>
                <a:sysClr val="windowText" lastClr="000000"/>
              </a:solidFill>
              <a:latin typeface="Calibri"/>
            </a:endParaRPr>
          </a:p>
        </p:txBody>
      </p:sp>
      <p:sp>
        <p:nvSpPr>
          <p:cNvPr id="23" name="Oval 10"/>
          <p:cNvSpPr>
            <a:spLocks/>
          </p:cNvSpPr>
          <p:nvPr/>
        </p:nvSpPr>
        <p:spPr>
          <a:xfrm>
            <a:off x="91440" y="1697790"/>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2</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204195138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stretch>
            <a:fillRect/>
          </a:stretch>
        </p:blipFill>
        <p:spPr>
          <a:xfrm>
            <a:off x="3282416" y="1634651"/>
            <a:ext cx="5785383" cy="3781823"/>
          </a:xfrm>
          <a:prstGeom prst="rect">
            <a:avLst/>
          </a:prstGeom>
        </p:spPr>
      </p:pic>
      <p:pic>
        <p:nvPicPr>
          <p:cNvPr id="5" name="Picture 4"/>
          <p:cNvPicPr>
            <a:picLocks noChangeAspect="1"/>
          </p:cNvPicPr>
          <p:nvPr/>
        </p:nvPicPr>
        <p:blipFill>
          <a:blip r:embed="rId3"/>
          <a:stretch>
            <a:fillRect/>
          </a:stretch>
        </p:blipFill>
        <p:spPr>
          <a:xfrm>
            <a:off x="228600" y="3477086"/>
            <a:ext cx="2818534" cy="637714"/>
          </a:xfrm>
          <a:prstGeom prst="rect">
            <a:avLst/>
          </a:prstGeom>
          <a:ln>
            <a:solidFill>
              <a:srgbClr val="90B7D7"/>
            </a:solidFill>
          </a:ln>
        </p:spPr>
      </p:pic>
      <p:sp>
        <p:nvSpPr>
          <p:cNvPr id="2" name="Title 1"/>
          <p:cNvSpPr>
            <a:spLocks noGrp="1"/>
          </p:cNvSpPr>
          <p:nvPr>
            <p:ph type="title"/>
          </p:nvPr>
        </p:nvSpPr>
        <p:spPr/>
        <p:txBody>
          <a:bodyPr>
            <a:normAutofit/>
          </a:bodyPr>
          <a:lstStyle/>
          <a:p>
            <a:r>
              <a:rPr lang="en-US" sz="2900" dirty="0" smtClean="0">
                <a:solidFill>
                  <a:schemeClr val="tx1"/>
                </a:solidFill>
              </a:rPr>
              <a:t>Report. First Page</a:t>
            </a:r>
            <a:endParaRPr lang="en-US" sz="2900" dirty="0">
              <a:solidFill>
                <a:schemeClr val="tx1"/>
              </a:solidFill>
            </a:endParaRPr>
          </a:p>
        </p:txBody>
      </p:sp>
      <p:sp>
        <p:nvSpPr>
          <p:cNvPr id="3" name="Footer Placeholder 2"/>
          <p:cNvSpPr>
            <a:spLocks noGrp="1"/>
          </p:cNvSpPr>
          <p:nvPr>
            <p:ph type="ftr" sz="quarter" idx="11"/>
          </p:nvPr>
        </p:nvSpPr>
        <p:spPr/>
        <p:txBody>
          <a:bodyPr/>
          <a:lstStyle/>
          <a:p>
            <a:r>
              <a:rPr lang="en-US" dirty="0" smtClean="0"/>
              <a:t>www.sdcverifier.com</a:t>
            </a:r>
            <a:endParaRPr lang="en-US" dirty="0"/>
          </a:p>
        </p:txBody>
      </p:sp>
      <p:sp>
        <p:nvSpPr>
          <p:cNvPr id="4" name="Slide Number Placeholder 3"/>
          <p:cNvSpPr>
            <a:spLocks noGrp="1"/>
          </p:cNvSpPr>
          <p:nvPr>
            <p:ph type="sldNum" sz="quarter" idx="12"/>
          </p:nvPr>
        </p:nvSpPr>
        <p:spPr/>
        <p:txBody>
          <a:bodyPr/>
          <a:lstStyle/>
          <a:p>
            <a:fld id="{1D8C7E89-3D2E-455B-B628-59013567A8A2}" type="slidenum">
              <a:rPr lang="en-US" smtClean="0"/>
              <a:pPr/>
              <a:t>25</a:t>
            </a:fld>
            <a:endParaRPr lang="en-US" dirty="0"/>
          </a:p>
        </p:txBody>
      </p:sp>
      <p:sp>
        <p:nvSpPr>
          <p:cNvPr id="16" name="Rectangle 15"/>
          <p:cNvSpPr/>
          <p:nvPr/>
        </p:nvSpPr>
        <p:spPr>
          <a:xfrm>
            <a:off x="902970" y="3741883"/>
            <a:ext cx="2162556" cy="188092"/>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18" name="TextBox 17"/>
          <p:cNvSpPr txBox="1"/>
          <p:nvPr/>
        </p:nvSpPr>
        <p:spPr>
          <a:xfrm>
            <a:off x="32937" y="3655368"/>
            <a:ext cx="280846" cy="230832"/>
          </a:xfrm>
          <a:prstGeom prst="rect">
            <a:avLst/>
          </a:prstGeom>
          <a:noFill/>
        </p:spPr>
        <p:txBody>
          <a:bodyPr wrap="none" rtlCol="0">
            <a:spAutoFit/>
          </a:bodyPr>
          <a:lstStyle/>
          <a:p>
            <a:r>
              <a:rPr lang="en-US" sz="900" b="1" dirty="0" smtClean="0"/>
              <a:t>1.</a:t>
            </a:r>
            <a:endParaRPr lang="en-US" sz="900" b="1" dirty="0"/>
          </a:p>
        </p:txBody>
      </p:sp>
      <p:sp>
        <p:nvSpPr>
          <p:cNvPr id="20" name="TextBox 19"/>
          <p:cNvSpPr txBox="1"/>
          <p:nvPr/>
        </p:nvSpPr>
        <p:spPr>
          <a:xfrm>
            <a:off x="7415354" y="5136240"/>
            <a:ext cx="280846" cy="230832"/>
          </a:xfrm>
          <a:prstGeom prst="rect">
            <a:avLst/>
          </a:prstGeom>
          <a:noFill/>
        </p:spPr>
        <p:txBody>
          <a:bodyPr wrap="none" rtlCol="0">
            <a:spAutoFit/>
          </a:bodyPr>
          <a:lstStyle/>
          <a:p>
            <a:r>
              <a:rPr lang="en-US" sz="900" b="1" dirty="0"/>
              <a:t>4</a:t>
            </a:r>
            <a:r>
              <a:rPr lang="en-US" sz="900" b="1" dirty="0" smtClean="0"/>
              <a:t>.</a:t>
            </a:r>
            <a:endParaRPr lang="en-US" sz="900" b="1" dirty="0"/>
          </a:p>
        </p:txBody>
      </p:sp>
      <p:sp>
        <p:nvSpPr>
          <p:cNvPr id="22" name="Rectangle 21"/>
          <p:cNvSpPr/>
          <p:nvPr/>
        </p:nvSpPr>
        <p:spPr>
          <a:xfrm>
            <a:off x="6248401" y="4876800"/>
            <a:ext cx="2438400" cy="214548"/>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25" name="Rectangle 24"/>
          <p:cNvSpPr/>
          <p:nvPr/>
        </p:nvSpPr>
        <p:spPr>
          <a:xfrm>
            <a:off x="7721067" y="5166720"/>
            <a:ext cx="626415" cy="188092"/>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26" name="TextBox 25"/>
          <p:cNvSpPr txBox="1"/>
          <p:nvPr/>
        </p:nvSpPr>
        <p:spPr>
          <a:xfrm>
            <a:off x="5982402" y="4860516"/>
            <a:ext cx="280846" cy="230832"/>
          </a:xfrm>
          <a:prstGeom prst="rect">
            <a:avLst/>
          </a:prstGeom>
          <a:noFill/>
        </p:spPr>
        <p:txBody>
          <a:bodyPr wrap="none" rtlCol="0">
            <a:spAutoFit/>
          </a:bodyPr>
          <a:lstStyle/>
          <a:p>
            <a:r>
              <a:rPr lang="en-US" sz="900" b="1" dirty="0" smtClean="0"/>
              <a:t>3.</a:t>
            </a:r>
            <a:endParaRPr lang="en-US" sz="900" b="1" dirty="0"/>
          </a:p>
        </p:txBody>
      </p:sp>
      <p:sp>
        <p:nvSpPr>
          <p:cNvPr id="27" name="Rectangle 12"/>
          <p:cNvSpPr/>
          <p:nvPr/>
        </p:nvSpPr>
        <p:spPr>
          <a:xfrm>
            <a:off x="530352" y="868680"/>
            <a:ext cx="2368296" cy="365760"/>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lvl="0">
              <a:defRPr/>
            </a:pPr>
            <a:r>
              <a:rPr lang="en-US" sz="1200" kern="0" dirty="0">
                <a:solidFill>
                  <a:sysClr val="windowText" lastClr="000000"/>
                </a:solidFill>
                <a:latin typeface="Calibri"/>
              </a:rPr>
              <a:t>Right click on </a:t>
            </a:r>
            <a:r>
              <a:rPr lang="en-US" sz="1200" i="1" kern="0" dirty="0">
                <a:solidFill>
                  <a:sysClr val="windowText" lastClr="000000"/>
                </a:solidFill>
                <a:latin typeface="Calibri"/>
              </a:rPr>
              <a:t>First Page =&gt; Edit.</a:t>
            </a:r>
            <a:endParaRPr lang="en-US" sz="1200" b="1" i="1" kern="0" dirty="0">
              <a:solidFill>
                <a:sysClr val="windowText" lastClr="000000"/>
              </a:solidFill>
              <a:latin typeface="Calibri"/>
            </a:endParaRPr>
          </a:p>
        </p:txBody>
      </p:sp>
      <p:sp>
        <p:nvSpPr>
          <p:cNvPr id="28" name="Rectangle 12"/>
          <p:cNvSpPr/>
          <p:nvPr/>
        </p:nvSpPr>
        <p:spPr>
          <a:xfrm>
            <a:off x="530352" y="1362456"/>
            <a:ext cx="2368296" cy="365760"/>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lvl="0">
              <a:defRPr/>
            </a:pPr>
            <a:r>
              <a:rPr lang="en-US" sz="1200" kern="0" dirty="0">
                <a:solidFill>
                  <a:sysClr val="windowText" lastClr="000000"/>
                </a:solidFill>
                <a:latin typeface="Calibri"/>
              </a:rPr>
              <a:t>Fill in information about project.</a:t>
            </a:r>
            <a:endParaRPr lang="en-US" sz="1200" b="1" i="1" kern="0" dirty="0">
              <a:solidFill>
                <a:sysClr val="windowText" lastClr="000000"/>
              </a:solidFill>
              <a:latin typeface="Calibri"/>
            </a:endParaRPr>
          </a:p>
        </p:txBody>
      </p:sp>
      <p:sp>
        <p:nvSpPr>
          <p:cNvPr id="29" name="Rectangle 28"/>
          <p:cNvSpPr/>
          <p:nvPr/>
        </p:nvSpPr>
        <p:spPr>
          <a:xfrm>
            <a:off x="530352" y="1856232"/>
            <a:ext cx="2368296" cy="374904"/>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lvl="0">
              <a:defRPr/>
            </a:pPr>
            <a:r>
              <a:rPr lang="en-US" sz="1200" kern="0" dirty="0">
                <a:solidFill>
                  <a:sysClr val="windowText" lastClr="000000"/>
                </a:solidFill>
                <a:latin typeface="Calibri"/>
              </a:rPr>
              <a:t>Select Image </a:t>
            </a:r>
            <a:r>
              <a:rPr lang="en-US" sz="1200" i="1" kern="0" dirty="0">
                <a:solidFill>
                  <a:sysClr val="windowText" lastClr="000000"/>
                </a:solidFill>
                <a:latin typeface="Calibri"/>
              </a:rPr>
              <a:t>From View</a:t>
            </a:r>
            <a:r>
              <a:rPr lang="en-US" sz="1200" kern="0" dirty="0">
                <a:solidFill>
                  <a:sysClr val="windowText" lastClr="000000"/>
                </a:solidFill>
                <a:latin typeface="Calibri"/>
              </a:rPr>
              <a:t> and pick ‘</a:t>
            </a:r>
            <a:r>
              <a:rPr lang="en-US" sz="1200" i="1" kern="0" dirty="0">
                <a:solidFill>
                  <a:sysClr val="windowText" lastClr="000000"/>
                </a:solidFill>
                <a:latin typeface="Calibri"/>
              </a:rPr>
              <a:t>2..Frames</a:t>
            </a:r>
            <a:r>
              <a:rPr lang="en-US" sz="1200" kern="0" dirty="0">
                <a:solidFill>
                  <a:sysClr val="windowText" lastClr="000000"/>
                </a:solidFill>
                <a:latin typeface="Calibri"/>
              </a:rPr>
              <a:t>’.</a:t>
            </a:r>
            <a:endParaRPr lang="en-US" sz="1200" b="1" i="1" kern="0" dirty="0">
              <a:solidFill>
                <a:sysClr val="windowText" lastClr="000000"/>
              </a:solidFill>
              <a:latin typeface="Calibri"/>
            </a:endParaRPr>
          </a:p>
        </p:txBody>
      </p:sp>
      <p:sp>
        <p:nvSpPr>
          <p:cNvPr id="30" name="Oval 29"/>
          <p:cNvSpPr>
            <a:spLocks/>
          </p:cNvSpPr>
          <p:nvPr/>
        </p:nvSpPr>
        <p:spPr>
          <a:xfrm>
            <a:off x="91440" y="868680"/>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1</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31" name="Oval 10"/>
          <p:cNvSpPr>
            <a:spLocks/>
          </p:cNvSpPr>
          <p:nvPr/>
        </p:nvSpPr>
        <p:spPr>
          <a:xfrm>
            <a:off x="91440" y="1362456"/>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2</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32" name="Oval 31"/>
          <p:cNvSpPr>
            <a:spLocks/>
          </p:cNvSpPr>
          <p:nvPr/>
        </p:nvSpPr>
        <p:spPr>
          <a:xfrm>
            <a:off x="91440" y="1856232"/>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3</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33" name="Rectangle 12"/>
          <p:cNvSpPr/>
          <p:nvPr/>
        </p:nvSpPr>
        <p:spPr>
          <a:xfrm>
            <a:off x="530352" y="2350008"/>
            <a:ext cx="2368296" cy="365760"/>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lvl="0">
              <a:defRPr/>
            </a:pPr>
            <a:r>
              <a:rPr lang="en-US" sz="1200" kern="0" dirty="0">
                <a:solidFill>
                  <a:sysClr val="windowText" lastClr="000000"/>
                </a:solidFill>
                <a:latin typeface="Calibri"/>
              </a:rPr>
              <a:t>Press </a:t>
            </a:r>
            <a:r>
              <a:rPr lang="en-US" sz="1200" i="1" kern="0" dirty="0">
                <a:solidFill>
                  <a:sysClr val="windowText" lastClr="000000"/>
                </a:solidFill>
                <a:latin typeface="Calibri"/>
              </a:rPr>
              <a:t>OK</a:t>
            </a:r>
            <a:r>
              <a:rPr lang="en-US" sz="1200" kern="0" dirty="0">
                <a:solidFill>
                  <a:sysClr val="windowText" lastClr="000000"/>
                </a:solidFill>
                <a:latin typeface="Calibri"/>
              </a:rPr>
              <a:t>.</a:t>
            </a:r>
            <a:endParaRPr lang="en-US" sz="1200" b="1" i="1" kern="0" dirty="0">
              <a:solidFill>
                <a:sysClr val="windowText" lastClr="000000"/>
              </a:solidFill>
              <a:latin typeface="Calibri"/>
            </a:endParaRPr>
          </a:p>
        </p:txBody>
      </p:sp>
      <p:sp>
        <p:nvSpPr>
          <p:cNvPr id="34" name="Oval 33"/>
          <p:cNvSpPr>
            <a:spLocks/>
          </p:cNvSpPr>
          <p:nvPr/>
        </p:nvSpPr>
        <p:spPr>
          <a:xfrm>
            <a:off x="91440" y="2350008"/>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4</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spTree>
    <p:extLst>
      <p:ext uri="{BB962C8B-B14F-4D97-AF65-F5344CB8AC3E}">
        <p14:creationId xmlns:p14="http://schemas.microsoft.com/office/powerpoint/2010/main" val="121579696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a:blip r:embed="rId2"/>
          <a:stretch>
            <a:fillRect/>
          </a:stretch>
        </p:blipFill>
        <p:spPr>
          <a:xfrm>
            <a:off x="30480" y="1927980"/>
            <a:ext cx="3011536" cy="4258277"/>
          </a:xfrm>
          <a:prstGeom prst="rect">
            <a:avLst/>
          </a:prstGeom>
        </p:spPr>
      </p:pic>
      <p:pic>
        <p:nvPicPr>
          <p:cNvPr id="12" name="Picture 11"/>
          <p:cNvPicPr>
            <a:picLocks noChangeAspect="1"/>
          </p:cNvPicPr>
          <p:nvPr/>
        </p:nvPicPr>
        <p:blipFill>
          <a:blip r:embed="rId3"/>
          <a:stretch>
            <a:fillRect/>
          </a:stretch>
        </p:blipFill>
        <p:spPr>
          <a:xfrm>
            <a:off x="6094364" y="1927980"/>
            <a:ext cx="3011536" cy="4258277"/>
          </a:xfrm>
          <a:prstGeom prst="rect">
            <a:avLst/>
          </a:prstGeom>
        </p:spPr>
      </p:pic>
      <p:sp>
        <p:nvSpPr>
          <p:cNvPr id="2" name="Title 1"/>
          <p:cNvSpPr>
            <a:spLocks noGrp="1"/>
          </p:cNvSpPr>
          <p:nvPr>
            <p:ph type="title"/>
          </p:nvPr>
        </p:nvSpPr>
        <p:spPr/>
        <p:txBody>
          <a:bodyPr>
            <a:normAutofit/>
          </a:bodyPr>
          <a:lstStyle/>
          <a:p>
            <a:r>
              <a:rPr lang="en-US" sz="2900" dirty="0" smtClean="0">
                <a:solidFill>
                  <a:schemeClr val="tx1"/>
                </a:solidFill>
              </a:rPr>
              <a:t>Report</a:t>
            </a:r>
            <a:endParaRPr lang="uk-UA" sz="2900" dirty="0">
              <a:solidFill>
                <a:schemeClr val="tx1"/>
              </a:solidFill>
            </a:endParaRPr>
          </a:p>
        </p:txBody>
      </p:sp>
      <p:sp>
        <p:nvSpPr>
          <p:cNvPr id="3" name="Footer Placeholder 2"/>
          <p:cNvSpPr>
            <a:spLocks noGrp="1"/>
          </p:cNvSpPr>
          <p:nvPr>
            <p:ph type="ftr" sz="quarter" idx="11"/>
          </p:nvPr>
        </p:nvSpPr>
        <p:spPr/>
        <p:txBody>
          <a:bodyPr/>
          <a:lstStyle/>
          <a:p>
            <a:r>
              <a:rPr lang="en-US" dirty="0" smtClean="0"/>
              <a:t>www.sdcverifier.com</a:t>
            </a:r>
            <a:endParaRPr lang="en-US" dirty="0"/>
          </a:p>
        </p:txBody>
      </p:sp>
      <p:sp>
        <p:nvSpPr>
          <p:cNvPr id="4" name="Slide Number Placeholder 3"/>
          <p:cNvSpPr>
            <a:spLocks noGrp="1"/>
          </p:cNvSpPr>
          <p:nvPr>
            <p:ph type="sldNum" sz="quarter" idx="12"/>
          </p:nvPr>
        </p:nvSpPr>
        <p:spPr/>
        <p:txBody>
          <a:bodyPr/>
          <a:lstStyle/>
          <a:p>
            <a:fld id="{1D8C7E89-3D2E-455B-B628-59013567A8A2}" type="slidenum">
              <a:rPr lang="en-US" smtClean="0"/>
              <a:pPr/>
              <a:t>26</a:t>
            </a:fld>
            <a:endParaRPr lang="en-US" dirty="0"/>
          </a:p>
        </p:txBody>
      </p:sp>
      <p:sp>
        <p:nvSpPr>
          <p:cNvPr id="18" name="Rectangle 12"/>
          <p:cNvSpPr/>
          <p:nvPr/>
        </p:nvSpPr>
        <p:spPr>
          <a:xfrm>
            <a:off x="381000" y="1117764"/>
            <a:ext cx="2678968" cy="365760"/>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i="0" u="none" strike="noStrike" kern="0" cap="none" spc="0" normalizeH="0" baseline="0" noProof="0" dirty="0" smtClean="0">
                <a:ln>
                  <a:noFill/>
                </a:ln>
                <a:solidFill>
                  <a:sysClr val="windowText" lastClr="000000"/>
                </a:solidFill>
                <a:effectLst/>
                <a:uLnTx/>
                <a:uFillTx/>
                <a:latin typeface="Calibri"/>
                <a:ea typeface="+mn-ea"/>
                <a:cs typeface="+mn-cs"/>
              </a:rPr>
              <a:t>Press        to generate</a:t>
            </a:r>
            <a:r>
              <a:rPr kumimoji="0" lang="en-US" sz="1200" i="0" u="none" strike="noStrike" kern="0" cap="none" spc="0" normalizeH="0" noProof="0" dirty="0" smtClean="0">
                <a:ln>
                  <a:noFill/>
                </a:ln>
                <a:solidFill>
                  <a:sysClr val="windowText" lastClr="000000"/>
                </a:solidFill>
                <a:effectLst/>
                <a:uLnTx/>
                <a:uFillTx/>
                <a:latin typeface="Calibri"/>
                <a:ea typeface="+mn-ea"/>
                <a:cs typeface="+mn-cs"/>
              </a:rPr>
              <a:t> </a:t>
            </a:r>
            <a:r>
              <a:rPr kumimoji="0" lang="en-US" sz="1200" i="0" u="none" strike="noStrike" kern="0" cap="none" spc="0" normalizeH="0" baseline="0" noProof="0" dirty="0" smtClean="0">
                <a:ln>
                  <a:noFill/>
                </a:ln>
                <a:solidFill>
                  <a:sysClr val="windowText" lastClr="000000"/>
                </a:solidFill>
                <a:effectLst/>
                <a:uLnTx/>
                <a:uFillTx/>
                <a:latin typeface="Calibri"/>
                <a:ea typeface="+mn-ea"/>
                <a:cs typeface="+mn-cs"/>
              </a:rPr>
              <a:t> complete report.</a:t>
            </a:r>
            <a:endParaRPr kumimoji="0" lang="en-US" sz="1200" i="0" u="none" strike="noStrike" kern="0" cap="none" spc="0" normalizeH="0" baseline="0" noProof="0" dirty="0">
              <a:ln>
                <a:noFill/>
              </a:ln>
              <a:solidFill>
                <a:sysClr val="windowText" lastClr="000000"/>
              </a:solidFill>
              <a:effectLst/>
              <a:uLnTx/>
              <a:uFillTx/>
              <a:latin typeface="Calibri"/>
              <a:ea typeface="+mn-ea"/>
              <a:cs typeface="+mn-cs"/>
            </a:endParaRPr>
          </a:p>
        </p:txBody>
      </p:sp>
      <p:pic>
        <p:nvPicPr>
          <p:cNvPr id="5" name="Picture 4"/>
          <p:cNvPicPr>
            <a:picLocks noChangeAspect="1"/>
          </p:cNvPicPr>
          <p:nvPr/>
        </p:nvPicPr>
        <p:blipFill>
          <a:blip r:embed="rId4"/>
          <a:stretch>
            <a:fillRect/>
          </a:stretch>
        </p:blipFill>
        <p:spPr>
          <a:xfrm>
            <a:off x="838200" y="1189226"/>
            <a:ext cx="200025" cy="200025"/>
          </a:xfrm>
          <a:prstGeom prst="rect">
            <a:avLst/>
          </a:prstGeom>
          <a:effectLst/>
        </p:spPr>
      </p:pic>
      <p:pic>
        <p:nvPicPr>
          <p:cNvPr id="7" name="Picture 6"/>
          <p:cNvPicPr>
            <a:picLocks noChangeAspect="1"/>
          </p:cNvPicPr>
          <p:nvPr/>
        </p:nvPicPr>
        <p:blipFill>
          <a:blip r:embed="rId5"/>
          <a:stretch>
            <a:fillRect/>
          </a:stretch>
        </p:blipFill>
        <p:spPr>
          <a:xfrm>
            <a:off x="3731652" y="1132610"/>
            <a:ext cx="1771897" cy="342948"/>
          </a:xfrm>
          <a:prstGeom prst="rect">
            <a:avLst/>
          </a:prstGeom>
          <a:ln>
            <a:solidFill>
              <a:srgbClr val="90B7D7"/>
            </a:solidFill>
          </a:ln>
          <a:effectLst/>
        </p:spPr>
      </p:pic>
      <p:sp>
        <p:nvSpPr>
          <p:cNvPr id="13" name="Rectangle 12"/>
          <p:cNvSpPr/>
          <p:nvPr/>
        </p:nvSpPr>
        <p:spPr>
          <a:xfrm>
            <a:off x="6175233" y="1132610"/>
            <a:ext cx="2106068" cy="365760"/>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200" i="0" u="none" strike="noStrike" kern="0" cap="none" spc="0" normalizeH="0" baseline="0" noProof="0" dirty="0" smtClean="0">
                <a:ln>
                  <a:noFill/>
                </a:ln>
                <a:solidFill>
                  <a:sysClr val="windowText" lastClr="000000"/>
                </a:solidFill>
                <a:effectLst/>
                <a:uLnTx/>
                <a:uFillTx/>
                <a:latin typeface="Calibri"/>
                <a:ea typeface="+mn-ea"/>
                <a:cs typeface="+mn-cs"/>
              </a:rPr>
              <a:t>Press        to export to Word.</a:t>
            </a:r>
            <a:endParaRPr kumimoji="0" lang="en-US" sz="1200" i="0" u="none" strike="noStrike" kern="0" cap="none" spc="0" normalizeH="0" baseline="0" noProof="0" dirty="0">
              <a:ln>
                <a:noFill/>
              </a:ln>
              <a:solidFill>
                <a:sysClr val="windowText" lastClr="000000"/>
              </a:solidFill>
              <a:effectLst/>
              <a:uLnTx/>
              <a:uFillTx/>
              <a:latin typeface="Calibri"/>
              <a:ea typeface="+mn-ea"/>
              <a:cs typeface="+mn-cs"/>
            </a:endParaRPr>
          </a:p>
        </p:txBody>
      </p:sp>
      <p:pic>
        <p:nvPicPr>
          <p:cNvPr id="9" name="Picture 8"/>
          <p:cNvPicPr>
            <a:picLocks noChangeAspect="1"/>
          </p:cNvPicPr>
          <p:nvPr/>
        </p:nvPicPr>
        <p:blipFill>
          <a:blip r:embed="rId6"/>
          <a:stretch>
            <a:fillRect/>
          </a:stretch>
        </p:blipFill>
        <p:spPr>
          <a:xfrm>
            <a:off x="6605889" y="1185665"/>
            <a:ext cx="238158" cy="238158"/>
          </a:xfrm>
          <a:prstGeom prst="rect">
            <a:avLst/>
          </a:prstGeom>
          <a:effectLst/>
        </p:spPr>
      </p:pic>
      <p:pic>
        <p:nvPicPr>
          <p:cNvPr id="14" name="Picture 13"/>
          <p:cNvPicPr>
            <a:picLocks noChangeAspect="1"/>
          </p:cNvPicPr>
          <p:nvPr/>
        </p:nvPicPr>
        <p:blipFill>
          <a:blip r:embed="rId7"/>
          <a:stretch>
            <a:fillRect/>
          </a:stretch>
        </p:blipFill>
        <p:spPr>
          <a:xfrm>
            <a:off x="3059968" y="1927980"/>
            <a:ext cx="3011536" cy="4258277"/>
          </a:xfrm>
          <a:prstGeom prst="rect">
            <a:avLst/>
          </a:prstGeom>
        </p:spPr>
      </p:pic>
    </p:spTree>
    <p:extLst>
      <p:ext uri="{BB962C8B-B14F-4D97-AF65-F5344CB8AC3E}">
        <p14:creationId xmlns:p14="http://schemas.microsoft.com/office/powerpoint/2010/main" val="36691601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26"/>
          <p:cNvSpPr>
            <a:spLocks noGrp="1"/>
          </p:cNvSpPr>
          <p:nvPr>
            <p:ph type="title"/>
          </p:nvPr>
        </p:nvSpPr>
        <p:spPr/>
        <p:txBody>
          <a:bodyPr vert="horz" anchor="b" anchorCtr="0">
            <a:normAutofit/>
          </a:bodyPr>
          <a:lstStyle/>
          <a:p>
            <a:r>
              <a:rPr lang="en-US" sz="2900" dirty="0">
                <a:solidFill>
                  <a:schemeClr val="tx1"/>
                </a:solidFill>
              </a:rPr>
              <a:t>Open Project</a:t>
            </a:r>
          </a:p>
        </p:txBody>
      </p:sp>
      <p:sp>
        <p:nvSpPr>
          <p:cNvPr id="3" name="Footer Placeholder 2"/>
          <p:cNvSpPr>
            <a:spLocks noGrp="1"/>
          </p:cNvSpPr>
          <p:nvPr>
            <p:ph type="ftr" sz="quarter" idx="11"/>
          </p:nvPr>
        </p:nvSpPr>
        <p:spPr/>
        <p:txBody>
          <a:bodyPr/>
          <a:lstStyle/>
          <a:p>
            <a:r>
              <a:rPr lang="en-US" dirty="0" smtClean="0">
                <a:solidFill>
                  <a:srgbClr val="464653"/>
                </a:solidFill>
              </a:rPr>
              <a:t>www.sdcverifier.com</a:t>
            </a:r>
            <a:endParaRPr lang="en-US" dirty="0">
              <a:solidFill>
                <a:srgbClr val="464653"/>
              </a:solidFill>
            </a:endParaRPr>
          </a:p>
        </p:txBody>
      </p:sp>
      <p:sp>
        <p:nvSpPr>
          <p:cNvPr id="4" name="Slide Number Placeholder 3"/>
          <p:cNvSpPr>
            <a:spLocks noGrp="1"/>
          </p:cNvSpPr>
          <p:nvPr>
            <p:ph type="sldNum" sz="quarter" idx="12"/>
          </p:nvPr>
        </p:nvSpPr>
        <p:spPr/>
        <p:txBody>
          <a:bodyPr/>
          <a:lstStyle/>
          <a:p>
            <a:fld id="{1D8C7E89-3D2E-455B-B628-59013567A8A2}" type="slidenum">
              <a:rPr lang="en-US" smtClean="0">
                <a:solidFill>
                  <a:srgbClr val="464653"/>
                </a:solidFill>
              </a:rPr>
              <a:pPr/>
              <a:t>3</a:t>
            </a:fld>
            <a:endParaRPr lang="en-US" dirty="0">
              <a:solidFill>
                <a:srgbClr val="464653"/>
              </a:solidFill>
            </a:endParaRPr>
          </a:p>
        </p:txBody>
      </p:sp>
      <p:sp>
        <p:nvSpPr>
          <p:cNvPr id="19" name="Rectangle 12"/>
          <p:cNvSpPr/>
          <p:nvPr/>
        </p:nvSpPr>
        <p:spPr>
          <a:xfrm>
            <a:off x="528543" y="868680"/>
            <a:ext cx="2368296" cy="365760"/>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lvl="0">
              <a:defRPr/>
            </a:pPr>
            <a:r>
              <a:rPr lang="en-US" sz="1200" kern="0" dirty="0">
                <a:solidFill>
                  <a:sysClr val="windowText" lastClr="000000"/>
                </a:solidFill>
                <a:latin typeface="Calibri"/>
              </a:rPr>
              <a:t>Launch </a:t>
            </a:r>
            <a:r>
              <a:rPr lang="en-US" sz="1200" b="1" kern="0" dirty="0">
                <a:solidFill>
                  <a:sysClr val="windowText" lastClr="000000"/>
                </a:solidFill>
                <a:latin typeface="Calibri"/>
              </a:rPr>
              <a:t>SDC Verifier </a:t>
            </a:r>
          </a:p>
        </p:txBody>
      </p:sp>
      <p:sp>
        <p:nvSpPr>
          <p:cNvPr id="20" name="Rectangle 12"/>
          <p:cNvSpPr/>
          <p:nvPr/>
        </p:nvSpPr>
        <p:spPr>
          <a:xfrm>
            <a:off x="528543" y="1366312"/>
            <a:ext cx="2368296" cy="731520"/>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lvl="0">
              <a:defRPr/>
            </a:pPr>
            <a:r>
              <a:rPr lang="en-US" sz="1200" kern="0" dirty="0" smtClean="0">
                <a:solidFill>
                  <a:sysClr val="windowText" lastClr="000000"/>
                </a:solidFill>
                <a:latin typeface="Calibri"/>
              </a:rPr>
              <a:t>Open </a:t>
            </a:r>
            <a:r>
              <a:rPr lang="en-US" sz="1200" kern="0" dirty="0">
                <a:solidFill>
                  <a:sysClr val="windowText" lastClr="000000"/>
                </a:solidFill>
                <a:latin typeface="Calibri"/>
              </a:rPr>
              <a:t>project </a:t>
            </a:r>
            <a:r>
              <a:rPr lang="en-US" sz="1200" i="1" kern="0" dirty="0" err="1">
                <a:solidFill>
                  <a:sysClr val="windowText" lastClr="000000"/>
                </a:solidFill>
                <a:latin typeface="Calibri"/>
              </a:rPr>
              <a:t>Plate_Buckling_DNV</a:t>
            </a:r>
            <a:r>
              <a:rPr lang="en-US" sz="1200" i="1" kern="0" dirty="0">
                <a:solidFill>
                  <a:sysClr val="windowText" lastClr="000000"/>
                </a:solidFill>
                <a:latin typeface="Calibri"/>
              </a:rPr>
              <a:t> </a:t>
            </a:r>
            <a:r>
              <a:rPr lang="en-US" sz="1200" kern="0" dirty="0" smtClean="0">
                <a:solidFill>
                  <a:sysClr val="windowText" lastClr="000000"/>
                </a:solidFill>
                <a:latin typeface="Calibri"/>
              </a:rPr>
              <a:t>from </a:t>
            </a:r>
            <a:r>
              <a:rPr lang="en-US" sz="1200" kern="0" dirty="0">
                <a:solidFill>
                  <a:sysClr val="windowText" lastClr="000000"/>
                </a:solidFill>
                <a:latin typeface="Calibri"/>
              </a:rPr>
              <a:t>the directory </a:t>
            </a:r>
            <a:r>
              <a:rPr lang="en-US" sz="1200" i="1" kern="0" dirty="0">
                <a:solidFill>
                  <a:sysClr val="windowText" lastClr="000000"/>
                </a:solidFill>
                <a:latin typeface="Calibri"/>
              </a:rPr>
              <a:t>Tutorials/ </a:t>
            </a:r>
            <a:r>
              <a:rPr lang="en-US" sz="1200" i="1" kern="0" dirty="0" err="1">
                <a:solidFill>
                  <a:sysClr val="windowText" lastClr="000000"/>
                </a:solidFill>
                <a:latin typeface="Calibri"/>
              </a:rPr>
              <a:t>Plate_Buckling_DNV</a:t>
            </a:r>
            <a:r>
              <a:rPr lang="en-US" sz="1200" i="1" kern="0" dirty="0">
                <a:solidFill>
                  <a:sysClr val="windowText" lastClr="000000"/>
                </a:solidFill>
                <a:latin typeface="Calibri"/>
              </a:rPr>
              <a:t>.</a:t>
            </a:r>
          </a:p>
        </p:txBody>
      </p:sp>
      <p:sp>
        <p:nvSpPr>
          <p:cNvPr id="22" name="Oval 21"/>
          <p:cNvSpPr>
            <a:spLocks/>
          </p:cNvSpPr>
          <p:nvPr/>
        </p:nvSpPr>
        <p:spPr>
          <a:xfrm>
            <a:off x="88046" y="868680"/>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1</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23" name="Oval 10"/>
          <p:cNvSpPr>
            <a:spLocks/>
          </p:cNvSpPr>
          <p:nvPr/>
        </p:nvSpPr>
        <p:spPr>
          <a:xfrm>
            <a:off x="88046" y="1364626"/>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2</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pic>
        <p:nvPicPr>
          <p:cNvPr id="2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10865" y="957044"/>
            <a:ext cx="251564" cy="1986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13"/>
          <p:cNvPicPr>
            <a:picLocks noChangeAspect="1"/>
          </p:cNvPicPr>
          <p:nvPr/>
        </p:nvPicPr>
        <p:blipFill>
          <a:blip r:embed="rId3"/>
          <a:stretch>
            <a:fillRect/>
          </a:stretch>
        </p:blipFill>
        <p:spPr>
          <a:xfrm>
            <a:off x="2623289" y="2219804"/>
            <a:ext cx="6357300" cy="4032877"/>
          </a:xfrm>
          <a:prstGeom prst="rect">
            <a:avLst/>
          </a:prstGeom>
          <a:ln>
            <a:solidFill>
              <a:srgbClr val="90B7D7"/>
            </a:solidFill>
          </a:ln>
        </p:spPr>
      </p:pic>
      <p:sp>
        <p:nvSpPr>
          <p:cNvPr id="15" name="TextBox 14"/>
          <p:cNvSpPr txBox="1"/>
          <p:nvPr/>
        </p:nvSpPr>
        <p:spPr>
          <a:xfrm>
            <a:off x="4180459" y="3814423"/>
            <a:ext cx="280846" cy="230832"/>
          </a:xfrm>
          <a:prstGeom prst="rect">
            <a:avLst/>
          </a:prstGeom>
          <a:noFill/>
        </p:spPr>
        <p:txBody>
          <a:bodyPr wrap="none" rtlCol="0">
            <a:spAutoFit/>
          </a:bodyPr>
          <a:lstStyle/>
          <a:p>
            <a:r>
              <a:rPr lang="en-US" sz="900" b="1" dirty="0" smtClean="0"/>
              <a:t>2.</a:t>
            </a:r>
            <a:endParaRPr lang="en-US" sz="900" b="1" dirty="0"/>
          </a:p>
        </p:txBody>
      </p:sp>
      <p:sp>
        <p:nvSpPr>
          <p:cNvPr id="12" name="Rectangle 11"/>
          <p:cNvSpPr/>
          <p:nvPr/>
        </p:nvSpPr>
        <p:spPr>
          <a:xfrm>
            <a:off x="4384031" y="3870403"/>
            <a:ext cx="1005840" cy="118872"/>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Tree>
    <p:extLst>
      <p:ext uri="{BB962C8B-B14F-4D97-AF65-F5344CB8AC3E}">
        <p14:creationId xmlns:p14="http://schemas.microsoft.com/office/powerpoint/2010/main" val="19939557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900" dirty="0">
                <a:solidFill>
                  <a:schemeClr val="tx1"/>
                </a:solidFill>
              </a:rPr>
              <a:t>Individual </a:t>
            </a:r>
            <a:r>
              <a:rPr lang="en-US" sz="2900" dirty="0" smtClean="0">
                <a:solidFill>
                  <a:schemeClr val="tx1"/>
                </a:solidFill>
              </a:rPr>
              <a:t>Loads</a:t>
            </a:r>
            <a:endParaRPr lang="en-US" sz="2900" dirty="0">
              <a:solidFill>
                <a:schemeClr val="tx1"/>
              </a:solidFill>
            </a:endParaRPr>
          </a:p>
        </p:txBody>
      </p:sp>
      <p:sp>
        <p:nvSpPr>
          <p:cNvPr id="3" name="Footer Placeholder 2"/>
          <p:cNvSpPr>
            <a:spLocks noGrp="1"/>
          </p:cNvSpPr>
          <p:nvPr>
            <p:ph type="ftr" sz="quarter" idx="11"/>
          </p:nvPr>
        </p:nvSpPr>
        <p:spPr/>
        <p:txBody>
          <a:bodyPr/>
          <a:lstStyle/>
          <a:p>
            <a:pPr algn="ctr"/>
            <a:r>
              <a:rPr lang="en-US" smtClean="0">
                <a:solidFill>
                  <a:srgbClr val="464653"/>
                </a:solidFill>
              </a:rPr>
              <a:t>www.sdcverifier.com</a:t>
            </a:r>
            <a:endParaRPr lang="en-US" dirty="0">
              <a:solidFill>
                <a:srgbClr val="464653"/>
              </a:solidFill>
            </a:endParaRPr>
          </a:p>
        </p:txBody>
      </p:sp>
      <p:sp>
        <p:nvSpPr>
          <p:cNvPr id="4" name="Slide Number Placeholder 3"/>
          <p:cNvSpPr>
            <a:spLocks noGrp="1"/>
          </p:cNvSpPr>
          <p:nvPr>
            <p:ph type="sldNum" sz="quarter" idx="12"/>
          </p:nvPr>
        </p:nvSpPr>
        <p:spPr/>
        <p:txBody>
          <a:bodyPr/>
          <a:lstStyle/>
          <a:p>
            <a:fld id="{1D8C7E89-3D2E-455B-B628-59013567A8A2}" type="slidenum">
              <a:rPr lang="en-US" smtClean="0">
                <a:solidFill>
                  <a:srgbClr val="464653"/>
                </a:solidFill>
              </a:rPr>
              <a:pPr/>
              <a:t>4</a:t>
            </a:fld>
            <a:endParaRPr lang="en-US" dirty="0">
              <a:solidFill>
                <a:srgbClr val="464653"/>
              </a:solidFill>
            </a:endParaRPr>
          </a:p>
        </p:txBody>
      </p:sp>
      <p:pic>
        <p:nvPicPr>
          <p:cNvPr id="6" name="Picture 5"/>
          <p:cNvPicPr>
            <a:picLocks noChangeAspect="1"/>
          </p:cNvPicPr>
          <p:nvPr/>
        </p:nvPicPr>
        <p:blipFill>
          <a:blip r:embed="rId2"/>
          <a:stretch>
            <a:fillRect/>
          </a:stretch>
        </p:blipFill>
        <p:spPr>
          <a:xfrm>
            <a:off x="3259549" y="1240131"/>
            <a:ext cx="5765726" cy="3657600"/>
          </a:xfrm>
          <a:prstGeom prst="rect">
            <a:avLst/>
          </a:prstGeom>
        </p:spPr>
      </p:pic>
      <p:sp>
        <p:nvSpPr>
          <p:cNvPr id="7" name="Title 1"/>
          <p:cNvSpPr txBox="1">
            <a:spLocks/>
          </p:cNvSpPr>
          <p:nvPr/>
        </p:nvSpPr>
        <p:spPr>
          <a:xfrm>
            <a:off x="565153" y="137184"/>
            <a:ext cx="8229600" cy="990600"/>
          </a:xfrm>
          <a:prstGeom prst="rect">
            <a:avLst/>
          </a:prstGeom>
        </p:spPr>
        <p:txBody>
          <a:bodyPr vert="horz" anchor="b" anchorCtr="0">
            <a:normAutofit/>
          </a:bodyPr>
          <a:lstStyle>
            <a:lvl1pPr algn="l" rtl="0" eaLnBrk="1" latinLnBrk="0" hangingPunct="1">
              <a:spcBef>
                <a:spcPct val="0"/>
              </a:spcBef>
              <a:buNone/>
              <a:defRPr kumimoji="0" sz="2400" kern="1200">
                <a:solidFill>
                  <a:schemeClr val="tx2"/>
                </a:solidFill>
                <a:latin typeface="+mj-lt"/>
                <a:ea typeface="+mj-ea"/>
                <a:cs typeface="+mj-cs"/>
              </a:defRPr>
            </a:lvl1pPr>
          </a:lstStyle>
          <a:p>
            <a:endParaRPr lang="en-US" dirty="0"/>
          </a:p>
        </p:txBody>
      </p:sp>
      <p:sp>
        <p:nvSpPr>
          <p:cNvPr id="16" name="Rectangle 15"/>
          <p:cNvSpPr/>
          <p:nvPr/>
        </p:nvSpPr>
        <p:spPr>
          <a:xfrm>
            <a:off x="3470708" y="2415326"/>
            <a:ext cx="822960" cy="118872"/>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17" name="Rectangle 16"/>
          <p:cNvSpPr/>
          <p:nvPr/>
        </p:nvSpPr>
        <p:spPr>
          <a:xfrm>
            <a:off x="5731061" y="1922342"/>
            <a:ext cx="1355384" cy="491895"/>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18" name="TextBox 17"/>
          <p:cNvSpPr txBox="1"/>
          <p:nvPr/>
        </p:nvSpPr>
        <p:spPr>
          <a:xfrm>
            <a:off x="5369634" y="2165360"/>
            <a:ext cx="274434" cy="230832"/>
          </a:xfrm>
          <a:prstGeom prst="rect">
            <a:avLst/>
          </a:prstGeom>
          <a:noFill/>
        </p:spPr>
        <p:txBody>
          <a:bodyPr wrap="none" rtlCol="0">
            <a:spAutoFit/>
          </a:bodyPr>
          <a:lstStyle/>
          <a:p>
            <a:r>
              <a:rPr lang="uk-UA" sz="900" b="1" dirty="0" smtClean="0"/>
              <a:t>2</a:t>
            </a:r>
            <a:r>
              <a:rPr lang="en-US" sz="900" b="1" dirty="0" smtClean="0"/>
              <a:t>.</a:t>
            </a:r>
            <a:endParaRPr lang="en-US" sz="900" b="1" dirty="0"/>
          </a:p>
        </p:txBody>
      </p:sp>
      <p:sp>
        <p:nvSpPr>
          <p:cNvPr id="19" name="Rectangle 18"/>
          <p:cNvSpPr/>
          <p:nvPr/>
        </p:nvSpPr>
        <p:spPr>
          <a:xfrm>
            <a:off x="4426841" y="1505022"/>
            <a:ext cx="190237" cy="155681"/>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20" name="TextBox 19"/>
          <p:cNvSpPr txBox="1"/>
          <p:nvPr/>
        </p:nvSpPr>
        <p:spPr>
          <a:xfrm>
            <a:off x="4247525" y="1596897"/>
            <a:ext cx="274434" cy="230832"/>
          </a:xfrm>
          <a:prstGeom prst="rect">
            <a:avLst/>
          </a:prstGeom>
          <a:noFill/>
        </p:spPr>
        <p:txBody>
          <a:bodyPr wrap="none" rtlCol="0">
            <a:spAutoFit/>
          </a:bodyPr>
          <a:lstStyle/>
          <a:p>
            <a:r>
              <a:rPr lang="uk-UA" sz="900" b="1" dirty="0"/>
              <a:t>4</a:t>
            </a:r>
            <a:r>
              <a:rPr lang="en-US" sz="900" b="1" dirty="0" smtClean="0"/>
              <a:t>.</a:t>
            </a:r>
            <a:endParaRPr lang="en-US" sz="900" b="1" dirty="0"/>
          </a:p>
        </p:txBody>
      </p:sp>
      <p:sp>
        <p:nvSpPr>
          <p:cNvPr id="21" name="Rectangle 20"/>
          <p:cNvSpPr/>
          <p:nvPr/>
        </p:nvSpPr>
        <p:spPr>
          <a:xfrm>
            <a:off x="8564652" y="3900082"/>
            <a:ext cx="436778" cy="152033"/>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22" name="TextBox 21"/>
          <p:cNvSpPr txBox="1"/>
          <p:nvPr/>
        </p:nvSpPr>
        <p:spPr>
          <a:xfrm>
            <a:off x="8378650" y="3849140"/>
            <a:ext cx="274434" cy="253915"/>
          </a:xfrm>
          <a:prstGeom prst="rect">
            <a:avLst/>
          </a:prstGeom>
          <a:noFill/>
        </p:spPr>
        <p:txBody>
          <a:bodyPr wrap="none" rtlCol="0">
            <a:spAutoFit/>
          </a:bodyPr>
          <a:lstStyle/>
          <a:p>
            <a:r>
              <a:rPr lang="uk-UA" sz="900" b="1" dirty="0"/>
              <a:t>3</a:t>
            </a:r>
            <a:r>
              <a:rPr lang="en-US" sz="900" b="1" dirty="0" smtClean="0"/>
              <a:t>.</a:t>
            </a:r>
            <a:endParaRPr lang="en-US" sz="900" b="1" dirty="0"/>
          </a:p>
        </p:txBody>
      </p:sp>
      <p:sp>
        <p:nvSpPr>
          <p:cNvPr id="23" name="TextBox 22"/>
          <p:cNvSpPr txBox="1"/>
          <p:nvPr/>
        </p:nvSpPr>
        <p:spPr>
          <a:xfrm>
            <a:off x="3248121" y="2359346"/>
            <a:ext cx="280846" cy="230832"/>
          </a:xfrm>
          <a:prstGeom prst="rect">
            <a:avLst/>
          </a:prstGeom>
          <a:noFill/>
        </p:spPr>
        <p:txBody>
          <a:bodyPr wrap="none" rtlCol="0">
            <a:spAutoFit/>
          </a:bodyPr>
          <a:lstStyle/>
          <a:p>
            <a:r>
              <a:rPr lang="en-US" sz="900" b="1" dirty="0" smtClean="0"/>
              <a:t>1.</a:t>
            </a:r>
            <a:endParaRPr lang="en-US" sz="900" b="1" dirty="0"/>
          </a:p>
        </p:txBody>
      </p:sp>
      <p:sp>
        <p:nvSpPr>
          <p:cNvPr id="25" name="Rectangle 12"/>
          <p:cNvSpPr/>
          <p:nvPr/>
        </p:nvSpPr>
        <p:spPr>
          <a:xfrm>
            <a:off x="528543" y="868680"/>
            <a:ext cx="2368296" cy="365760"/>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a:defRPr/>
            </a:pPr>
            <a:r>
              <a:rPr lang="en-US" sz="1200" kern="0" dirty="0">
                <a:solidFill>
                  <a:sysClr val="windowText" lastClr="000000"/>
                </a:solidFill>
                <a:latin typeface="Calibri"/>
              </a:rPr>
              <a:t>Click on </a:t>
            </a:r>
            <a:r>
              <a:rPr lang="en-US" sz="1200" i="1" kern="0" dirty="0">
                <a:solidFill>
                  <a:sysClr val="windowText" lastClr="000000"/>
                </a:solidFill>
                <a:latin typeface="Calibri"/>
              </a:rPr>
              <a:t>Individual Loads</a:t>
            </a:r>
            <a:r>
              <a:rPr lang="en-US" sz="1200" kern="0" dirty="0" smtClean="0">
                <a:solidFill>
                  <a:sysClr val="windowText" lastClr="000000"/>
                </a:solidFill>
                <a:latin typeface="Calibri"/>
              </a:rPr>
              <a:t>.</a:t>
            </a:r>
            <a:endParaRPr lang="en-US" sz="1400" b="1" kern="0" dirty="0">
              <a:solidFill>
                <a:sysClr val="windowText" lastClr="000000"/>
              </a:solidFill>
              <a:latin typeface="Calibri"/>
            </a:endParaRPr>
          </a:p>
        </p:txBody>
      </p:sp>
      <p:sp>
        <p:nvSpPr>
          <p:cNvPr id="26" name="Oval 25"/>
          <p:cNvSpPr>
            <a:spLocks/>
          </p:cNvSpPr>
          <p:nvPr/>
        </p:nvSpPr>
        <p:spPr>
          <a:xfrm>
            <a:off x="88046" y="868680"/>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1</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27" name="Rectangle 12"/>
          <p:cNvSpPr/>
          <p:nvPr/>
        </p:nvSpPr>
        <p:spPr>
          <a:xfrm>
            <a:off x="528543" y="1383297"/>
            <a:ext cx="2368296" cy="1463040"/>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lvl="0">
              <a:defRPr/>
            </a:pPr>
            <a:r>
              <a:rPr lang="en-US" sz="1200" kern="0" dirty="0">
                <a:solidFill>
                  <a:sysClr val="windowText" lastClr="000000"/>
                </a:solidFill>
                <a:latin typeface="Calibri"/>
              </a:rPr>
              <a:t>Select </a:t>
            </a:r>
            <a:r>
              <a:rPr lang="en-US" sz="1200" i="1" kern="0" dirty="0">
                <a:solidFill>
                  <a:sysClr val="windowText" lastClr="000000"/>
                </a:solidFill>
                <a:latin typeface="Calibri"/>
              </a:rPr>
              <a:t>5 FEM Loads</a:t>
            </a:r>
            <a:r>
              <a:rPr lang="en-US" sz="1200" kern="0" dirty="0">
                <a:solidFill>
                  <a:sysClr val="windowText" lastClr="000000"/>
                </a:solidFill>
                <a:latin typeface="Calibri"/>
              </a:rPr>
              <a:t>:</a:t>
            </a:r>
          </a:p>
          <a:p>
            <a:pPr marL="342900" lvl="0" indent="-342900">
              <a:buFontTx/>
              <a:buAutoNum type="arabicPeriod"/>
              <a:defRPr/>
            </a:pPr>
            <a:r>
              <a:rPr lang="en-US" sz="1200" kern="0" dirty="0">
                <a:solidFill>
                  <a:sysClr val="windowText" lastClr="000000"/>
                </a:solidFill>
                <a:latin typeface="Calibri"/>
              </a:rPr>
              <a:t>Gravity;</a:t>
            </a:r>
          </a:p>
          <a:p>
            <a:pPr marL="342900" lvl="0" indent="-342900">
              <a:buFontTx/>
              <a:buAutoNum type="arabicPeriod"/>
              <a:defRPr/>
            </a:pPr>
            <a:r>
              <a:rPr lang="en-US" sz="1200" kern="0" dirty="0">
                <a:solidFill>
                  <a:sysClr val="windowText" lastClr="000000"/>
                </a:solidFill>
                <a:latin typeface="Calibri"/>
              </a:rPr>
              <a:t>Ballast + crane inside;</a:t>
            </a:r>
          </a:p>
          <a:p>
            <a:pPr marL="342900" lvl="0" indent="-342900">
              <a:buFontTx/>
              <a:buAutoNum type="arabicPeriod"/>
              <a:defRPr/>
            </a:pPr>
            <a:r>
              <a:rPr lang="en-US" sz="1200" kern="0" dirty="0">
                <a:solidFill>
                  <a:sysClr val="windowText" lastClr="000000"/>
                </a:solidFill>
                <a:latin typeface="Calibri"/>
              </a:rPr>
              <a:t>Ballast + crane outside;</a:t>
            </a:r>
          </a:p>
          <a:p>
            <a:pPr marL="342900" lvl="0" indent="-342900">
              <a:buFontTx/>
              <a:buAutoNum type="arabicPeriod"/>
              <a:defRPr/>
            </a:pPr>
            <a:r>
              <a:rPr lang="en-US" sz="1200" kern="0" dirty="0">
                <a:solidFill>
                  <a:sysClr val="windowText" lastClr="000000"/>
                </a:solidFill>
                <a:latin typeface="Calibri"/>
              </a:rPr>
              <a:t>Hydroload outside;</a:t>
            </a:r>
          </a:p>
          <a:p>
            <a:pPr marL="342900" lvl="0" indent="-342900">
              <a:buFontTx/>
              <a:buAutoNum type="arabicPeriod"/>
              <a:defRPr/>
            </a:pPr>
            <a:r>
              <a:rPr lang="en-US" sz="1200" kern="0" dirty="0">
                <a:solidFill>
                  <a:sysClr val="windowText" lastClr="000000"/>
                </a:solidFill>
                <a:latin typeface="Calibri"/>
              </a:rPr>
              <a:t>Hydroload inside.</a:t>
            </a:r>
          </a:p>
        </p:txBody>
      </p:sp>
      <p:sp>
        <p:nvSpPr>
          <p:cNvPr id="28" name="Oval 10"/>
          <p:cNvSpPr>
            <a:spLocks/>
          </p:cNvSpPr>
          <p:nvPr/>
        </p:nvSpPr>
        <p:spPr>
          <a:xfrm>
            <a:off x="88046" y="1364626"/>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2</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29" name="Rectangle 12"/>
          <p:cNvSpPr/>
          <p:nvPr/>
        </p:nvSpPr>
        <p:spPr>
          <a:xfrm>
            <a:off x="528912" y="2994441"/>
            <a:ext cx="2368296" cy="374904"/>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lvl="0">
              <a:defRPr/>
            </a:pPr>
            <a:r>
              <a:rPr lang="en-US" sz="1200" kern="0" dirty="0">
                <a:solidFill>
                  <a:sysClr val="windowText" lastClr="000000"/>
                </a:solidFill>
                <a:latin typeface="Calibri"/>
              </a:rPr>
              <a:t>Press </a:t>
            </a:r>
            <a:r>
              <a:rPr lang="en-US" sz="1200" i="1" kern="0" dirty="0">
                <a:solidFill>
                  <a:sysClr val="windowText" lastClr="000000"/>
                </a:solidFill>
                <a:latin typeface="Calibri"/>
              </a:rPr>
              <a:t>Create</a:t>
            </a:r>
            <a:r>
              <a:rPr lang="en-US" sz="1200" kern="0" dirty="0">
                <a:solidFill>
                  <a:sysClr val="windowText" lastClr="000000"/>
                </a:solidFill>
                <a:latin typeface="Calibri"/>
              </a:rPr>
              <a:t> to create 5 Individual Loads.</a:t>
            </a:r>
            <a:endParaRPr lang="en-US" sz="1400" b="1" kern="0" dirty="0">
              <a:solidFill>
                <a:sysClr val="windowText" lastClr="000000"/>
              </a:solidFill>
              <a:latin typeface="Calibri"/>
            </a:endParaRPr>
          </a:p>
        </p:txBody>
      </p:sp>
      <p:sp>
        <p:nvSpPr>
          <p:cNvPr id="30" name="Oval 29"/>
          <p:cNvSpPr>
            <a:spLocks/>
          </p:cNvSpPr>
          <p:nvPr/>
        </p:nvSpPr>
        <p:spPr>
          <a:xfrm>
            <a:off x="91440" y="2983060"/>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4</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31" name="Rectangle 12"/>
          <p:cNvSpPr/>
          <p:nvPr/>
        </p:nvSpPr>
        <p:spPr>
          <a:xfrm>
            <a:off x="528543" y="3493008"/>
            <a:ext cx="2368296" cy="374904"/>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lvl="0">
              <a:defRPr/>
            </a:pPr>
            <a:r>
              <a:rPr lang="en-US" sz="1200" kern="0" dirty="0">
                <a:solidFill>
                  <a:sysClr val="windowText" lastClr="000000"/>
                </a:solidFill>
                <a:latin typeface="Calibri"/>
              </a:rPr>
              <a:t>Press        on toolbar and “</a:t>
            </a:r>
            <a:r>
              <a:rPr lang="en-US" sz="1200" i="1" kern="0" dirty="0">
                <a:solidFill>
                  <a:sysClr val="windowText" lastClr="000000"/>
                </a:solidFill>
                <a:latin typeface="Calibri"/>
              </a:rPr>
              <a:t>Analyze active job: 1..Job 1</a:t>
            </a:r>
            <a:r>
              <a:rPr lang="en-US" sz="1200" kern="0" dirty="0" smtClean="0">
                <a:solidFill>
                  <a:sysClr val="windowText" lastClr="000000"/>
                </a:solidFill>
                <a:latin typeface="Calibri"/>
              </a:rPr>
              <a:t>”</a:t>
            </a:r>
          </a:p>
        </p:txBody>
      </p:sp>
      <p:sp>
        <p:nvSpPr>
          <p:cNvPr id="33" name="Oval 10"/>
          <p:cNvSpPr>
            <a:spLocks/>
          </p:cNvSpPr>
          <p:nvPr/>
        </p:nvSpPr>
        <p:spPr>
          <a:xfrm>
            <a:off x="94463" y="3493008"/>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5</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pic>
        <p:nvPicPr>
          <p:cNvPr id="24" name="Picture 23"/>
          <p:cNvPicPr>
            <a:picLocks noChangeAspect="1"/>
          </p:cNvPicPr>
          <p:nvPr/>
        </p:nvPicPr>
        <p:blipFill>
          <a:blip r:embed="rId3"/>
          <a:stretch>
            <a:fillRect/>
          </a:stretch>
        </p:blipFill>
        <p:spPr>
          <a:xfrm>
            <a:off x="988612" y="3538889"/>
            <a:ext cx="219106" cy="142895"/>
          </a:xfrm>
          <a:prstGeom prst="rect">
            <a:avLst/>
          </a:prstGeom>
        </p:spPr>
      </p:pic>
    </p:spTree>
    <p:extLst>
      <p:ext uri="{BB962C8B-B14F-4D97-AF65-F5344CB8AC3E}">
        <p14:creationId xmlns:p14="http://schemas.microsoft.com/office/powerpoint/2010/main" val="7902357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1D8C7E89-3D2E-455B-B628-59013567A8A2}" type="slidenum">
              <a:rPr lang="en-US" smtClean="0">
                <a:solidFill>
                  <a:srgbClr val="464653"/>
                </a:solidFill>
              </a:rPr>
              <a:pPr/>
              <a:t>5</a:t>
            </a:fld>
            <a:endParaRPr lang="en-US" dirty="0">
              <a:solidFill>
                <a:srgbClr val="464653"/>
              </a:solidFill>
            </a:endParaRPr>
          </a:p>
        </p:txBody>
      </p:sp>
      <p:sp>
        <p:nvSpPr>
          <p:cNvPr id="6" name="Footer Placeholder 2"/>
          <p:cNvSpPr txBox="1">
            <a:spLocks/>
          </p:cNvSpPr>
          <p:nvPr/>
        </p:nvSpPr>
        <p:spPr>
          <a:xfrm>
            <a:off x="7315075" y="6536265"/>
            <a:ext cx="1479678" cy="232448"/>
          </a:xfrm>
          <a:prstGeom prst="rect">
            <a:avLst/>
          </a:prstGeom>
        </p:spPr>
        <p:txBody>
          <a:bodyPr vert="horz" anchor="ctr"/>
          <a:lstStyle>
            <a:defPPr>
              <a:defRPr lang="uk-UA"/>
            </a:defPPr>
            <a:lvl1pPr marL="0" algn="r" defTabSz="914400" rtl="0" eaLnBrk="1" latinLnBrk="0" hangingPunct="1">
              <a:defRPr kumimoji="0" sz="1200" kern="1200">
                <a:solidFill>
                  <a:schemeClr val="tx2"/>
                </a:solidFill>
                <a:latin typeface="Calibri" panose="020F050202020403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dirty="0" smtClean="0">
                <a:solidFill>
                  <a:srgbClr val="464653"/>
                </a:solidFill>
              </a:rPr>
              <a:t>www.sdcverifier.com</a:t>
            </a:r>
            <a:endParaRPr lang="en-US" dirty="0">
              <a:solidFill>
                <a:srgbClr val="464653"/>
              </a:solidFill>
            </a:endParaRPr>
          </a:p>
        </p:txBody>
      </p:sp>
      <p:sp>
        <p:nvSpPr>
          <p:cNvPr id="7" name="Slide Number Placeholder 3"/>
          <p:cNvSpPr txBox="1">
            <a:spLocks/>
          </p:cNvSpPr>
          <p:nvPr/>
        </p:nvSpPr>
        <p:spPr>
          <a:xfrm>
            <a:off x="357341" y="6546831"/>
            <a:ext cx="631271" cy="211316"/>
          </a:xfrm>
          <a:prstGeom prst="rect">
            <a:avLst/>
          </a:prstGeom>
          <a:noFill/>
        </p:spPr>
        <p:txBody>
          <a:bodyPr vert="horz" anchor="ctr"/>
          <a:lstStyle>
            <a:defPPr>
              <a:defRPr lang="uk-UA"/>
            </a:defPPr>
            <a:lvl1pPr marL="0" algn="l" defTabSz="914400" rtl="0" eaLnBrk="1" latinLnBrk="0" hangingPunct="1">
              <a:defRPr kumimoji="0" sz="1200" kern="1200">
                <a:solidFill>
                  <a:schemeClr val="tx2"/>
                </a:solidFill>
                <a:latin typeface="Calibri" panose="020F050202020403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D8C7E89-3D2E-455B-B628-59013567A8A2}" type="slidenum">
              <a:rPr lang="en-US" smtClean="0">
                <a:solidFill>
                  <a:srgbClr val="464653"/>
                </a:solidFill>
              </a:rPr>
              <a:pPr/>
              <a:t>5</a:t>
            </a:fld>
            <a:endParaRPr lang="en-US" dirty="0">
              <a:solidFill>
                <a:srgbClr val="464653"/>
              </a:solidFill>
            </a:endParaRPr>
          </a:p>
        </p:txBody>
      </p:sp>
      <p:sp>
        <p:nvSpPr>
          <p:cNvPr id="8" name="Title 26"/>
          <p:cNvSpPr>
            <a:spLocks noGrp="1"/>
          </p:cNvSpPr>
          <p:nvPr>
            <p:ph type="title"/>
          </p:nvPr>
        </p:nvSpPr>
        <p:spPr>
          <a:xfrm>
            <a:off x="177799" y="152400"/>
            <a:ext cx="8830733" cy="533400"/>
          </a:xfrm>
        </p:spPr>
        <p:txBody>
          <a:bodyPr>
            <a:normAutofit fontScale="90000"/>
          </a:bodyPr>
          <a:lstStyle/>
          <a:p>
            <a:pPr lvl="0">
              <a:defRPr/>
            </a:pPr>
            <a:r>
              <a:rPr lang="en-US" sz="3200" dirty="0">
                <a:solidFill>
                  <a:schemeClr val="tx1"/>
                </a:solidFill>
              </a:rPr>
              <a:t>Load Sets</a:t>
            </a:r>
            <a:endParaRPr lang="en-US" sz="3200" kern="0" dirty="0">
              <a:solidFill>
                <a:schemeClr val="tx1"/>
              </a:solidFill>
              <a:latin typeface="Calibri" panose="020F0502020204030204" pitchFamily="34" charset="0"/>
              <a:cs typeface="Calibri" panose="020F0502020204030204" pitchFamily="34" charset="0"/>
            </a:endParaRPr>
          </a:p>
        </p:txBody>
      </p:sp>
      <p:sp>
        <p:nvSpPr>
          <p:cNvPr id="11" name="Rectangle 12"/>
          <p:cNvSpPr/>
          <p:nvPr/>
        </p:nvSpPr>
        <p:spPr>
          <a:xfrm>
            <a:off x="530352" y="868680"/>
            <a:ext cx="2368296" cy="374904"/>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a:defRPr/>
            </a:pPr>
            <a:r>
              <a:rPr lang="en-US" sz="1200" kern="0" dirty="0">
                <a:solidFill>
                  <a:sysClr val="windowText" lastClr="000000"/>
                </a:solidFill>
                <a:latin typeface="Calibri"/>
              </a:rPr>
              <a:t>Right click on</a:t>
            </a:r>
            <a:r>
              <a:rPr lang="en-US" sz="1200" i="1" kern="0" dirty="0">
                <a:solidFill>
                  <a:sysClr val="windowText" lastClr="000000"/>
                </a:solidFill>
                <a:latin typeface="Calibri"/>
              </a:rPr>
              <a:t> Load Sets </a:t>
            </a:r>
            <a:r>
              <a:rPr lang="en-US" sz="1200" kern="0" dirty="0">
                <a:solidFill>
                  <a:sysClr val="windowText" lastClr="000000"/>
                </a:solidFill>
                <a:latin typeface="Calibri"/>
              </a:rPr>
              <a:t>=&gt; </a:t>
            </a:r>
            <a:r>
              <a:rPr lang="en-US" sz="1200" i="1" kern="0" dirty="0">
                <a:solidFill>
                  <a:sysClr val="windowText" lastClr="000000"/>
                </a:solidFill>
                <a:latin typeface="Calibri"/>
              </a:rPr>
              <a:t>Create multiple</a:t>
            </a:r>
            <a:r>
              <a:rPr lang="en-US" sz="1200" i="1" kern="0" dirty="0" smtClean="0">
                <a:solidFill>
                  <a:sysClr val="windowText" lastClr="000000"/>
                </a:solidFill>
                <a:latin typeface="Calibri"/>
              </a:rPr>
              <a:t>.</a:t>
            </a:r>
            <a:endParaRPr lang="en-US" sz="1400" b="1" i="1" kern="0" dirty="0">
              <a:solidFill>
                <a:sysClr val="windowText" lastClr="000000"/>
              </a:solidFill>
              <a:latin typeface="Calibri"/>
            </a:endParaRPr>
          </a:p>
        </p:txBody>
      </p:sp>
      <p:sp>
        <p:nvSpPr>
          <p:cNvPr id="13" name="Rectangle 12"/>
          <p:cNvSpPr/>
          <p:nvPr/>
        </p:nvSpPr>
        <p:spPr>
          <a:xfrm>
            <a:off x="534522" y="1856232"/>
            <a:ext cx="2368296" cy="868680"/>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lvl="0">
              <a:defRPr/>
            </a:pPr>
            <a:r>
              <a:rPr lang="en-US" sz="1200" kern="0" dirty="0">
                <a:solidFill>
                  <a:sysClr val="windowText" lastClr="000000"/>
                </a:solidFill>
                <a:latin typeface="Calibri"/>
              </a:rPr>
              <a:t>Select </a:t>
            </a:r>
            <a:r>
              <a:rPr lang="en-US" sz="1200" kern="0" dirty="0" smtClean="0">
                <a:solidFill>
                  <a:sysClr val="windowText" lastClr="000000"/>
                </a:solidFill>
                <a:latin typeface="Calibri"/>
              </a:rPr>
              <a:t>highlighted </a:t>
            </a:r>
            <a:r>
              <a:rPr lang="en-US" sz="1200" kern="0" dirty="0">
                <a:solidFill>
                  <a:sysClr val="windowText" lastClr="000000"/>
                </a:solidFill>
                <a:latin typeface="Calibri"/>
              </a:rPr>
              <a:t>cells in </a:t>
            </a:r>
            <a:r>
              <a:rPr lang="en-US" sz="1200" kern="0" dirty="0" smtClean="0">
                <a:solidFill>
                  <a:sysClr val="windowText" lastClr="000000"/>
                </a:solidFill>
                <a:latin typeface="Calibri"/>
              </a:rPr>
              <a:t>the table </a:t>
            </a:r>
            <a:r>
              <a:rPr lang="en-US" sz="1200" kern="0" dirty="0">
                <a:solidFill>
                  <a:sysClr val="windowText" lastClr="000000"/>
                </a:solidFill>
                <a:latin typeface="Calibri"/>
              </a:rPr>
              <a:t>like shown on the picture and press </a:t>
            </a:r>
            <a:r>
              <a:rPr lang="en-US" sz="1200" i="1" kern="0" dirty="0">
                <a:solidFill>
                  <a:sysClr val="windowText" lastClr="000000"/>
                </a:solidFill>
                <a:latin typeface="Calibri"/>
              </a:rPr>
              <a:t>Set</a:t>
            </a:r>
            <a:r>
              <a:rPr lang="en-US" sz="1200" kern="0" dirty="0">
                <a:solidFill>
                  <a:sysClr val="windowText" lastClr="000000"/>
                </a:solidFill>
                <a:latin typeface="Calibri"/>
              </a:rPr>
              <a:t> to define Factors of Load Sets</a:t>
            </a:r>
            <a:r>
              <a:rPr lang="en-US" sz="1200" kern="0" dirty="0" smtClean="0">
                <a:solidFill>
                  <a:sysClr val="windowText" lastClr="000000"/>
                </a:solidFill>
                <a:latin typeface="Calibri"/>
              </a:rPr>
              <a:t>.(</a:t>
            </a:r>
            <a:r>
              <a:rPr lang="en-US" sz="1200" kern="0" dirty="0">
                <a:solidFill>
                  <a:sysClr val="windowText" lastClr="000000"/>
                </a:solidFill>
                <a:latin typeface="Calibri"/>
              </a:rPr>
              <a:t>By default LS Factor is </a:t>
            </a:r>
            <a:r>
              <a:rPr lang="en-US" sz="1200" b="1" kern="0" dirty="0">
                <a:solidFill>
                  <a:sysClr val="windowText" lastClr="000000"/>
                </a:solidFill>
                <a:latin typeface="Calibri"/>
              </a:rPr>
              <a:t>1</a:t>
            </a:r>
            <a:r>
              <a:rPr lang="en-US" sz="1200" kern="0" dirty="0">
                <a:solidFill>
                  <a:sysClr val="windowText" lastClr="000000"/>
                </a:solidFill>
                <a:latin typeface="Calibri"/>
              </a:rPr>
              <a:t>)</a:t>
            </a:r>
          </a:p>
        </p:txBody>
      </p:sp>
      <p:sp>
        <p:nvSpPr>
          <p:cNvPr id="14" name="Oval 13"/>
          <p:cNvSpPr>
            <a:spLocks/>
          </p:cNvSpPr>
          <p:nvPr/>
        </p:nvSpPr>
        <p:spPr>
          <a:xfrm>
            <a:off x="91440" y="868680"/>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1</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15" name="Oval 10"/>
          <p:cNvSpPr>
            <a:spLocks/>
          </p:cNvSpPr>
          <p:nvPr/>
        </p:nvSpPr>
        <p:spPr>
          <a:xfrm>
            <a:off x="91440" y="1362456"/>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2</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16" name="Oval 15"/>
          <p:cNvSpPr>
            <a:spLocks/>
          </p:cNvSpPr>
          <p:nvPr/>
        </p:nvSpPr>
        <p:spPr>
          <a:xfrm>
            <a:off x="94684" y="1856232"/>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3</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17" name="TextBox 16"/>
          <p:cNvSpPr txBox="1"/>
          <p:nvPr/>
        </p:nvSpPr>
        <p:spPr>
          <a:xfrm>
            <a:off x="524487" y="4197531"/>
            <a:ext cx="2368296" cy="1501569"/>
          </a:xfrm>
          <a:prstGeom prst="rect">
            <a:avLst/>
          </a:prstGeom>
          <a:ln/>
        </p:spPr>
        <p:style>
          <a:lnRef idx="2">
            <a:schemeClr val="accent4"/>
          </a:lnRef>
          <a:fillRef idx="1">
            <a:schemeClr val="lt1"/>
          </a:fillRef>
          <a:effectRef idx="0">
            <a:schemeClr val="accent4"/>
          </a:effectRef>
          <a:fontRef idx="minor">
            <a:schemeClr val="dk1"/>
          </a:fontRef>
        </p:style>
        <p:txBody>
          <a:bodyPr rtlCol="0" anchor="t" anchorCtr="0"/>
          <a:lstStyle>
            <a:defPPr>
              <a:defRPr lang="en-US"/>
            </a:defPPr>
            <a:lvl1pPr>
              <a:defRPr sz="1200" kern="0">
                <a:solidFill>
                  <a:sysClr val="windowText" lastClr="000000"/>
                </a:solidFill>
                <a:latin typeface="Calibri"/>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lvl="0">
              <a:defRPr/>
            </a:pPr>
            <a:r>
              <a:rPr lang="en-US" i="1" dirty="0" smtClean="0"/>
              <a:t> </a:t>
            </a:r>
            <a:r>
              <a:rPr lang="en-US" dirty="0"/>
              <a:t>Load Sets are created with </a:t>
            </a:r>
            <a:r>
              <a:rPr lang="en-US" dirty="0" smtClean="0"/>
              <a:t>default </a:t>
            </a:r>
            <a:r>
              <a:rPr lang="en-US" dirty="0"/>
              <a:t>titles “Load Set #”. It is possible to rename them by double-click on the respective load set title.</a:t>
            </a:r>
          </a:p>
          <a:p>
            <a:pPr lvl="0">
              <a:defRPr/>
            </a:pPr>
            <a:r>
              <a:rPr lang="en-US" dirty="0" smtClean="0"/>
              <a:t>Alternatively, the </a:t>
            </a:r>
            <a:r>
              <a:rPr lang="en-US" dirty="0"/>
              <a:t>titles and factors can be pasted from </a:t>
            </a:r>
            <a:r>
              <a:rPr lang="en-US" dirty="0" smtClean="0"/>
              <a:t>the Clipboard </a:t>
            </a:r>
            <a:r>
              <a:rPr lang="en-US" dirty="0"/>
              <a:t>using </a:t>
            </a:r>
            <a:r>
              <a:rPr lang="en-US" i="1" dirty="0"/>
              <a:t>Paste</a:t>
            </a:r>
            <a:r>
              <a:rPr lang="en-US" dirty="0"/>
              <a:t> button.</a:t>
            </a:r>
          </a:p>
          <a:p>
            <a:endParaRPr lang="en-US" dirty="0"/>
          </a:p>
        </p:txBody>
      </p:sp>
      <p:sp>
        <p:nvSpPr>
          <p:cNvPr id="20" name="Rectangle 19"/>
          <p:cNvSpPr/>
          <p:nvPr/>
        </p:nvSpPr>
        <p:spPr>
          <a:xfrm>
            <a:off x="534522" y="2843784"/>
            <a:ext cx="2368296" cy="365760"/>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a:defRPr/>
            </a:pPr>
            <a:r>
              <a:rPr lang="en-US" sz="1200" kern="0" dirty="0">
                <a:solidFill>
                  <a:sysClr val="windowText" lastClr="000000"/>
                </a:solidFill>
                <a:latin typeface="Calibri"/>
              </a:rPr>
              <a:t>Press </a:t>
            </a:r>
            <a:r>
              <a:rPr lang="en-US" sz="1200" i="1" kern="0" dirty="0">
                <a:solidFill>
                  <a:sysClr val="windowText" lastClr="000000"/>
                </a:solidFill>
                <a:latin typeface="Calibri"/>
              </a:rPr>
              <a:t>OK</a:t>
            </a:r>
            <a:endParaRPr lang="en-US" sz="1200" kern="0" dirty="0">
              <a:solidFill>
                <a:sysClr val="windowText" lastClr="000000"/>
              </a:solidFill>
              <a:latin typeface="Calibri"/>
            </a:endParaRPr>
          </a:p>
        </p:txBody>
      </p:sp>
      <p:sp>
        <p:nvSpPr>
          <p:cNvPr id="21" name="Oval 10"/>
          <p:cNvSpPr>
            <a:spLocks/>
          </p:cNvSpPr>
          <p:nvPr/>
        </p:nvSpPr>
        <p:spPr>
          <a:xfrm>
            <a:off x="94684" y="2843784"/>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4</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37" name="Rectangle 36"/>
          <p:cNvSpPr/>
          <p:nvPr/>
        </p:nvSpPr>
        <p:spPr>
          <a:xfrm>
            <a:off x="534522" y="1362456"/>
            <a:ext cx="2368296" cy="374904"/>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lvl="0">
              <a:defRPr/>
            </a:pPr>
            <a:r>
              <a:rPr lang="en-US" sz="1200" kern="0" dirty="0">
                <a:solidFill>
                  <a:sysClr val="windowText" lastClr="000000"/>
                </a:solidFill>
                <a:latin typeface="Calibri"/>
              </a:rPr>
              <a:t>Fill in “</a:t>
            </a:r>
            <a:r>
              <a:rPr lang="en-US" sz="1200" b="1" kern="0" dirty="0">
                <a:solidFill>
                  <a:sysClr val="windowText" lastClr="000000"/>
                </a:solidFill>
                <a:latin typeface="Calibri"/>
              </a:rPr>
              <a:t>4</a:t>
            </a:r>
            <a:r>
              <a:rPr lang="en-US" sz="1200" kern="0" dirty="0">
                <a:solidFill>
                  <a:sysClr val="windowText" lastClr="000000"/>
                </a:solidFill>
                <a:latin typeface="Calibri"/>
              </a:rPr>
              <a:t>” into </a:t>
            </a:r>
            <a:r>
              <a:rPr lang="en-US" sz="1200" i="1" kern="0" dirty="0">
                <a:solidFill>
                  <a:sysClr val="windowText" lastClr="000000"/>
                </a:solidFill>
                <a:latin typeface="Calibri"/>
              </a:rPr>
              <a:t>Count </a:t>
            </a:r>
            <a:r>
              <a:rPr lang="en-US" sz="1200" kern="0" dirty="0">
                <a:solidFill>
                  <a:sysClr val="windowText" lastClr="000000"/>
                </a:solidFill>
                <a:latin typeface="Calibri"/>
              </a:rPr>
              <a:t>and press         to add four Load Sets. </a:t>
            </a:r>
          </a:p>
        </p:txBody>
      </p:sp>
      <p:pic>
        <p:nvPicPr>
          <p:cNvPr id="38" name="Picture 37"/>
          <p:cNvPicPr>
            <a:picLocks noChangeAspect="1"/>
          </p:cNvPicPr>
          <p:nvPr/>
        </p:nvPicPr>
        <p:blipFill>
          <a:blip r:embed="rId2"/>
          <a:stretch>
            <a:fillRect/>
          </a:stretch>
        </p:blipFill>
        <p:spPr>
          <a:xfrm>
            <a:off x="2551230" y="1391839"/>
            <a:ext cx="228632" cy="228632"/>
          </a:xfrm>
          <a:prstGeom prst="rect">
            <a:avLst/>
          </a:prstGeom>
        </p:spPr>
      </p:pic>
      <p:pic>
        <p:nvPicPr>
          <p:cNvPr id="50" name="Picture 49"/>
          <p:cNvPicPr>
            <a:picLocks noChangeAspect="1"/>
          </p:cNvPicPr>
          <p:nvPr/>
        </p:nvPicPr>
        <p:blipFill>
          <a:blip r:embed="rId3"/>
          <a:stretch>
            <a:fillRect/>
          </a:stretch>
        </p:blipFill>
        <p:spPr>
          <a:xfrm>
            <a:off x="3838690" y="2595194"/>
            <a:ext cx="5233004" cy="3508357"/>
          </a:xfrm>
          <a:prstGeom prst="rect">
            <a:avLst/>
          </a:prstGeom>
        </p:spPr>
      </p:pic>
      <p:pic>
        <p:nvPicPr>
          <p:cNvPr id="51" name="Picture 50"/>
          <p:cNvPicPr>
            <a:picLocks noChangeAspect="1"/>
          </p:cNvPicPr>
          <p:nvPr/>
        </p:nvPicPr>
        <p:blipFill>
          <a:blip r:embed="rId4"/>
          <a:stretch>
            <a:fillRect/>
          </a:stretch>
        </p:blipFill>
        <p:spPr>
          <a:xfrm>
            <a:off x="4764528" y="1272623"/>
            <a:ext cx="2743200" cy="1219200"/>
          </a:xfrm>
          <a:prstGeom prst="rect">
            <a:avLst/>
          </a:prstGeom>
          <a:ln>
            <a:solidFill>
              <a:srgbClr val="90B7D7"/>
            </a:solidFill>
          </a:ln>
        </p:spPr>
      </p:pic>
      <p:sp>
        <p:nvSpPr>
          <p:cNvPr id="52" name="Rectangle 51"/>
          <p:cNvSpPr/>
          <p:nvPr/>
        </p:nvSpPr>
        <p:spPr>
          <a:xfrm>
            <a:off x="5676900" y="1489498"/>
            <a:ext cx="1197514" cy="169610"/>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53" name="TextBox 52"/>
          <p:cNvSpPr txBox="1"/>
          <p:nvPr/>
        </p:nvSpPr>
        <p:spPr>
          <a:xfrm>
            <a:off x="4510825" y="1273983"/>
            <a:ext cx="280846" cy="230832"/>
          </a:xfrm>
          <a:prstGeom prst="rect">
            <a:avLst/>
          </a:prstGeom>
          <a:noFill/>
        </p:spPr>
        <p:txBody>
          <a:bodyPr wrap="none" rtlCol="0">
            <a:spAutoFit/>
          </a:bodyPr>
          <a:lstStyle/>
          <a:p>
            <a:r>
              <a:rPr lang="en-US" sz="900" b="1" dirty="0" smtClean="0"/>
              <a:t>1.</a:t>
            </a:r>
            <a:endParaRPr lang="en-US" sz="900" b="1" dirty="0"/>
          </a:p>
        </p:txBody>
      </p:sp>
      <p:sp>
        <p:nvSpPr>
          <p:cNvPr id="54" name="TextBox 53"/>
          <p:cNvSpPr txBox="1"/>
          <p:nvPr/>
        </p:nvSpPr>
        <p:spPr>
          <a:xfrm>
            <a:off x="7699914" y="2869169"/>
            <a:ext cx="280846" cy="230832"/>
          </a:xfrm>
          <a:prstGeom prst="rect">
            <a:avLst/>
          </a:prstGeom>
          <a:noFill/>
        </p:spPr>
        <p:txBody>
          <a:bodyPr wrap="none" rtlCol="0">
            <a:spAutoFit/>
          </a:bodyPr>
          <a:lstStyle/>
          <a:p>
            <a:r>
              <a:rPr lang="en-US" sz="900" b="1" dirty="0" smtClean="0"/>
              <a:t>2.</a:t>
            </a:r>
            <a:endParaRPr lang="en-US" sz="900" b="1" dirty="0"/>
          </a:p>
        </p:txBody>
      </p:sp>
      <p:sp>
        <p:nvSpPr>
          <p:cNvPr id="55" name="TextBox 54"/>
          <p:cNvSpPr txBox="1"/>
          <p:nvPr/>
        </p:nvSpPr>
        <p:spPr>
          <a:xfrm>
            <a:off x="6804564" y="3739312"/>
            <a:ext cx="280846" cy="230832"/>
          </a:xfrm>
          <a:prstGeom prst="rect">
            <a:avLst/>
          </a:prstGeom>
          <a:noFill/>
        </p:spPr>
        <p:txBody>
          <a:bodyPr wrap="none" rtlCol="0">
            <a:spAutoFit/>
          </a:bodyPr>
          <a:lstStyle/>
          <a:p>
            <a:r>
              <a:rPr lang="en-US" sz="900" b="1" dirty="0" smtClean="0"/>
              <a:t>3.</a:t>
            </a:r>
            <a:endParaRPr lang="en-US" sz="900" b="1" dirty="0"/>
          </a:p>
        </p:txBody>
      </p:sp>
      <p:sp>
        <p:nvSpPr>
          <p:cNvPr id="56" name="TextBox 55"/>
          <p:cNvSpPr txBox="1"/>
          <p:nvPr/>
        </p:nvSpPr>
        <p:spPr>
          <a:xfrm>
            <a:off x="7699914" y="5865168"/>
            <a:ext cx="280846" cy="230832"/>
          </a:xfrm>
          <a:prstGeom prst="rect">
            <a:avLst/>
          </a:prstGeom>
          <a:noFill/>
        </p:spPr>
        <p:txBody>
          <a:bodyPr wrap="none" rtlCol="0">
            <a:spAutoFit/>
          </a:bodyPr>
          <a:lstStyle/>
          <a:p>
            <a:r>
              <a:rPr lang="en-US" sz="900" b="1" dirty="0" smtClean="0"/>
              <a:t>4.</a:t>
            </a:r>
            <a:endParaRPr lang="en-US" sz="900" b="1" dirty="0"/>
          </a:p>
        </p:txBody>
      </p:sp>
      <p:sp>
        <p:nvSpPr>
          <p:cNvPr id="57" name="Rectangle 56"/>
          <p:cNvSpPr/>
          <p:nvPr/>
        </p:nvSpPr>
        <p:spPr>
          <a:xfrm>
            <a:off x="4425372" y="3833223"/>
            <a:ext cx="1448378" cy="464716"/>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58" name="Rectangle 57"/>
          <p:cNvSpPr/>
          <p:nvPr/>
        </p:nvSpPr>
        <p:spPr>
          <a:xfrm>
            <a:off x="7938433" y="3355027"/>
            <a:ext cx="1088649" cy="169610"/>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cxnSp>
        <p:nvCxnSpPr>
          <p:cNvPr id="59" name="Straight Arrow Connector 58"/>
          <p:cNvCxnSpPr>
            <a:stCxn id="55" idx="1"/>
          </p:cNvCxnSpPr>
          <p:nvPr/>
        </p:nvCxnSpPr>
        <p:spPr>
          <a:xfrm flipH="1">
            <a:off x="6019800" y="3854728"/>
            <a:ext cx="784764" cy="1363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flipV="1">
            <a:off x="7085410" y="3433770"/>
            <a:ext cx="754927" cy="3994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1" name="Rectangle 60"/>
          <p:cNvSpPr/>
          <p:nvPr/>
        </p:nvSpPr>
        <p:spPr>
          <a:xfrm>
            <a:off x="7937651" y="5902357"/>
            <a:ext cx="558649" cy="169610"/>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Tree>
    <p:extLst>
      <p:ext uri="{BB962C8B-B14F-4D97-AF65-F5344CB8AC3E}">
        <p14:creationId xmlns:p14="http://schemas.microsoft.com/office/powerpoint/2010/main" val="22592564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pPr algn="ctr"/>
            <a:r>
              <a:rPr lang="en-US" smtClean="0">
                <a:solidFill>
                  <a:srgbClr val="464653"/>
                </a:solidFill>
              </a:rPr>
              <a:t>www.sdcverifier.com</a:t>
            </a:r>
            <a:endParaRPr lang="en-US" dirty="0">
              <a:solidFill>
                <a:srgbClr val="464653"/>
              </a:solidFill>
            </a:endParaRPr>
          </a:p>
        </p:txBody>
      </p:sp>
      <p:sp>
        <p:nvSpPr>
          <p:cNvPr id="4" name="Slide Number Placeholder 3"/>
          <p:cNvSpPr>
            <a:spLocks noGrp="1"/>
          </p:cNvSpPr>
          <p:nvPr>
            <p:ph type="sldNum" sz="quarter" idx="12"/>
          </p:nvPr>
        </p:nvSpPr>
        <p:spPr/>
        <p:txBody>
          <a:bodyPr/>
          <a:lstStyle/>
          <a:p>
            <a:fld id="{1D8C7E89-3D2E-455B-B628-59013567A8A2}" type="slidenum">
              <a:rPr lang="en-US" smtClean="0">
                <a:solidFill>
                  <a:srgbClr val="464653"/>
                </a:solidFill>
              </a:rPr>
              <a:pPr/>
              <a:t>6</a:t>
            </a:fld>
            <a:endParaRPr lang="en-US" dirty="0">
              <a:solidFill>
                <a:srgbClr val="464653"/>
              </a:solidFill>
            </a:endParaRPr>
          </a:p>
        </p:txBody>
      </p:sp>
      <p:sp>
        <p:nvSpPr>
          <p:cNvPr id="6" name="Rectangle 12"/>
          <p:cNvSpPr/>
          <p:nvPr/>
        </p:nvSpPr>
        <p:spPr>
          <a:xfrm>
            <a:off x="530352" y="868680"/>
            <a:ext cx="2368296" cy="365760"/>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lvl="0">
              <a:defRPr/>
            </a:pPr>
            <a:r>
              <a:rPr lang="en-US" sz="1200" kern="0" dirty="0">
                <a:solidFill>
                  <a:sysClr val="windowText" lastClr="000000"/>
                </a:solidFill>
                <a:latin typeface="Calibri"/>
              </a:rPr>
              <a:t>Click on </a:t>
            </a:r>
            <a:r>
              <a:rPr lang="en-US" sz="1200" i="1" kern="0" dirty="0">
                <a:solidFill>
                  <a:sysClr val="windowText" lastClr="000000"/>
                </a:solidFill>
                <a:latin typeface="Calibri"/>
              </a:rPr>
              <a:t>Load Groups.</a:t>
            </a:r>
          </a:p>
        </p:txBody>
      </p:sp>
      <p:sp>
        <p:nvSpPr>
          <p:cNvPr id="7" name="Rectangle 12"/>
          <p:cNvSpPr/>
          <p:nvPr/>
        </p:nvSpPr>
        <p:spPr>
          <a:xfrm>
            <a:off x="530352" y="1362456"/>
            <a:ext cx="2368296" cy="374904"/>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lvl="0">
              <a:defRPr/>
            </a:pPr>
            <a:r>
              <a:rPr lang="en-US" sz="1200" kern="0" dirty="0">
                <a:solidFill>
                  <a:sysClr val="windowText" lastClr="000000"/>
                </a:solidFill>
                <a:latin typeface="Calibri"/>
              </a:rPr>
              <a:t>Press          to select all </a:t>
            </a:r>
          </a:p>
          <a:p>
            <a:pPr lvl="0">
              <a:defRPr/>
            </a:pPr>
            <a:r>
              <a:rPr lang="en-US" sz="1200" kern="0" dirty="0">
                <a:solidFill>
                  <a:sysClr val="windowText" lastClr="000000"/>
                </a:solidFill>
                <a:latin typeface="Calibri"/>
              </a:rPr>
              <a:t>Load Sets. </a:t>
            </a:r>
            <a:endParaRPr lang="en-US" sz="1200" i="1" kern="0" dirty="0">
              <a:solidFill>
                <a:sysClr val="windowText" lastClr="000000"/>
              </a:solidFill>
              <a:latin typeface="Calibri"/>
            </a:endParaRPr>
          </a:p>
        </p:txBody>
      </p:sp>
      <p:sp>
        <p:nvSpPr>
          <p:cNvPr id="8" name="Rectangle 7"/>
          <p:cNvSpPr/>
          <p:nvPr/>
        </p:nvSpPr>
        <p:spPr>
          <a:xfrm>
            <a:off x="527946" y="1856232"/>
            <a:ext cx="2368296" cy="365760"/>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a:defRPr/>
            </a:pPr>
            <a:r>
              <a:rPr lang="en-US" sz="1200" i="1" kern="0" dirty="0">
                <a:solidFill>
                  <a:sysClr val="windowText" lastClr="000000"/>
                </a:solidFill>
                <a:latin typeface="Calibri"/>
              </a:rPr>
              <a:t>Title</a:t>
            </a:r>
            <a:r>
              <a:rPr lang="en-US" sz="1200" kern="0" dirty="0">
                <a:solidFill>
                  <a:sysClr val="windowText" lastClr="000000"/>
                </a:solidFill>
                <a:latin typeface="Calibri"/>
              </a:rPr>
              <a:t>: </a:t>
            </a:r>
            <a:r>
              <a:rPr lang="en-US" sz="1200" b="1" kern="0" dirty="0" smtClean="0">
                <a:solidFill>
                  <a:sysClr val="windowText" lastClr="000000"/>
                </a:solidFill>
                <a:latin typeface="Calibri"/>
              </a:rPr>
              <a:t>Envelope</a:t>
            </a:r>
            <a:r>
              <a:rPr lang="en-US" sz="1200" kern="0" dirty="0" smtClean="0">
                <a:solidFill>
                  <a:sysClr val="windowText" lastClr="000000"/>
                </a:solidFill>
                <a:latin typeface="Calibri"/>
              </a:rPr>
              <a:t> </a:t>
            </a:r>
            <a:endParaRPr lang="en-US" sz="1200" kern="0" dirty="0">
              <a:solidFill>
                <a:sysClr val="windowText" lastClr="000000"/>
              </a:solidFill>
              <a:latin typeface="Calibri"/>
            </a:endParaRPr>
          </a:p>
        </p:txBody>
      </p:sp>
      <p:sp>
        <p:nvSpPr>
          <p:cNvPr id="9" name="Oval 8"/>
          <p:cNvSpPr>
            <a:spLocks/>
          </p:cNvSpPr>
          <p:nvPr/>
        </p:nvSpPr>
        <p:spPr>
          <a:xfrm>
            <a:off x="91440" y="868680"/>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1</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10" name="Oval 10"/>
          <p:cNvSpPr>
            <a:spLocks/>
          </p:cNvSpPr>
          <p:nvPr/>
        </p:nvSpPr>
        <p:spPr>
          <a:xfrm>
            <a:off x="91440" y="1362456"/>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2</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11" name="Oval 10"/>
          <p:cNvSpPr>
            <a:spLocks/>
          </p:cNvSpPr>
          <p:nvPr/>
        </p:nvSpPr>
        <p:spPr>
          <a:xfrm>
            <a:off x="90237" y="1856232"/>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3</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12" name="Rectangle 12"/>
          <p:cNvSpPr/>
          <p:nvPr/>
        </p:nvSpPr>
        <p:spPr>
          <a:xfrm>
            <a:off x="527946" y="2350008"/>
            <a:ext cx="2368296" cy="365760"/>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lvl="0">
              <a:defRPr/>
            </a:pPr>
            <a:r>
              <a:rPr lang="en-US" sz="1200" kern="0" dirty="0">
                <a:solidFill>
                  <a:sysClr val="windowText" lastClr="000000"/>
                </a:solidFill>
                <a:latin typeface="Calibri"/>
              </a:rPr>
              <a:t>Press </a:t>
            </a:r>
            <a:r>
              <a:rPr lang="en-US" sz="1200" i="1" kern="0" dirty="0">
                <a:solidFill>
                  <a:sysClr val="windowText" lastClr="000000"/>
                </a:solidFill>
                <a:latin typeface="Calibri"/>
              </a:rPr>
              <a:t>Create</a:t>
            </a:r>
            <a:endParaRPr lang="en-US" sz="1200" kern="0" dirty="0">
              <a:solidFill>
                <a:sysClr val="windowText" lastClr="000000"/>
              </a:solidFill>
              <a:latin typeface="Calibri"/>
            </a:endParaRPr>
          </a:p>
        </p:txBody>
      </p:sp>
      <p:sp>
        <p:nvSpPr>
          <p:cNvPr id="13" name="Oval 12"/>
          <p:cNvSpPr>
            <a:spLocks/>
          </p:cNvSpPr>
          <p:nvPr/>
        </p:nvSpPr>
        <p:spPr>
          <a:xfrm>
            <a:off x="90237" y="2350008"/>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4</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pic>
        <p:nvPicPr>
          <p:cNvPr id="16" name="Picture 15"/>
          <p:cNvPicPr>
            <a:picLocks noChangeAspect="1"/>
          </p:cNvPicPr>
          <p:nvPr/>
        </p:nvPicPr>
        <p:blipFill>
          <a:blip r:embed="rId2"/>
          <a:stretch>
            <a:fillRect/>
          </a:stretch>
        </p:blipFill>
        <p:spPr>
          <a:xfrm>
            <a:off x="988612" y="1388085"/>
            <a:ext cx="232757" cy="182880"/>
          </a:xfrm>
          <a:prstGeom prst="rect">
            <a:avLst/>
          </a:prstGeom>
        </p:spPr>
      </p:pic>
      <p:sp>
        <p:nvSpPr>
          <p:cNvPr id="17" name="Rectangle 12"/>
          <p:cNvSpPr/>
          <p:nvPr/>
        </p:nvSpPr>
        <p:spPr>
          <a:xfrm>
            <a:off x="529149" y="3363485"/>
            <a:ext cx="2373086" cy="560525"/>
          </a:xfrm>
          <a:prstGeom prst="rect">
            <a:avLst/>
          </a:prstGeom>
          <a:ln/>
        </p:spPr>
        <p:style>
          <a:lnRef idx="2">
            <a:schemeClr val="accent4"/>
          </a:lnRef>
          <a:fillRef idx="1">
            <a:schemeClr val="lt1"/>
          </a:fillRef>
          <a:effectRef idx="0">
            <a:schemeClr val="accent4"/>
          </a:effectRef>
          <a:fontRef idx="minor">
            <a:schemeClr val="dk1"/>
          </a:fontRef>
        </p:style>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lang="en-US" sz="1200" kern="0" dirty="0" smtClean="0">
                <a:solidFill>
                  <a:sysClr val="windowText" lastClr="000000"/>
                </a:solidFill>
                <a:latin typeface="Calibri"/>
              </a:rPr>
              <a:t>Load Sets and Load Groups are analyzed by SDC Verifier. </a:t>
            </a:r>
          </a:p>
        </p:txBody>
      </p:sp>
      <p:pic>
        <p:nvPicPr>
          <p:cNvPr id="18" name="Picture 17"/>
          <p:cNvPicPr>
            <a:picLocks noChangeAspect="1"/>
          </p:cNvPicPr>
          <p:nvPr/>
        </p:nvPicPr>
        <p:blipFill>
          <a:blip r:embed="rId3"/>
          <a:stretch>
            <a:fillRect/>
          </a:stretch>
        </p:blipFill>
        <p:spPr>
          <a:xfrm>
            <a:off x="2975424" y="1297395"/>
            <a:ext cx="6070497" cy="3850937"/>
          </a:xfrm>
          <a:prstGeom prst="rect">
            <a:avLst/>
          </a:prstGeom>
        </p:spPr>
      </p:pic>
      <p:sp>
        <p:nvSpPr>
          <p:cNvPr id="19" name="TextBox 18"/>
          <p:cNvSpPr txBox="1"/>
          <p:nvPr/>
        </p:nvSpPr>
        <p:spPr>
          <a:xfrm>
            <a:off x="3011087" y="3001693"/>
            <a:ext cx="280846" cy="230832"/>
          </a:xfrm>
          <a:prstGeom prst="rect">
            <a:avLst/>
          </a:prstGeom>
          <a:noFill/>
        </p:spPr>
        <p:txBody>
          <a:bodyPr wrap="none" rtlCol="0">
            <a:spAutoFit/>
          </a:bodyPr>
          <a:lstStyle/>
          <a:p>
            <a:r>
              <a:rPr lang="en-US" sz="900" b="1" dirty="0" smtClean="0"/>
              <a:t>1.</a:t>
            </a:r>
            <a:endParaRPr lang="en-US" sz="900" b="1" dirty="0"/>
          </a:p>
        </p:txBody>
      </p:sp>
      <p:sp>
        <p:nvSpPr>
          <p:cNvPr id="20" name="TextBox 19"/>
          <p:cNvSpPr txBox="1"/>
          <p:nvPr/>
        </p:nvSpPr>
        <p:spPr>
          <a:xfrm>
            <a:off x="6084549" y="2093167"/>
            <a:ext cx="280846" cy="230832"/>
          </a:xfrm>
          <a:prstGeom prst="rect">
            <a:avLst/>
          </a:prstGeom>
          <a:noFill/>
        </p:spPr>
        <p:txBody>
          <a:bodyPr wrap="none" rtlCol="0">
            <a:spAutoFit/>
          </a:bodyPr>
          <a:lstStyle/>
          <a:p>
            <a:r>
              <a:rPr lang="en-US" sz="900" b="1" dirty="0" smtClean="0"/>
              <a:t>2.</a:t>
            </a:r>
            <a:endParaRPr lang="en-US" sz="900" b="1" dirty="0"/>
          </a:p>
        </p:txBody>
      </p:sp>
      <p:sp>
        <p:nvSpPr>
          <p:cNvPr id="21" name="TextBox 20"/>
          <p:cNvSpPr txBox="1"/>
          <p:nvPr/>
        </p:nvSpPr>
        <p:spPr>
          <a:xfrm>
            <a:off x="5803703" y="1789078"/>
            <a:ext cx="280846" cy="230832"/>
          </a:xfrm>
          <a:prstGeom prst="rect">
            <a:avLst/>
          </a:prstGeom>
          <a:noFill/>
        </p:spPr>
        <p:txBody>
          <a:bodyPr wrap="none" rtlCol="0">
            <a:spAutoFit/>
          </a:bodyPr>
          <a:lstStyle/>
          <a:p>
            <a:r>
              <a:rPr lang="en-US" sz="900" b="1" dirty="0" smtClean="0"/>
              <a:t>3.</a:t>
            </a:r>
            <a:endParaRPr lang="en-US" sz="900" b="1" dirty="0"/>
          </a:p>
        </p:txBody>
      </p:sp>
      <p:sp>
        <p:nvSpPr>
          <p:cNvPr id="22" name="TextBox 21"/>
          <p:cNvSpPr txBox="1"/>
          <p:nvPr/>
        </p:nvSpPr>
        <p:spPr>
          <a:xfrm>
            <a:off x="7988458" y="3981230"/>
            <a:ext cx="280846" cy="230832"/>
          </a:xfrm>
          <a:prstGeom prst="rect">
            <a:avLst/>
          </a:prstGeom>
          <a:noFill/>
        </p:spPr>
        <p:txBody>
          <a:bodyPr wrap="none" rtlCol="0">
            <a:spAutoFit/>
          </a:bodyPr>
          <a:lstStyle/>
          <a:p>
            <a:r>
              <a:rPr lang="en-US" sz="900" b="1" dirty="0" smtClean="0"/>
              <a:t>4.</a:t>
            </a:r>
            <a:endParaRPr lang="en-US" sz="900" b="1" dirty="0"/>
          </a:p>
        </p:txBody>
      </p:sp>
      <p:sp>
        <p:nvSpPr>
          <p:cNvPr id="23" name="Rectangle 22"/>
          <p:cNvSpPr/>
          <p:nvPr/>
        </p:nvSpPr>
        <p:spPr>
          <a:xfrm>
            <a:off x="3291933" y="2706724"/>
            <a:ext cx="623711" cy="127431"/>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24" name="Rectangle 23"/>
          <p:cNvSpPr/>
          <p:nvPr/>
        </p:nvSpPr>
        <p:spPr>
          <a:xfrm>
            <a:off x="6029684" y="1849036"/>
            <a:ext cx="468604" cy="127431"/>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25" name="Rectangle 24"/>
          <p:cNvSpPr/>
          <p:nvPr/>
        </p:nvSpPr>
        <p:spPr>
          <a:xfrm>
            <a:off x="8240729" y="4011841"/>
            <a:ext cx="468604" cy="169610"/>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28" name="Title 26"/>
          <p:cNvSpPr txBox="1">
            <a:spLocks/>
          </p:cNvSpPr>
          <p:nvPr/>
        </p:nvSpPr>
        <p:spPr>
          <a:xfrm>
            <a:off x="177799" y="152400"/>
            <a:ext cx="8830733" cy="533400"/>
          </a:xfrm>
          <a:prstGeom prst="rect">
            <a:avLst/>
          </a:prstGeom>
        </p:spPr>
        <p:txBody>
          <a:bodyPr vert="horz" anchor="b" anchorCtr="0">
            <a:normAutofit fontScale="97500" lnSpcReduction="10000"/>
          </a:bodyPr>
          <a:lstStyle>
            <a:lvl1pPr algn="l" rtl="0" eaLnBrk="1" latinLnBrk="0" hangingPunct="1">
              <a:spcBef>
                <a:spcPct val="0"/>
              </a:spcBef>
              <a:buNone/>
              <a:defRPr kumimoji="0" sz="2400" kern="1200">
                <a:solidFill>
                  <a:schemeClr val="tx2"/>
                </a:solidFill>
                <a:latin typeface="+mj-lt"/>
                <a:ea typeface="+mj-ea"/>
                <a:cs typeface="+mj-cs"/>
              </a:defRPr>
            </a:lvl1pPr>
          </a:lstStyle>
          <a:p>
            <a:pPr>
              <a:defRPr/>
            </a:pPr>
            <a:r>
              <a:rPr lang="en-US" sz="3200" dirty="0">
                <a:solidFill>
                  <a:schemeClr val="tx1"/>
                </a:solidFill>
              </a:rPr>
              <a:t>Load Groups</a:t>
            </a:r>
            <a:endParaRPr lang="en-US" sz="3200" kern="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6549987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pPr algn="ctr"/>
            <a:r>
              <a:rPr lang="en-US" smtClean="0">
                <a:solidFill>
                  <a:srgbClr val="464653"/>
                </a:solidFill>
              </a:rPr>
              <a:t>www.sdcverifier.com</a:t>
            </a:r>
            <a:endParaRPr lang="en-US" dirty="0">
              <a:solidFill>
                <a:srgbClr val="464653"/>
              </a:solidFill>
            </a:endParaRPr>
          </a:p>
        </p:txBody>
      </p:sp>
      <p:sp>
        <p:nvSpPr>
          <p:cNvPr id="4" name="Slide Number Placeholder 3"/>
          <p:cNvSpPr>
            <a:spLocks noGrp="1"/>
          </p:cNvSpPr>
          <p:nvPr>
            <p:ph type="sldNum" sz="quarter" idx="12"/>
          </p:nvPr>
        </p:nvSpPr>
        <p:spPr/>
        <p:txBody>
          <a:bodyPr/>
          <a:lstStyle/>
          <a:p>
            <a:fld id="{1D8C7E89-3D2E-455B-B628-59013567A8A2}" type="slidenum">
              <a:rPr lang="en-US" smtClean="0">
                <a:solidFill>
                  <a:srgbClr val="464653"/>
                </a:solidFill>
              </a:rPr>
              <a:pPr/>
              <a:t>7</a:t>
            </a:fld>
            <a:endParaRPr lang="en-US" dirty="0">
              <a:solidFill>
                <a:srgbClr val="464653"/>
              </a:solidFill>
            </a:endParaRPr>
          </a:p>
        </p:txBody>
      </p:sp>
      <p:sp>
        <p:nvSpPr>
          <p:cNvPr id="6" name="Rectangle 12"/>
          <p:cNvSpPr/>
          <p:nvPr/>
        </p:nvSpPr>
        <p:spPr>
          <a:xfrm>
            <a:off x="530352" y="868680"/>
            <a:ext cx="2368296" cy="365760"/>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a:defRPr/>
            </a:pPr>
            <a:r>
              <a:rPr lang="en-US" sz="1200" kern="0" dirty="0">
                <a:solidFill>
                  <a:sysClr val="windowText" lastClr="000000"/>
                </a:solidFill>
                <a:latin typeface="Calibri"/>
              </a:rPr>
              <a:t>Launch </a:t>
            </a:r>
            <a:r>
              <a:rPr lang="en-US" sz="1200" b="1" kern="0" dirty="0">
                <a:solidFill>
                  <a:sysClr val="windowText" lastClr="000000"/>
                </a:solidFill>
                <a:latin typeface="Calibri"/>
              </a:rPr>
              <a:t>Panel </a:t>
            </a:r>
            <a:r>
              <a:rPr lang="en-US" sz="1200" b="1" kern="0" dirty="0" smtClean="0">
                <a:solidFill>
                  <a:sysClr val="windowText" lastClr="000000"/>
                </a:solidFill>
                <a:latin typeface="Calibri"/>
              </a:rPr>
              <a:t>Finder</a:t>
            </a:r>
            <a:endParaRPr lang="en-US" sz="1200" b="1" kern="0" dirty="0">
              <a:solidFill>
                <a:sysClr val="windowText" lastClr="000000"/>
              </a:solidFill>
              <a:latin typeface="Calibri"/>
            </a:endParaRPr>
          </a:p>
        </p:txBody>
      </p:sp>
      <p:sp>
        <p:nvSpPr>
          <p:cNvPr id="7" name="Rectangle 12"/>
          <p:cNvSpPr/>
          <p:nvPr/>
        </p:nvSpPr>
        <p:spPr>
          <a:xfrm>
            <a:off x="530352" y="1362456"/>
            <a:ext cx="2368296" cy="365760"/>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lvl="0">
              <a:defRPr/>
            </a:pPr>
            <a:r>
              <a:rPr lang="en-US" sz="1200" kern="0">
                <a:solidFill>
                  <a:sysClr val="windowText" lastClr="000000"/>
                </a:solidFill>
                <a:latin typeface="Calibri"/>
              </a:rPr>
              <a:t>Press </a:t>
            </a:r>
            <a:r>
              <a:rPr lang="en-US" sz="1200" i="1" kern="0">
                <a:solidFill>
                  <a:sysClr val="windowText" lastClr="000000"/>
                </a:solidFill>
                <a:latin typeface="Calibri"/>
              </a:rPr>
              <a:t>Find All</a:t>
            </a:r>
            <a:r>
              <a:rPr lang="en-US" sz="1200" kern="0">
                <a:solidFill>
                  <a:sysClr val="windowText" lastClr="000000"/>
                </a:solidFill>
                <a:latin typeface="Calibri"/>
              </a:rPr>
              <a:t>.</a:t>
            </a:r>
            <a:endParaRPr lang="en-US" sz="1200" kern="0" dirty="0">
              <a:solidFill>
                <a:sysClr val="windowText" lastClr="000000"/>
              </a:solidFill>
              <a:latin typeface="Calibri"/>
            </a:endParaRPr>
          </a:p>
        </p:txBody>
      </p:sp>
      <p:sp>
        <p:nvSpPr>
          <p:cNvPr id="8" name="Rectangle 7"/>
          <p:cNvSpPr/>
          <p:nvPr/>
        </p:nvSpPr>
        <p:spPr>
          <a:xfrm>
            <a:off x="530352" y="3011264"/>
            <a:ext cx="2368296" cy="365760"/>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lvl="0">
              <a:defRPr/>
            </a:pPr>
            <a:r>
              <a:rPr lang="en-US" sz="1200" kern="0" dirty="0">
                <a:solidFill>
                  <a:sysClr val="windowText" lastClr="000000"/>
                </a:solidFill>
                <a:latin typeface="Calibri"/>
              </a:rPr>
              <a:t>Select </a:t>
            </a:r>
            <a:r>
              <a:rPr lang="en-US" sz="1200" i="1" kern="0" dirty="0">
                <a:solidFill>
                  <a:sysClr val="windowText" lastClr="000000"/>
                </a:solidFill>
                <a:latin typeface="Calibri"/>
              </a:rPr>
              <a:t>Sections Custom</a:t>
            </a:r>
            <a:endParaRPr lang="en-US" sz="1200" b="1" i="1" kern="0" dirty="0">
              <a:solidFill>
                <a:sysClr val="windowText" lastClr="000000"/>
              </a:solidFill>
              <a:latin typeface="Calibri"/>
            </a:endParaRPr>
          </a:p>
        </p:txBody>
      </p:sp>
      <p:sp>
        <p:nvSpPr>
          <p:cNvPr id="9" name="Rectangle 12"/>
          <p:cNvSpPr/>
          <p:nvPr/>
        </p:nvSpPr>
        <p:spPr>
          <a:xfrm>
            <a:off x="530352" y="3505040"/>
            <a:ext cx="2368296" cy="365760"/>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lvl="0">
              <a:defRPr/>
            </a:pPr>
            <a:r>
              <a:rPr lang="en-US" sz="1200" kern="0" dirty="0">
                <a:solidFill>
                  <a:sysClr val="windowText" lastClr="000000"/>
                </a:solidFill>
                <a:latin typeface="Calibri"/>
              </a:rPr>
              <a:t>Select </a:t>
            </a:r>
            <a:r>
              <a:rPr lang="en-US" sz="1200" kern="0" dirty="0" smtClean="0">
                <a:solidFill>
                  <a:sysClr val="windowText" lastClr="000000"/>
                </a:solidFill>
                <a:latin typeface="Calibri"/>
              </a:rPr>
              <a:t>all the </a:t>
            </a:r>
            <a:r>
              <a:rPr lang="en-US" sz="1200" kern="0" dirty="0">
                <a:solidFill>
                  <a:sysClr val="windowText" lastClr="000000"/>
                </a:solidFill>
                <a:latin typeface="Calibri"/>
              </a:rPr>
              <a:t>sections and press  </a:t>
            </a:r>
            <a:endParaRPr lang="en-US" sz="1200" i="1" kern="0" dirty="0">
              <a:solidFill>
                <a:sysClr val="windowText" lastClr="000000"/>
              </a:solidFill>
              <a:latin typeface="Calibri"/>
            </a:endParaRPr>
          </a:p>
        </p:txBody>
      </p:sp>
      <p:sp>
        <p:nvSpPr>
          <p:cNvPr id="11" name="Rectangle 12"/>
          <p:cNvSpPr/>
          <p:nvPr/>
        </p:nvSpPr>
        <p:spPr>
          <a:xfrm>
            <a:off x="530351" y="1939585"/>
            <a:ext cx="2368297" cy="879975"/>
          </a:xfrm>
          <a:prstGeom prst="rect">
            <a:avLst/>
          </a:prstGeom>
          <a:ln/>
        </p:spPr>
        <p:style>
          <a:lnRef idx="2">
            <a:schemeClr val="accent4"/>
          </a:lnRef>
          <a:fillRef idx="1">
            <a:schemeClr val="lt1"/>
          </a:fillRef>
          <a:effectRef idx="0">
            <a:schemeClr val="accent4"/>
          </a:effectRef>
          <a:fontRef idx="minor">
            <a:schemeClr val="dk1"/>
          </a:fontRef>
        </p:style>
        <p:txBody>
          <a:bodyPr rtlCol="0" anchor="ctr"/>
          <a:lstStyle/>
          <a:p>
            <a:pPr lvl="0" algn="just">
              <a:defRPr/>
            </a:pPr>
            <a:r>
              <a:rPr lang="en-US" sz="1200" kern="0" dirty="0">
                <a:solidFill>
                  <a:sysClr val="windowText" lastClr="000000"/>
                </a:solidFill>
                <a:latin typeface="Calibri"/>
              </a:rPr>
              <a:t>All sections were recognized and plates were analyzed automatically on the model. </a:t>
            </a:r>
          </a:p>
        </p:txBody>
      </p:sp>
      <p:sp>
        <p:nvSpPr>
          <p:cNvPr id="19" name="Title 26"/>
          <p:cNvSpPr>
            <a:spLocks noGrp="1"/>
          </p:cNvSpPr>
          <p:nvPr>
            <p:ph type="title"/>
          </p:nvPr>
        </p:nvSpPr>
        <p:spPr>
          <a:xfrm>
            <a:off x="177799" y="152400"/>
            <a:ext cx="8830733" cy="533400"/>
          </a:xfrm>
        </p:spPr>
        <p:txBody>
          <a:bodyPr>
            <a:normAutofit fontScale="90000"/>
          </a:bodyPr>
          <a:lstStyle/>
          <a:p>
            <a:pPr>
              <a:defRPr/>
            </a:pPr>
            <a:r>
              <a:rPr lang="en-US" sz="3200" dirty="0" smtClean="0">
                <a:solidFill>
                  <a:schemeClr val="tx1"/>
                </a:solidFill>
              </a:rPr>
              <a:t>Panel </a:t>
            </a:r>
            <a:r>
              <a:rPr lang="en-US" sz="3200" dirty="0">
                <a:solidFill>
                  <a:schemeClr val="tx1"/>
                </a:solidFill>
              </a:rPr>
              <a:t>Finder. Recognize </a:t>
            </a:r>
            <a:r>
              <a:rPr lang="en-US" sz="3200" dirty="0" smtClean="0">
                <a:solidFill>
                  <a:schemeClr val="tx1"/>
                </a:solidFill>
              </a:rPr>
              <a:t>Sections</a:t>
            </a:r>
            <a:endParaRPr lang="en-US" sz="3200" kern="0" dirty="0">
              <a:solidFill>
                <a:schemeClr val="tx1"/>
              </a:solidFill>
              <a:latin typeface="Calibri" panose="020F0502020204030204" pitchFamily="34" charset="0"/>
              <a:cs typeface="Calibri" panose="020F0502020204030204" pitchFamily="34" charset="0"/>
            </a:endParaRPr>
          </a:p>
        </p:txBody>
      </p:sp>
      <p:pic>
        <p:nvPicPr>
          <p:cNvPr id="20" name="Picture 19"/>
          <p:cNvPicPr>
            <a:picLocks noChangeAspect="1"/>
          </p:cNvPicPr>
          <p:nvPr/>
        </p:nvPicPr>
        <p:blipFill>
          <a:blip r:embed="rId2"/>
          <a:stretch>
            <a:fillRect/>
          </a:stretch>
        </p:blipFill>
        <p:spPr>
          <a:xfrm>
            <a:off x="1997902" y="890427"/>
            <a:ext cx="335693" cy="322265"/>
          </a:xfrm>
          <a:prstGeom prst="rect">
            <a:avLst/>
          </a:prstGeom>
        </p:spPr>
      </p:pic>
      <p:sp>
        <p:nvSpPr>
          <p:cNvPr id="21" name="Oval 20"/>
          <p:cNvSpPr>
            <a:spLocks/>
          </p:cNvSpPr>
          <p:nvPr/>
        </p:nvSpPr>
        <p:spPr>
          <a:xfrm>
            <a:off x="91440" y="868680"/>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1</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22" name="Oval 10"/>
          <p:cNvSpPr>
            <a:spLocks/>
          </p:cNvSpPr>
          <p:nvPr/>
        </p:nvSpPr>
        <p:spPr>
          <a:xfrm>
            <a:off x="91440" y="1362456"/>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2</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23" name="Oval 22"/>
          <p:cNvSpPr>
            <a:spLocks/>
          </p:cNvSpPr>
          <p:nvPr/>
        </p:nvSpPr>
        <p:spPr>
          <a:xfrm>
            <a:off x="91440" y="3011264"/>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3</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24" name="Oval 23"/>
          <p:cNvSpPr>
            <a:spLocks/>
          </p:cNvSpPr>
          <p:nvPr/>
        </p:nvSpPr>
        <p:spPr>
          <a:xfrm>
            <a:off x="91440" y="3505040"/>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4</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pic>
        <p:nvPicPr>
          <p:cNvPr id="25" name="Picture 24"/>
          <p:cNvPicPr>
            <a:picLocks noChangeAspect="1"/>
          </p:cNvPicPr>
          <p:nvPr/>
        </p:nvPicPr>
        <p:blipFill>
          <a:blip r:embed="rId3"/>
          <a:stretch>
            <a:fillRect/>
          </a:stretch>
        </p:blipFill>
        <p:spPr>
          <a:xfrm>
            <a:off x="2639034" y="3581383"/>
            <a:ext cx="221227" cy="221227"/>
          </a:xfrm>
          <a:prstGeom prst="rect">
            <a:avLst/>
          </a:prstGeom>
        </p:spPr>
      </p:pic>
      <p:pic>
        <p:nvPicPr>
          <p:cNvPr id="26" name="Picture 25"/>
          <p:cNvPicPr>
            <a:picLocks noChangeAspect="1"/>
          </p:cNvPicPr>
          <p:nvPr/>
        </p:nvPicPr>
        <p:blipFill>
          <a:blip r:embed="rId4"/>
          <a:stretch>
            <a:fillRect/>
          </a:stretch>
        </p:blipFill>
        <p:spPr>
          <a:xfrm>
            <a:off x="457200" y="4250704"/>
            <a:ext cx="2514600" cy="1921496"/>
          </a:xfrm>
          <a:prstGeom prst="rect">
            <a:avLst/>
          </a:prstGeom>
        </p:spPr>
      </p:pic>
      <p:pic>
        <p:nvPicPr>
          <p:cNvPr id="28" name="Picture 27"/>
          <p:cNvPicPr>
            <a:picLocks noChangeAspect="1"/>
          </p:cNvPicPr>
          <p:nvPr/>
        </p:nvPicPr>
        <p:blipFill>
          <a:blip r:embed="rId5"/>
          <a:stretch>
            <a:fillRect/>
          </a:stretch>
        </p:blipFill>
        <p:spPr>
          <a:xfrm>
            <a:off x="3035708" y="1316366"/>
            <a:ext cx="6058746" cy="3124636"/>
          </a:xfrm>
          <a:prstGeom prst="rect">
            <a:avLst/>
          </a:prstGeom>
        </p:spPr>
      </p:pic>
      <p:sp>
        <p:nvSpPr>
          <p:cNvPr id="29" name="TextBox 28"/>
          <p:cNvSpPr txBox="1"/>
          <p:nvPr/>
        </p:nvSpPr>
        <p:spPr>
          <a:xfrm>
            <a:off x="5611176" y="1670123"/>
            <a:ext cx="280846" cy="230832"/>
          </a:xfrm>
          <a:prstGeom prst="rect">
            <a:avLst/>
          </a:prstGeom>
          <a:noFill/>
        </p:spPr>
        <p:txBody>
          <a:bodyPr wrap="none" rtlCol="0">
            <a:spAutoFit/>
          </a:bodyPr>
          <a:lstStyle/>
          <a:p>
            <a:r>
              <a:rPr lang="en-US" sz="900" b="1" dirty="0" smtClean="0"/>
              <a:t>1.</a:t>
            </a:r>
            <a:endParaRPr lang="en-US" sz="900" b="1" dirty="0"/>
          </a:p>
        </p:txBody>
      </p:sp>
      <p:sp>
        <p:nvSpPr>
          <p:cNvPr id="30" name="TextBox 29"/>
          <p:cNvSpPr txBox="1"/>
          <p:nvPr/>
        </p:nvSpPr>
        <p:spPr>
          <a:xfrm>
            <a:off x="3295860" y="4074458"/>
            <a:ext cx="280846" cy="230832"/>
          </a:xfrm>
          <a:prstGeom prst="rect">
            <a:avLst/>
          </a:prstGeom>
          <a:noFill/>
        </p:spPr>
        <p:txBody>
          <a:bodyPr wrap="none" rtlCol="0">
            <a:spAutoFit/>
          </a:bodyPr>
          <a:lstStyle/>
          <a:p>
            <a:r>
              <a:rPr lang="en-US" sz="900" b="1" dirty="0" smtClean="0"/>
              <a:t>2.</a:t>
            </a:r>
            <a:endParaRPr lang="en-US" sz="900" b="1" dirty="0"/>
          </a:p>
        </p:txBody>
      </p:sp>
      <p:sp>
        <p:nvSpPr>
          <p:cNvPr id="31" name="Rectangle 30"/>
          <p:cNvSpPr/>
          <p:nvPr/>
        </p:nvSpPr>
        <p:spPr>
          <a:xfrm>
            <a:off x="5809746" y="1596960"/>
            <a:ext cx="149312" cy="115846"/>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32" name="Rectangle 31"/>
          <p:cNvSpPr/>
          <p:nvPr/>
        </p:nvSpPr>
        <p:spPr>
          <a:xfrm>
            <a:off x="3505200" y="4233471"/>
            <a:ext cx="603926" cy="154191"/>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33" name="Rectangle 32"/>
          <p:cNvSpPr/>
          <p:nvPr/>
        </p:nvSpPr>
        <p:spPr>
          <a:xfrm>
            <a:off x="4266979" y="1926562"/>
            <a:ext cx="567014" cy="127431"/>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34" name="TextBox 33"/>
          <p:cNvSpPr txBox="1"/>
          <p:nvPr/>
        </p:nvSpPr>
        <p:spPr>
          <a:xfrm>
            <a:off x="4041115" y="1752309"/>
            <a:ext cx="280846" cy="230832"/>
          </a:xfrm>
          <a:prstGeom prst="rect">
            <a:avLst/>
          </a:prstGeom>
          <a:noFill/>
        </p:spPr>
        <p:txBody>
          <a:bodyPr wrap="none" rtlCol="0">
            <a:spAutoFit/>
          </a:bodyPr>
          <a:lstStyle/>
          <a:p>
            <a:r>
              <a:rPr lang="en-US" sz="900" b="1" dirty="0"/>
              <a:t>3</a:t>
            </a:r>
            <a:r>
              <a:rPr lang="en-US" sz="900" b="1" dirty="0" smtClean="0"/>
              <a:t>.</a:t>
            </a:r>
            <a:endParaRPr lang="en-US" sz="900" b="1" dirty="0"/>
          </a:p>
        </p:txBody>
      </p:sp>
      <p:sp>
        <p:nvSpPr>
          <p:cNvPr id="35" name="Rectangle 12"/>
          <p:cNvSpPr/>
          <p:nvPr/>
        </p:nvSpPr>
        <p:spPr>
          <a:xfrm>
            <a:off x="3264567" y="4898215"/>
            <a:ext cx="5594354" cy="1005279"/>
          </a:xfrm>
          <a:prstGeom prst="rect">
            <a:avLst/>
          </a:prstGeom>
          <a:ln/>
        </p:spPr>
        <p:style>
          <a:lnRef idx="2">
            <a:schemeClr val="accent4"/>
          </a:lnRef>
          <a:fillRef idx="1">
            <a:schemeClr val="lt1"/>
          </a:fillRef>
          <a:effectRef idx="0">
            <a:schemeClr val="accent4"/>
          </a:effectRef>
          <a:fontRef idx="minor">
            <a:schemeClr val="dk1"/>
          </a:fontRef>
        </p:style>
        <p:txBody>
          <a:bodyPr rtlCol="0" anchor="ctr"/>
          <a:lstStyle/>
          <a:p>
            <a:pPr lvl="0" algn="just">
              <a:defRPr/>
            </a:pPr>
            <a:r>
              <a:rPr lang="en-US" sz="1200" kern="0" noProof="0" dirty="0" smtClean="0">
                <a:solidFill>
                  <a:sysClr val="windowText" lastClr="000000"/>
                </a:solidFill>
                <a:latin typeface="Calibri"/>
              </a:rPr>
              <a:t>Custom sections are automatically recognized on the elements that do not belong to any other section (X, Y or Z) and grouped by the common edges. All the incline or curved (e.g. hull parts) sections belong to custom sections.</a:t>
            </a:r>
            <a:endParaRPr kumimoji="0" lang="en-US" sz="1200" u="none" strike="noStrike" kern="0" cap="none" spc="0" normalizeH="0" baseline="0" noProof="0" dirty="0">
              <a:ln>
                <a:noFill/>
              </a:ln>
              <a:solidFill>
                <a:sysClr val="windowText" lastClr="000000"/>
              </a:solidFill>
              <a:effectLst/>
              <a:uLnTx/>
              <a:uFillTx/>
              <a:latin typeface="Calibri"/>
            </a:endParaRPr>
          </a:p>
        </p:txBody>
      </p:sp>
      <p:sp>
        <p:nvSpPr>
          <p:cNvPr id="36" name="TextBox 35"/>
          <p:cNvSpPr txBox="1"/>
          <p:nvPr/>
        </p:nvSpPr>
        <p:spPr>
          <a:xfrm>
            <a:off x="4690359" y="3793303"/>
            <a:ext cx="280846" cy="230832"/>
          </a:xfrm>
          <a:prstGeom prst="rect">
            <a:avLst/>
          </a:prstGeom>
          <a:noFill/>
        </p:spPr>
        <p:txBody>
          <a:bodyPr wrap="none" rtlCol="0">
            <a:spAutoFit/>
          </a:bodyPr>
          <a:lstStyle/>
          <a:p>
            <a:r>
              <a:rPr lang="en-US" sz="900" b="1" dirty="0"/>
              <a:t>4</a:t>
            </a:r>
            <a:r>
              <a:rPr lang="en-US" sz="900" b="1" dirty="0" smtClean="0"/>
              <a:t>.</a:t>
            </a:r>
            <a:endParaRPr lang="en-US" sz="900" b="1" dirty="0"/>
          </a:p>
        </p:txBody>
      </p:sp>
      <p:sp>
        <p:nvSpPr>
          <p:cNvPr id="37" name="Rectangle 36"/>
          <p:cNvSpPr/>
          <p:nvPr/>
        </p:nvSpPr>
        <p:spPr>
          <a:xfrm>
            <a:off x="4903843" y="3823914"/>
            <a:ext cx="174936" cy="169610"/>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Tree>
    <p:extLst>
      <p:ext uri="{BB962C8B-B14F-4D97-AF65-F5344CB8AC3E}">
        <p14:creationId xmlns:p14="http://schemas.microsoft.com/office/powerpoint/2010/main" val="28274616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p:cNvPicPr>
            <a:picLocks noChangeAspect="1"/>
          </p:cNvPicPr>
          <p:nvPr/>
        </p:nvPicPr>
        <p:blipFill>
          <a:blip r:embed="rId2"/>
          <a:stretch>
            <a:fillRect/>
          </a:stretch>
        </p:blipFill>
        <p:spPr>
          <a:xfrm>
            <a:off x="3340770" y="4355826"/>
            <a:ext cx="5809692" cy="1794617"/>
          </a:xfrm>
          <a:prstGeom prst="rect">
            <a:avLst/>
          </a:prstGeom>
        </p:spPr>
      </p:pic>
      <p:pic>
        <p:nvPicPr>
          <p:cNvPr id="5" name="Picture 4"/>
          <p:cNvPicPr>
            <a:picLocks noChangeAspect="1"/>
          </p:cNvPicPr>
          <p:nvPr/>
        </p:nvPicPr>
        <p:blipFill>
          <a:blip r:embed="rId3"/>
          <a:stretch>
            <a:fillRect/>
          </a:stretch>
        </p:blipFill>
        <p:spPr>
          <a:xfrm>
            <a:off x="3048000" y="1349461"/>
            <a:ext cx="5991225" cy="2808702"/>
          </a:xfrm>
          <a:prstGeom prst="rect">
            <a:avLst/>
          </a:prstGeom>
        </p:spPr>
      </p:pic>
      <p:pic>
        <p:nvPicPr>
          <p:cNvPr id="18" name="Picture 17"/>
          <p:cNvPicPr>
            <a:picLocks noChangeAspect="1"/>
          </p:cNvPicPr>
          <p:nvPr/>
        </p:nvPicPr>
        <p:blipFill>
          <a:blip r:embed="rId4"/>
          <a:stretch>
            <a:fillRect/>
          </a:stretch>
        </p:blipFill>
        <p:spPr>
          <a:xfrm>
            <a:off x="304799" y="3855272"/>
            <a:ext cx="3144253" cy="2295172"/>
          </a:xfrm>
          <a:prstGeom prst="rect">
            <a:avLst/>
          </a:prstGeom>
        </p:spPr>
      </p:pic>
      <p:sp>
        <p:nvSpPr>
          <p:cNvPr id="2" name="Title 1"/>
          <p:cNvSpPr>
            <a:spLocks noGrp="1"/>
          </p:cNvSpPr>
          <p:nvPr>
            <p:ph type="title"/>
          </p:nvPr>
        </p:nvSpPr>
        <p:spPr/>
        <p:txBody>
          <a:bodyPr>
            <a:normAutofit/>
          </a:bodyPr>
          <a:lstStyle/>
          <a:p>
            <a:r>
              <a:rPr lang="en-US" sz="2900" dirty="0" smtClean="0">
                <a:solidFill>
                  <a:schemeClr val="tx1"/>
                </a:solidFill>
              </a:rPr>
              <a:t>Panel Finder. Custom Section</a:t>
            </a:r>
            <a:endParaRPr lang="uk-UA" sz="2900" dirty="0">
              <a:solidFill>
                <a:schemeClr val="tx1"/>
              </a:solidFill>
            </a:endParaRPr>
          </a:p>
        </p:txBody>
      </p:sp>
      <p:sp>
        <p:nvSpPr>
          <p:cNvPr id="3" name="Footer Placeholder 2"/>
          <p:cNvSpPr>
            <a:spLocks noGrp="1"/>
          </p:cNvSpPr>
          <p:nvPr>
            <p:ph type="ftr" sz="quarter" idx="11"/>
          </p:nvPr>
        </p:nvSpPr>
        <p:spPr/>
        <p:txBody>
          <a:bodyPr/>
          <a:lstStyle/>
          <a:p>
            <a:r>
              <a:rPr lang="en-US" dirty="0" smtClean="0"/>
              <a:t>www.sdcverifier.com</a:t>
            </a:r>
            <a:endParaRPr lang="en-US" dirty="0"/>
          </a:p>
        </p:txBody>
      </p:sp>
      <p:sp>
        <p:nvSpPr>
          <p:cNvPr id="4" name="Slide Number Placeholder 3"/>
          <p:cNvSpPr>
            <a:spLocks noGrp="1"/>
          </p:cNvSpPr>
          <p:nvPr>
            <p:ph type="sldNum" sz="quarter" idx="12"/>
          </p:nvPr>
        </p:nvSpPr>
        <p:spPr/>
        <p:txBody>
          <a:bodyPr/>
          <a:lstStyle/>
          <a:p>
            <a:fld id="{1D8C7E89-3D2E-455B-B628-59013567A8A2}" type="slidenum">
              <a:rPr lang="en-US" smtClean="0"/>
              <a:pPr/>
              <a:t>8</a:t>
            </a:fld>
            <a:endParaRPr lang="en-US" dirty="0"/>
          </a:p>
        </p:txBody>
      </p:sp>
      <p:sp>
        <p:nvSpPr>
          <p:cNvPr id="27" name="Rectangle 12"/>
          <p:cNvSpPr/>
          <p:nvPr/>
        </p:nvSpPr>
        <p:spPr>
          <a:xfrm>
            <a:off x="3870116" y="4291853"/>
            <a:ext cx="4356177" cy="253998"/>
          </a:xfrm>
          <a:prstGeom prst="rect">
            <a:avLst/>
          </a:prstGeom>
          <a:ln/>
        </p:spPr>
        <p:style>
          <a:lnRef idx="2">
            <a:schemeClr val="accent4"/>
          </a:lnRef>
          <a:fillRef idx="1">
            <a:schemeClr val="lt1"/>
          </a:fillRef>
          <a:effectRef idx="0">
            <a:schemeClr val="accent4"/>
          </a:effectRef>
          <a:fontRef idx="minor">
            <a:schemeClr val="dk1"/>
          </a:fontRef>
        </p:style>
        <p:txBody>
          <a:bodyPr rtlCol="0" anchor="t" anchorCtr="0"/>
          <a:lstStyle/>
          <a:p>
            <a:pPr lvl="0" algn="ctr">
              <a:defRPr/>
            </a:pPr>
            <a:r>
              <a:rPr lang="en-US" sz="1200" kern="0" dirty="0">
                <a:solidFill>
                  <a:sysClr val="windowText" lastClr="000000"/>
                </a:solidFill>
                <a:latin typeface="Calibri"/>
              </a:rPr>
              <a:t>Example: Recognized plates in colors of the hull of the full ship.</a:t>
            </a:r>
          </a:p>
        </p:txBody>
      </p:sp>
      <p:sp>
        <p:nvSpPr>
          <p:cNvPr id="28" name="TextBox 27"/>
          <p:cNvSpPr txBox="1"/>
          <p:nvPr/>
        </p:nvSpPr>
        <p:spPr>
          <a:xfrm>
            <a:off x="4696905" y="2456429"/>
            <a:ext cx="280846" cy="230832"/>
          </a:xfrm>
          <a:prstGeom prst="rect">
            <a:avLst/>
          </a:prstGeom>
          <a:noFill/>
        </p:spPr>
        <p:txBody>
          <a:bodyPr wrap="none" rtlCol="0">
            <a:spAutoFit/>
          </a:bodyPr>
          <a:lstStyle/>
          <a:p>
            <a:r>
              <a:rPr lang="en-US" sz="900" b="1" dirty="0" smtClean="0"/>
              <a:t>1.</a:t>
            </a:r>
            <a:endParaRPr lang="en-US" sz="900" b="1" dirty="0"/>
          </a:p>
        </p:txBody>
      </p:sp>
      <p:sp>
        <p:nvSpPr>
          <p:cNvPr id="29" name="TextBox 28"/>
          <p:cNvSpPr txBox="1"/>
          <p:nvPr/>
        </p:nvSpPr>
        <p:spPr>
          <a:xfrm>
            <a:off x="6460886" y="3131152"/>
            <a:ext cx="280846" cy="230832"/>
          </a:xfrm>
          <a:prstGeom prst="rect">
            <a:avLst/>
          </a:prstGeom>
          <a:noFill/>
        </p:spPr>
        <p:txBody>
          <a:bodyPr wrap="none" rtlCol="0">
            <a:spAutoFit/>
          </a:bodyPr>
          <a:lstStyle/>
          <a:p>
            <a:r>
              <a:rPr lang="en-US" sz="900" b="1" dirty="0"/>
              <a:t>2</a:t>
            </a:r>
            <a:r>
              <a:rPr lang="en-US" sz="900" b="1" dirty="0" smtClean="0"/>
              <a:t>.</a:t>
            </a:r>
            <a:endParaRPr lang="en-US" sz="900" b="1" dirty="0"/>
          </a:p>
        </p:txBody>
      </p:sp>
      <p:sp>
        <p:nvSpPr>
          <p:cNvPr id="30" name="TextBox 29"/>
          <p:cNvSpPr txBox="1"/>
          <p:nvPr/>
        </p:nvSpPr>
        <p:spPr>
          <a:xfrm>
            <a:off x="4704143" y="3037274"/>
            <a:ext cx="280846" cy="230832"/>
          </a:xfrm>
          <a:prstGeom prst="rect">
            <a:avLst/>
          </a:prstGeom>
          <a:noFill/>
        </p:spPr>
        <p:txBody>
          <a:bodyPr wrap="none" rtlCol="0">
            <a:spAutoFit/>
          </a:bodyPr>
          <a:lstStyle/>
          <a:p>
            <a:r>
              <a:rPr lang="en-US" sz="900" b="1" dirty="0"/>
              <a:t>4</a:t>
            </a:r>
            <a:r>
              <a:rPr lang="en-US" sz="900" b="1" dirty="0" smtClean="0"/>
              <a:t>.</a:t>
            </a:r>
            <a:endParaRPr lang="en-US" sz="900" b="1" dirty="0"/>
          </a:p>
        </p:txBody>
      </p:sp>
      <p:sp>
        <p:nvSpPr>
          <p:cNvPr id="31" name="TextBox 30"/>
          <p:cNvSpPr txBox="1"/>
          <p:nvPr/>
        </p:nvSpPr>
        <p:spPr>
          <a:xfrm>
            <a:off x="3837919" y="3680386"/>
            <a:ext cx="280846" cy="230832"/>
          </a:xfrm>
          <a:prstGeom prst="rect">
            <a:avLst/>
          </a:prstGeom>
          <a:noFill/>
        </p:spPr>
        <p:txBody>
          <a:bodyPr wrap="none" rtlCol="0">
            <a:spAutoFit/>
          </a:bodyPr>
          <a:lstStyle/>
          <a:p>
            <a:r>
              <a:rPr lang="en-US" sz="900" b="1" dirty="0"/>
              <a:t>3</a:t>
            </a:r>
            <a:r>
              <a:rPr lang="en-US" sz="900" b="1" dirty="0" smtClean="0"/>
              <a:t>.</a:t>
            </a:r>
            <a:endParaRPr lang="en-US" sz="900" b="1" dirty="0"/>
          </a:p>
        </p:txBody>
      </p:sp>
      <p:sp>
        <p:nvSpPr>
          <p:cNvPr id="42" name="Rectangle 41"/>
          <p:cNvSpPr/>
          <p:nvPr/>
        </p:nvSpPr>
        <p:spPr>
          <a:xfrm>
            <a:off x="4919242" y="2496130"/>
            <a:ext cx="164243" cy="154191"/>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43" name="Rectangle 42"/>
          <p:cNvSpPr/>
          <p:nvPr/>
        </p:nvSpPr>
        <p:spPr>
          <a:xfrm>
            <a:off x="6699805" y="3182560"/>
            <a:ext cx="548640" cy="128016"/>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44" name="Rectangle 43"/>
          <p:cNvSpPr/>
          <p:nvPr/>
        </p:nvSpPr>
        <p:spPr>
          <a:xfrm>
            <a:off x="4919242" y="3077721"/>
            <a:ext cx="164243" cy="154191"/>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45" name="Rectangle 44"/>
          <p:cNvSpPr/>
          <p:nvPr/>
        </p:nvSpPr>
        <p:spPr>
          <a:xfrm>
            <a:off x="3872741" y="3725715"/>
            <a:ext cx="1005840" cy="140175"/>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ln w="19050">
                <a:solidFill>
                  <a:schemeClr val="tx1"/>
                </a:solidFill>
              </a:ln>
            </a:endParaRPr>
          </a:p>
        </p:txBody>
      </p:sp>
      <p:sp>
        <p:nvSpPr>
          <p:cNvPr id="32" name="Rectangle 12"/>
          <p:cNvSpPr/>
          <p:nvPr/>
        </p:nvSpPr>
        <p:spPr>
          <a:xfrm>
            <a:off x="530352" y="868680"/>
            <a:ext cx="2368296" cy="365760"/>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lvl="0">
              <a:defRPr/>
            </a:pPr>
            <a:r>
              <a:rPr lang="en-US" sz="1200" kern="0" dirty="0">
                <a:solidFill>
                  <a:sysClr val="windowText" lastClr="000000"/>
                </a:solidFill>
                <a:latin typeface="Calibri"/>
              </a:rPr>
              <a:t>Press import from groups </a:t>
            </a:r>
            <a:endParaRPr lang="en-US" sz="1200" b="1" kern="0" dirty="0">
              <a:solidFill>
                <a:sysClr val="windowText" lastClr="000000"/>
              </a:solidFill>
              <a:latin typeface="Calibri"/>
            </a:endParaRPr>
          </a:p>
        </p:txBody>
      </p:sp>
      <p:sp>
        <p:nvSpPr>
          <p:cNvPr id="33" name="Rectangle 12"/>
          <p:cNvSpPr/>
          <p:nvPr/>
        </p:nvSpPr>
        <p:spPr>
          <a:xfrm>
            <a:off x="530352" y="1362456"/>
            <a:ext cx="2368296" cy="365760"/>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a:defRPr/>
            </a:pPr>
            <a:r>
              <a:rPr lang="en-US" sz="1200" kern="0" dirty="0">
                <a:solidFill>
                  <a:sysClr val="windowText" lastClr="000000"/>
                </a:solidFill>
                <a:latin typeface="Calibri"/>
              </a:rPr>
              <a:t>Select group ‘</a:t>
            </a:r>
            <a:r>
              <a:rPr lang="en-US" sz="1200" b="1" i="1" kern="0" dirty="0">
                <a:solidFill>
                  <a:sysClr val="windowText" lastClr="000000"/>
                </a:solidFill>
                <a:latin typeface="Calibri"/>
              </a:rPr>
              <a:t>2..Hull Part</a:t>
            </a:r>
            <a:r>
              <a:rPr lang="en-US" sz="1200" kern="0" dirty="0" smtClean="0">
                <a:solidFill>
                  <a:sysClr val="windowText" lastClr="000000"/>
                </a:solidFill>
                <a:latin typeface="Calibri"/>
              </a:rPr>
              <a:t>’</a:t>
            </a:r>
            <a:endParaRPr lang="en-US" sz="1200" kern="0" dirty="0">
              <a:solidFill>
                <a:sysClr val="windowText" lastClr="000000"/>
              </a:solidFill>
              <a:latin typeface="Calibri"/>
            </a:endParaRPr>
          </a:p>
        </p:txBody>
      </p:sp>
      <p:sp>
        <p:nvSpPr>
          <p:cNvPr id="46" name="Rectangle 45"/>
          <p:cNvSpPr/>
          <p:nvPr/>
        </p:nvSpPr>
        <p:spPr>
          <a:xfrm>
            <a:off x="530352" y="1856232"/>
            <a:ext cx="2368296" cy="365760"/>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a:defRPr/>
            </a:pPr>
            <a:r>
              <a:rPr lang="en-US" sz="1200" kern="0" dirty="0">
                <a:solidFill>
                  <a:sysClr val="windowText" lastClr="000000"/>
                </a:solidFill>
                <a:latin typeface="Calibri"/>
              </a:rPr>
              <a:t>Press </a:t>
            </a:r>
            <a:r>
              <a:rPr lang="en-US" sz="1200" i="1" kern="0" dirty="0">
                <a:solidFill>
                  <a:sysClr val="windowText" lastClr="000000"/>
                </a:solidFill>
                <a:latin typeface="Calibri"/>
              </a:rPr>
              <a:t>Find </a:t>
            </a:r>
            <a:r>
              <a:rPr lang="en-US" sz="1200" i="1" kern="0" dirty="0" smtClean="0">
                <a:solidFill>
                  <a:sysClr val="windowText" lastClr="000000"/>
                </a:solidFill>
                <a:latin typeface="Calibri"/>
              </a:rPr>
              <a:t>Plates</a:t>
            </a:r>
            <a:endParaRPr lang="en-US" sz="1200" b="1" i="1" kern="0" dirty="0">
              <a:solidFill>
                <a:sysClr val="windowText" lastClr="000000"/>
              </a:solidFill>
              <a:latin typeface="Calibri"/>
            </a:endParaRPr>
          </a:p>
        </p:txBody>
      </p:sp>
      <p:sp>
        <p:nvSpPr>
          <p:cNvPr id="47" name="Oval 46"/>
          <p:cNvSpPr>
            <a:spLocks/>
          </p:cNvSpPr>
          <p:nvPr/>
        </p:nvSpPr>
        <p:spPr>
          <a:xfrm>
            <a:off x="91440" y="868680"/>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1</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48" name="Oval 10"/>
          <p:cNvSpPr>
            <a:spLocks/>
          </p:cNvSpPr>
          <p:nvPr/>
        </p:nvSpPr>
        <p:spPr>
          <a:xfrm>
            <a:off x="91440" y="1362456"/>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2</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49" name="Oval 48"/>
          <p:cNvSpPr>
            <a:spLocks/>
          </p:cNvSpPr>
          <p:nvPr/>
        </p:nvSpPr>
        <p:spPr>
          <a:xfrm>
            <a:off x="91440" y="1856232"/>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3</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sp>
        <p:nvSpPr>
          <p:cNvPr id="50" name="Rectangle 12"/>
          <p:cNvSpPr/>
          <p:nvPr/>
        </p:nvSpPr>
        <p:spPr>
          <a:xfrm>
            <a:off x="530352" y="2350008"/>
            <a:ext cx="2368296" cy="374904"/>
          </a:xfrm>
          <a:prstGeom prst="rect">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lvl="0">
              <a:defRPr/>
            </a:pPr>
            <a:r>
              <a:rPr lang="en-US" sz="1200" kern="0" dirty="0">
                <a:solidFill>
                  <a:sysClr val="windowText" lastClr="000000"/>
                </a:solidFill>
                <a:latin typeface="Calibri"/>
              </a:rPr>
              <a:t>Press </a:t>
            </a:r>
            <a:r>
              <a:rPr lang="en-US" sz="1200" i="1" kern="0" dirty="0">
                <a:solidFill>
                  <a:sysClr val="windowText" lastClr="000000"/>
                </a:solidFill>
                <a:latin typeface="Calibri"/>
              </a:rPr>
              <a:t>plot all plates with labels of IDs </a:t>
            </a:r>
          </a:p>
        </p:txBody>
      </p:sp>
      <p:sp>
        <p:nvSpPr>
          <p:cNvPr id="51" name="Oval 50"/>
          <p:cNvSpPr>
            <a:spLocks/>
          </p:cNvSpPr>
          <p:nvPr/>
        </p:nvSpPr>
        <p:spPr>
          <a:xfrm>
            <a:off x="91440" y="2350008"/>
            <a:ext cx="364520" cy="377346"/>
          </a:xfrm>
          <a:prstGeom prst="ellipse">
            <a:avLst/>
          </a:prstGeom>
          <a:ln/>
          <a:effectLst/>
        </p:spPr>
        <p:style>
          <a:lnRef idx="2">
            <a:schemeClr val="accent5"/>
          </a:lnRef>
          <a:fillRef idx="1">
            <a:schemeClr val="lt1"/>
          </a:fillRef>
          <a:effectRef idx="0">
            <a:schemeClr val="accent5"/>
          </a:effectRef>
          <a:fontRef idx="minor">
            <a:schemeClr val="dk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sysClr val="windowText" lastClr="000000"/>
                </a:solidFill>
                <a:effectLst/>
                <a:uLnTx/>
                <a:uFillTx/>
                <a:latin typeface="Calibri"/>
                <a:ea typeface="+mn-ea"/>
                <a:cs typeface="+mn-cs"/>
              </a:rPr>
              <a:t>4</a:t>
            </a:r>
            <a:endParaRPr kumimoji="0" lang="en-US" sz="1200" b="0" i="0" u="none" strike="noStrike" kern="0" cap="none" spc="0" normalizeH="0" baseline="0" noProof="0" dirty="0">
              <a:ln>
                <a:noFill/>
              </a:ln>
              <a:solidFill>
                <a:sysClr val="windowText" lastClr="000000"/>
              </a:solidFill>
              <a:effectLst/>
              <a:uLnTx/>
              <a:uFillTx/>
              <a:latin typeface="Calibri"/>
              <a:ea typeface="+mn-ea"/>
              <a:cs typeface="+mn-cs"/>
            </a:endParaRPr>
          </a:p>
        </p:txBody>
      </p:sp>
      <p:pic>
        <p:nvPicPr>
          <p:cNvPr id="8" name="Picture 7"/>
          <p:cNvPicPr>
            <a:picLocks noChangeAspect="1"/>
          </p:cNvPicPr>
          <p:nvPr/>
        </p:nvPicPr>
        <p:blipFill>
          <a:blip r:embed="rId5"/>
          <a:stretch>
            <a:fillRect/>
          </a:stretch>
        </p:blipFill>
        <p:spPr>
          <a:xfrm>
            <a:off x="2241407" y="928068"/>
            <a:ext cx="228632" cy="228632"/>
          </a:xfrm>
          <a:prstGeom prst="rect">
            <a:avLst/>
          </a:prstGeom>
        </p:spPr>
      </p:pic>
      <p:pic>
        <p:nvPicPr>
          <p:cNvPr id="19" name="Picture 18"/>
          <p:cNvPicPr>
            <a:picLocks noChangeAspect="1"/>
          </p:cNvPicPr>
          <p:nvPr/>
        </p:nvPicPr>
        <p:blipFill>
          <a:blip r:embed="rId6"/>
          <a:stretch>
            <a:fillRect/>
          </a:stretch>
        </p:blipFill>
        <p:spPr>
          <a:xfrm>
            <a:off x="889529" y="2532232"/>
            <a:ext cx="182880" cy="182880"/>
          </a:xfrm>
          <a:prstGeom prst="rect">
            <a:avLst/>
          </a:prstGeom>
        </p:spPr>
      </p:pic>
    </p:spTree>
    <p:extLst>
      <p:ext uri="{BB962C8B-B14F-4D97-AF65-F5344CB8AC3E}">
        <p14:creationId xmlns:p14="http://schemas.microsoft.com/office/powerpoint/2010/main" val="30247880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900" dirty="0" smtClean="0">
                <a:solidFill>
                  <a:schemeClr val="tx1"/>
                </a:solidFill>
              </a:rPr>
              <a:t>Plate Dimensions and Thicknesses</a:t>
            </a:r>
            <a:endParaRPr lang="uk-UA" sz="2900" dirty="0">
              <a:solidFill>
                <a:schemeClr val="tx1"/>
              </a:solidFill>
            </a:endParaRPr>
          </a:p>
        </p:txBody>
      </p:sp>
      <p:sp>
        <p:nvSpPr>
          <p:cNvPr id="3" name="Footer Placeholder 2"/>
          <p:cNvSpPr>
            <a:spLocks noGrp="1"/>
          </p:cNvSpPr>
          <p:nvPr>
            <p:ph type="ftr" sz="quarter" idx="11"/>
          </p:nvPr>
        </p:nvSpPr>
        <p:spPr/>
        <p:txBody>
          <a:bodyPr/>
          <a:lstStyle/>
          <a:p>
            <a:r>
              <a:rPr lang="en-US" dirty="0" smtClean="0"/>
              <a:t>www.sdcverifier.com</a:t>
            </a:r>
            <a:endParaRPr lang="en-US" dirty="0"/>
          </a:p>
        </p:txBody>
      </p:sp>
      <p:sp>
        <p:nvSpPr>
          <p:cNvPr id="4" name="Slide Number Placeholder 3"/>
          <p:cNvSpPr>
            <a:spLocks noGrp="1"/>
          </p:cNvSpPr>
          <p:nvPr>
            <p:ph type="sldNum" sz="quarter" idx="12"/>
          </p:nvPr>
        </p:nvSpPr>
        <p:spPr/>
        <p:txBody>
          <a:bodyPr/>
          <a:lstStyle/>
          <a:p>
            <a:fld id="{1D8C7E89-3D2E-455B-B628-59013567A8A2}" type="slidenum">
              <a:rPr lang="en-US" smtClean="0"/>
              <a:pPr/>
              <a:t>9</a:t>
            </a:fld>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69450" y="2163265"/>
            <a:ext cx="4434840" cy="1413907"/>
          </a:xfrm>
          <a:prstGeom prst="rect">
            <a:avLst/>
          </a:prstGeom>
        </p:spPr>
      </p:pic>
      <p:sp>
        <p:nvSpPr>
          <p:cNvPr id="7" name="Rectangle 12"/>
          <p:cNvSpPr/>
          <p:nvPr/>
        </p:nvSpPr>
        <p:spPr>
          <a:xfrm>
            <a:off x="530780" y="2420504"/>
            <a:ext cx="3591640" cy="1008729"/>
          </a:xfrm>
          <a:prstGeom prst="rect">
            <a:avLst/>
          </a:prstGeom>
          <a:ln/>
        </p:spPr>
        <p:style>
          <a:lnRef idx="2">
            <a:schemeClr val="accent4"/>
          </a:lnRef>
          <a:fillRef idx="1">
            <a:schemeClr val="lt1"/>
          </a:fillRef>
          <a:effectRef idx="0">
            <a:schemeClr val="accent4"/>
          </a:effectRef>
          <a:fontRef idx="minor">
            <a:schemeClr val="dk1"/>
          </a:fontRef>
        </p:style>
        <p:txBody>
          <a:bodyPr rtlCol="0" anchor="t" anchorCtr="0"/>
          <a:lstStyle/>
          <a:p>
            <a:pPr algn="just"/>
            <a:r>
              <a:rPr lang="en-US" sz="1200" b="1" kern="0" dirty="0" smtClean="0">
                <a:solidFill>
                  <a:sysClr val="windowText" lastClr="000000"/>
                </a:solidFill>
                <a:latin typeface="Calibri"/>
              </a:rPr>
              <a:t>Dimensions:</a:t>
            </a:r>
            <a:r>
              <a:rPr lang="en-US" sz="1200" kern="0" dirty="0" smtClean="0">
                <a:solidFill>
                  <a:sysClr val="windowText" lastClr="000000"/>
                </a:solidFill>
                <a:latin typeface="Calibri"/>
              </a:rPr>
              <a:t> the results </a:t>
            </a:r>
            <a:r>
              <a:rPr lang="en-US" sz="1200" kern="0" dirty="0">
                <a:solidFill>
                  <a:sysClr val="windowText" lastClr="000000"/>
                </a:solidFill>
                <a:latin typeface="Calibri"/>
              </a:rPr>
              <a:t>depend on plate dimensions and direction and it is important to understand how Panel Finder </a:t>
            </a:r>
            <a:r>
              <a:rPr lang="en-US" sz="1200" kern="0" dirty="0" smtClean="0">
                <a:solidFill>
                  <a:sysClr val="windowText" lastClr="000000"/>
                </a:solidFill>
                <a:latin typeface="Calibri"/>
              </a:rPr>
              <a:t>performs </a:t>
            </a:r>
            <a:r>
              <a:rPr lang="en-US" sz="1200" kern="0" dirty="0">
                <a:solidFill>
                  <a:sysClr val="windowText" lastClr="000000"/>
                </a:solidFill>
                <a:latin typeface="Calibri"/>
              </a:rPr>
              <a:t>recognition. </a:t>
            </a:r>
            <a:r>
              <a:rPr lang="en-US" sz="1200" i="1" kern="0" dirty="0">
                <a:solidFill>
                  <a:sysClr val="windowText" lastClr="000000"/>
                </a:solidFill>
                <a:latin typeface="Calibri"/>
              </a:rPr>
              <a:t>Length</a:t>
            </a:r>
            <a:r>
              <a:rPr lang="en-US" sz="1200" kern="0" dirty="0">
                <a:solidFill>
                  <a:sysClr val="windowText" lastClr="000000"/>
                </a:solidFill>
                <a:latin typeface="Calibri"/>
              </a:rPr>
              <a:t> is considered the longest edge of plate and </a:t>
            </a:r>
            <a:r>
              <a:rPr lang="en-US" sz="1200" i="1" kern="0" dirty="0" smtClean="0">
                <a:solidFill>
                  <a:sysClr val="windowText" lastClr="000000"/>
                </a:solidFill>
                <a:latin typeface="Calibri"/>
              </a:rPr>
              <a:t>Width</a:t>
            </a:r>
            <a:r>
              <a:rPr lang="en-US" sz="1200" kern="0" dirty="0" smtClean="0">
                <a:solidFill>
                  <a:sysClr val="windowText" lastClr="000000"/>
                </a:solidFill>
                <a:latin typeface="Calibri"/>
              </a:rPr>
              <a:t> the </a:t>
            </a:r>
            <a:r>
              <a:rPr lang="en-US" sz="1200" kern="0" dirty="0">
                <a:solidFill>
                  <a:sysClr val="windowText" lastClr="000000"/>
                </a:solidFill>
                <a:latin typeface="Calibri"/>
              </a:rPr>
              <a:t>longest perpendicular to </a:t>
            </a:r>
            <a:r>
              <a:rPr lang="en-US" sz="1200" kern="0" dirty="0" smtClean="0">
                <a:solidFill>
                  <a:sysClr val="windowText" lastClr="000000"/>
                </a:solidFill>
                <a:latin typeface="Calibri"/>
              </a:rPr>
              <a:t>the longest edge:</a:t>
            </a:r>
            <a:endParaRPr lang="uk-UA" sz="1200" kern="0" dirty="0">
              <a:solidFill>
                <a:sysClr val="windowText" lastClr="000000"/>
              </a:solidFill>
              <a:latin typeface="Calibri"/>
            </a:endParaRPr>
          </a:p>
        </p:txBody>
      </p:sp>
      <p:sp>
        <p:nvSpPr>
          <p:cNvPr id="9" name="Rectangle 12"/>
          <p:cNvSpPr/>
          <p:nvPr/>
        </p:nvSpPr>
        <p:spPr>
          <a:xfrm>
            <a:off x="547330" y="3535680"/>
            <a:ext cx="8049340" cy="999476"/>
          </a:xfrm>
          <a:prstGeom prst="rect">
            <a:avLst/>
          </a:prstGeom>
          <a:ln/>
        </p:spPr>
        <p:style>
          <a:lnRef idx="2">
            <a:schemeClr val="accent4"/>
          </a:lnRef>
          <a:fillRef idx="1">
            <a:schemeClr val="lt1"/>
          </a:fillRef>
          <a:effectRef idx="0">
            <a:schemeClr val="accent4"/>
          </a:effectRef>
          <a:fontRef idx="minor">
            <a:schemeClr val="dk1"/>
          </a:fontRef>
        </p:style>
        <p:txBody>
          <a:bodyPr rtlCol="0" anchor="t" anchorCtr="0"/>
          <a:lstStyle/>
          <a:p>
            <a:pPr algn="just"/>
            <a:r>
              <a:rPr lang="en-US" sz="1200" b="1" kern="0" dirty="0" smtClean="0">
                <a:solidFill>
                  <a:sysClr val="windowText" lastClr="000000"/>
                </a:solidFill>
                <a:latin typeface="Calibri"/>
              </a:rPr>
              <a:t>Plate Thickness:</a:t>
            </a:r>
            <a:r>
              <a:rPr lang="en-US" sz="1200" kern="0" dirty="0" smtClean="0">
                <a:solidFill>
                  <a:sysClr val="windowText" lastClr="000000"/>
                </a:solidFill>
                <a:latin typeface="Calibri"/>
              </a:rPr>
              <a:t> the calculations </a:t>
            </a:r>
            <a:r>
              <a:rPr lang="en-US" sz="1200" kern="0" dirty="0">
                <a:solidFill>
                  <a:sysClr val="windowText" lastClr="000000"/>
                </a:solidFill>
                <a:latin typeface="Calibri"/>
              </a:rPr>
              <a:t>are performed on every element and thickness is taken directly from each element. It is possible to </a:t>
            </a:r>
            <a:r>
              <a:rPr lang="en-US" sz="1200" kern="0" dirty="0" smtClean="0">
                <a:solidFill>
                  <a:sysClr val="windowText" lastClr="000000"/>
                </a:solidFill>
                <a:latin typeface="Calibri"/>
              </a:rPr>
              <a:t>set thickness manually for a plate, </a:t>
            </a:r>
            <a:r>
              <a:rPr lang="en-US" sz="1200" kern="0" dirty="0">
                <a:solidFill>
                  <a:sysClr val="windowText" lastClr="000000"/>
                </a:solidFill>
                <a:latin typeface="Calibri"/>
              </a:rPr>
              <a:t>in this </a:t>
            </a:r>
            <a:r>
              <a:rPr lang="en-US" sz="1200" kern="0" dirty="0" smtClean="0">
                <a:solidFill>
                  <a:sysClr val="windowText" lastClr="000000"/>
                </a:solidFill>
                <a:latin typeface="Calibri"/>
              </a:rPr>
              <a:t>case, the </a:t>
            </a:r>
            <a:r>
              <a:rPr lang="en-US" sz="1200" kern="0" dirty="0">
                <a:solidFill>
                  <a:sysClr val="windowText" lastClr="000000"/>
                </a:solidFill>
                <a:latin typeface="Calibri"/>
              </a:rPr>
              <a:t>element thickness will be ignored and </a:t>
            </a:r>
            <a:r>
              <a:rPr lang="en-US" sz="1200" kern="0" dirty="0" smtClean="0">
                <a:solidFill>
                  <a:sysClr val="windowText" lastClr="000000"/>
                </a:solidFill>
                <a:latin typeface="Calibri"/>
              </a:rPr>
              <a:t>the user </a:t>
            </a:r>
            <a:r>
              <a:rPr lang="en-US" sz="1200" kern="0" dirty="0">
                <a:solidFill>
                  <a:sysClr val="windowText" lastClr="000000"/>
                </a:solidFill>
                <a:latin typeface="Calibri"/>
              </a:rPr>
              <a:t>defined thickness will be used</a:t>
            </a:r>
            <a:r>
              <a:rPr lang="en-US" sz="1200" kern="0" dirty="0" smtClean="0">
                <a:solidFill>
                  <a:sysClr val="windowText" lastClr="000000"/>
                </a:solidFill>
                <a:latin typeface="Calibri"/>
              </a:rPr>
              <a:t>.</a:t>
            </a:r>
          </a:p>
          <a:p>
            <a:pPr algn="just"/>
            <a:r>
              <a:rPr lang="en-US" sz="1200" kern="0" dirty="0">
                <a:solidFill>
                  <a:sysClr val="windowText" lastClr="000000"/>
                </a:solidFill>
                <a:latin typeface="Calibri"/>
              </a:rPr>
              <a:t>Example: Plate with 2 properties 0.01 and 0.02 thicknesses. Left picture </a:t>
            </a:r>
            <a:r>
              <a:rPr lang="en-US" sz="1200" kern="0" dirty="0" smtClean="0">
                <a:solidFill>
                  <a:sysClr val="windowText" lastClr="000000"/>
                </a:solidFill>
                <a:latin typeface="Calibri"/>
              </a:rPr>
              <a:t>displays the property </a:t>
            </a:r>
            <a:r>
              <a:rPr lang="en-US" sz="1200" kern="0" dirty="0">
                <a:solidFill>
                  <a:sysClr val="windowText" lastClr="000000"/>
                </a:solidFill>
                <a:latin typeface="Calibri"/>
              </a:rPr>
              <a:t>labels with property thicknesses and right presents </a:t>
            </a:r>
            <a:r>
              <a:rPr lang="en-US" sz="1200" kern="0" dirty="0" smtClean="0">
                <a:solidFill>
                  <a:sysClr val="windowText" lastClr="000000"/>
                </a:solidFill>
                <a:latin typeface="Calibri"/>
              </a:rPr>
              <a:t>the plate </a:t>
            </a:r>
            <a:r>
              <a:rPr lang="en-US" sz="1200" kern="0" dirty="0">
                <a:solidFill>
                  <a:sysClr val="windowText" lastClr="000000"/>
                </a:solidFill>
                <a:latin typeface="Calibri"/>
              </a:rPr>
              <a:t>buckling plot </a:t>
            </a:r>
            <a:r>
              <a:rPr lang="en-US" sz="1200" kern="0" dirty="0" smtClean="0">
                <a:solidFill>
                  <a:sysClr val="windowText" lastClr="000000"/>
                </a:solidFill>
                <a:latin typeface="Calibri"/>
              </a:rPr>
              <a:t>of thickness </a:t>
            </a:r>
            <a:r>
              <a:rPr lang="en-US" sz="1200" kern="0" dirty="0">
                <a:solidFill>
                  <a:sysClr val="windowText" lastClr="000000"/>
                </a:solidFill>
                <a:latin typeface="Calibri"/>
              </a:rPr>
              <a:t>parameter:</a:t>
            </a:r>
          </a:p>
          <a:p>
            <a:pPr algn="just"/>
            <a:endParaRPr lang="en-US" sz="1200" kern="0" dirty="0">
              <a:solidFill>
                <a:sysClr val="windowText" lastClr="000000"/>
              </a:solidFill>
              <a:latin typeface="Calibri"/>
            </a:endParaRPr>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1100" y="4590129"/>
            <a:ext cx="6239047" cy="1542781"/>
          </a:xfrm>
          <a:prstGeom prst="rect">
            <a:avLst/>
          </a:prstGeom>
        </p:spPr>
      </p:pic>
      <p:pic>
        <p:nvPicPr>
          <p:cNvPr id="13" name="Picture 12"/>
          <p:cNvPicPr>
            <a:picLocks noChangeAspect="1"/>
          </p:cNvPicPr>
          <p:nvPr/>
        </p:nvPicPr>
        <p:blipFill>
          <a:blip r:embed="rId4"/>
          <a:stretch>
            <a:fillRect/>
          </a:stretch>
        </p:blipFill>
        <p:spPr>
          <a:xfrm>
            <a:off x="1181100" y="1291237"/>
            <a:ext cx="7032733" cy="1007157"/>
          </a:xfrm>
          <a:prstGeom prst="rect">
            <a:avLst/>
          </a:prstGeom>
        </p:spPr>
      </p:pic>
    </p:spTree>
    <p:extLst>
      <p:ext uri="{BB962C8B-B14F-4D97-AF65-F5344CB8AC3E}">
        <p14:creationId xmlns:p14="http://schemas.microsoft.com/office/powerpoint/2010/main" val="59847042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gi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46934</TotalTime>
  <Words>1895</Words>
  <Application>Microsoft Office PowerPoint</Application>
  <PresentationFormat>On-screen Show (4:3)</PresentationFormat>
  <Paragraphs>375</Paragraphs>
  <Slides>26</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26</vt:i4>
      </vt:variant>
    </vt:vector>
  </HeadingPairs>
  <TitlesOfParts>
    <vt:vector size="33" baseType="lpstr">
      <vt:lpstr>Bookman Old Style</vt:lpstr>
      <vt:lpstr>Calibri</vt:lpstr>
      <vt:lpstr>Cambria</vt:lpstr>
      <vt:lpstr>Gill Sans MT</vt:lpstr>
      <vt:lpstr>Wingdings</vt:lpstr>
      <vt:lpstr>Wingdings 3</vt:lpstr>
      <vt:lpstr>Origin</vt:lpstr>
      <vt:lpstr>Tutorial Plate Buckling DNV </vt:lpstr>
      <vt:lpstr>Content</vt:lpstr>
      <vt:lpstr>Open Project</vt:lpstr>
      <vt:lpstr>Individual Loads</vt:lpstr>
      <vt:lpstr>Load Sets</vt:lpstr>
      <vt:lpstr>PowerPoint Presentation</vt:lpstr>
      <vt:lpstr>Panel Finder. Recognize Sections</vt:lpstr>
      <vt:lpstr>Panel Finder. Custom Section</vt:lpstr>
      <vt:lpstr>Plate Dimensions and Thicknesses</vt:lpstr>
      <vt:lpstr>Editing plates manually</vt:lpstr>
      <vt:lpstr>Panel Finder. Plates Plot</vt:lpstr>
      <vt:lpstr>Panel Finder. Plot Options</vt:lpstr>
      <vt:lpstr>Panel Finder. Update Plates</vt:lpstr>
      <vt:lpstr>Panel Finder. Split Plate</vt:lpstr>
      <vt:lpstr>Panel Finder. Export Plates</vt:lpstr>
      <vt:lpstr>Panel Finder. Filter</vt:lpstr>
      <vt:lpstr>Add Plate Buckling DNV 2010 standard</vt:lpstr>
      <vt:lpstr>Plate Buckling Stresses</vt:lpstr>
      <vt:lpstr>Views</vt:lpstr>
      <vt:lpstr>Plate Buckling Plot</vt:lpstr>
      <vt:lpstr>Plate Buckling Table</vt:lpstr>
      <vt:lpstr>Report. Tables</vt:lpstr>
      <vt:lpstr>Report. Plots</vt:lpstr>
      <vt:lpstr>Report. Sort tables and plots by Load</vt:lpstr>
      <vt:lpstr>Report. First Page</vt:lpstr>
      <vt:lpstr>Report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SDC Verifier tutorials. Plate Buckling</dc:title>
  <dc:creator>Microsoft account</dc:creator>
  <cp:lastModifiedBy>OLYA olya</cp:lastModifiedBy>
  <cp:revision>494</cp:revision>
  <dcterms:created xsi:type="dcterms:W3CDTF">2014-04-10T12:31:23Z</dcterms:created>
  <dcterms:modified xsi:type="dcterms:W3CDTF">2017-11-09T00:10:48Z</dcterms:modified>
</cp:coreProperties>
</file>