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2" r:id="rId2"/>
    <p:sldMasterId id="2147483684" r:id="rId3"/>
    <p:sldMasterId id="2147483696" r:id="rId4"/>
  </p:sldMasterIdLst>
  <p:notesMasterIdLst>
    <p:notesMasterId r:id="rId36"/>
  </p:notesMasterIdLst>
  <p:handoutMasterIdLst>
    <p:handoutMasterId r:id="rId37"/>
  </p:handoutMasterIdLst>
  <p:sldIdLst>
    <p:sldId id="257" r:id="rId5"/>
    <p:sldId id="258" r:id="rId6"/>
    <p:sldId id="279" r:id="rId7"/>
    <p:sldId id="280" r:id="rId8"/>
    <p:sldId id="281" r:id="rId9"/>
    <p:sldId id="276" r:id="rId10"/>
    <p:sldId id="283" r:id="rId11"/>
    <p:sldId id="259" r:id="rId12"/>
    <p:sldId id="285" r:id="rId13"/>
    <p:sldId id="260" r:id="rId14"/>
    <p:sldId id="286" r:id="rId15"/>
    <p:sldId id="288" r:id="rId16"/>
    <p:sldId id="264" r:id="rId17"/>
    <p:sldId id="290" r:id="rId18"/>
    <p:sldId id="291" r:id="rId19"/>
    <p:sldId id="266" r:id="rId20"/>
    <p:sldId id="294" r:id="rId21"/>
    <p:sldId id="296" r:id="rId22"/>
    <p:sldId id="267" r:id="rId23"/>
    <p:sldId id="268" r:id="rId24"/>
    <p:sldId id="270" r:id="rId25"/>
    <p:sldId id="287" r:id="rId26"/>
    <p:sldId id="271" r:id="rId27"/>
    <p:sldId id="309" r:id="rId28"/>
    <p:sldId id="311" r:id="rId29"/>
    <p:sldId id="295" r:id="rId30"/>
    <p:sldId id="300" r:id="rId31"/>
    <p:sldId id="297" r:id="rId32"/>
    <p:sldId id="304" r:id="rId33"/>
    <p:sldId id="313" r:id="rId34"/>
    <p:sldId id="307" r:id="rId3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541E"/>
    <a:srgbClr val="FADA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6433" autoAdjust="0"/>
  </p:normalViewPr>
  <p:slideViewPr>
    <p:cSldViewPr snapToGrid="0">
      <p:cViewPr varScale="1">
        <p:scale>
          <a:sx n="112" d="100"/>
          <a:sy n="112" d="100"/>
        </p:scale>
        <p:origin x="186" y="1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96EB40-FB2C-47D6-B623-E0BACF7F29CC}" type="datetimeFigureOut">
              <a:rPr lang="en-US" smtClean="0"/>
              <a:t>11/3/2017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6E9922-402F-4ABA-9FE8-3137E874BA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0146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7-01-02T14:33:57.320"/>
    </inkml:context>
    <inkml:brush xml:id="br0">
      <inkml:brushProperty name="width" value="0.025" units="cm"/>
      <inkml:brushProperty name="height" value="0.025" units="cm"/>
    </inkml:brush>
  </inkml:definitions>
  <inkml:traceGroup>
    <inkml:annotationXML>
      <emma:emma xmlns:emma="http://www.w3.org/2003/04/emma" version="1.0">
        <emma:interpretation id="{EB317217-39D2-4C13-A254-F8DB48C5EDD7}" emma:medium="tactile" emma:mode="ink">
          <msink:context xmlns:msink="http://schemas.microsoft.com/ink/2010/main" type="writingRegion" rotatedBoundingBox="14203,17137 14261,17137 14261,17166 14203,17166"/>
        </emma:interpretation>
      </emma:emma>
    </inkml:annotationXML>
    <inkml:traceGroup>
      <inkml:annotationXML>
        <emma:emma xmlns:emma="http://www.w3.org/2003/04/emma" version="1.0">
          <emma:interpretation id="{7715C2DF-2D27-47BD-B25F-B9ECAF96C9AA}" emma:medium="tactile" emma:mode="ink">
            <msink:context xmlns:msink="http://schemas.microsoft.com/ink/2010/main" type="paragraph" rotatedBoundingBox="14203,17137 14261,17137 14261,17166 14203,1716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A88B553F-AE58-47ED-A2C6-20662F05C505}" emma:medium="tactile" emma:mode="ink">
              <msink:context xmlns:msink="http://schemas.microsoft.com/ink/2010/main" type="line" rotatedBoundingBox="14203,17137 14261,17137 14261,17166 14203,17166"/>
            </emma:interpretation>
          </emma:emma>
        </inkml:annotationXML>
        <inkml:traceGroup>
          <inkml:annotationXML>
            <emma:emma xmlns:emma="http://www.w3.org/2003/04/emma" version="1.0">
              <emma:interpretation id="{BE6ADD00-42A1-425C-804E-0BFD1BC6701B}" emma:medium="tactile" emma:mode="ink">
                <msink:context xmlns:msink="http://schemas.microsoft.com/ink/2010/main" type="inkWord" rotatedBoundingBox="14203,17137 14261,17137 14261,17166 14203,17166"/>
              </emma:interpretation>
              <emma:one-of disjunction-type="recognition" id="oneOf0">
                <emma:interpretation id="interp0" emma:lang="en-US" emma:confidence="0">
                  <emma:literal>.</emma:literal>
                </emma:interpretation>
                <emma:interpretation id="interp1" emma:lang="en-US" emma:confidence="0">
                  <emma:literal>-</emma:literal>
                </emma:interpretation>
                <emma:interpretation id="interp2" emma:lang="en-US" emma:confidence="0">
                  <emma:literal>•</emma:literal>
                </emma:interpretation>
                <emma:interpretation id="interp3" emma:lang="en-US" emma:confidence="0">
                  <emma:literal>I</emma:literal>
                </emma:interpretation>
                <emma:interpretation id="interp4" emma:lang="en-US" emma:confidence="0">
                  <emma:literal>'</emma:literal>
                </emma:interpretation>
              </emma:one-of>
            </emma:emma>
          </inkml:annotationXML>
          <inkml:trace contextRef="#ctx0" brushRef="#br0">14832 17416 5376,'58'-14'2112,"-58"-1"-1152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7-11-03T11:22:45.2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1316 13089 5888,'-30'-15'2272,"60"15"-1216,-30 0-672,0 0 608,0 0-576,0 0-160</inkml:trace>
  <inkml:trace contextRef="#ctx0" brushRef="#br0" timeOffset="1">1302 13074 8032,'-30'0'-4352</inkml:trace>
  <inkml:trace contextRef="#ctx0" brushRef="#br0" timeOffset="2">1570 13082 4480,'0'0'1664,"0"0"-896,0 0-960,0 0 192,0 0-1888,0 0-704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7-11-03T11:22:45.2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9637 11222 5888,'0'-15'2176,"0"15"-1152,-15 15-3648,15 0-800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8D4F95-497A-469A-AFD3-DD54A84F7A80}" type="datetimeFigureOut">
              <a:rPr lang="en-US" smtClean="0"/>
              <a:t>11/3/2017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05F157-1402-4B6A-9CB0-8814DE7D9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482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5F157-1402-4B6A-9CB0-8814DE7D9E4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654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5F157-1402-4B6A-9CB0-8814DE7D9E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019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5F157-1402-4B6A-9CB0-8814DE7D9E4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3257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5F157-1402-4B6A-9CB0-8814DE7D9E4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6004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369E3-3D06-4EBD-8D34-EA4BC29EF0D0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192914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5F157-1402-4B6A-9CB0-8814DE7D9E43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43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5147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4752975"/>
            <a:ext cx="6858000" cy="66675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04875" y="32766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914400" y="4676775"/>
            <a:ext cx="7315200" cy="81915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04875" y="32766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914400" y="4676775"/>
            <a:ext cx="228600" cy="81915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958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130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2" y="6467477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371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5147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4752975"/>
            <a:ext cx="6858000" cy="66675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04875" y="32766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914400" y="4676775"/>
            <a:ext cx="7315200" cy="81915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04875" y="32766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914400" y="4676775"/>
            <a:ext cx="228600" cy="81915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0010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81600" y="6489700"/>
            <a:ext cx="3505200" cy="365760"/>
          </a:xfrm>
        </p:spPr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492240"/>
            <a:ext cx="1981200" cy="365760"/>
          </a:xfrm>
        </p:spPr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04534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endParaRPr lang="en-US" dirty="0">
              <a:solidFill>
                <a:srgbClr val="DDE9E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en-US" dirty="0">
                <a:solidFill>
                  <a:srgbClr val="DDE9EC"/>
                </a:solidFill>
              </a:rPr>
              <a:t>www.sdcverifier.com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1D8C7E89-3D2E-455B-B628-59013567A8A2}" type="slidenum">
              <a:rPr lang="en-US" smtClean="0">
                <a:solidFill>
                  <a:srgbClr val="DDE9EC"/>
                </a:solidFill>
              </a:rPr>
              <a:pPr/>
              <a:t>‹#›</a:t>
            </a:fld>
            <a:endParaRPr lang="en-US" dirty="0">
              <a:solidFill>
                <a:srgbClr val="DDE9EC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105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445147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2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453162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2" y="6467477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717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2" y="6467477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6907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3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2" y="6467477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82884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620539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DDE9E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DDE9EC"/>
                </a:solidFill>
              </a:rPr>
              <a:t>www.sdcverifier.com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DDE9EC"/>
                </a:solidFill>
              </a:rPr>
              <a:pPr/>
              <a:t>‹#›</a:t>
            </a:fld>
            <a:endParaRPr lang="en-US" dirty="0">
              <a:solidFill>
                <a:srgbClr val="DDE9EC"/>
              </a:solidFill>
            </a:endParaRP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2" y="6467477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4146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0487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2" y="6467477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4708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5147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4752975"/>
            <a:ext cx="6858000" cy="66675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04875" y="32766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914400" y="4676775"/>
            <a:ext cx="7315200" cy="81915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04875" y="32766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914400" y="4676775"/>
            <a:ext cx="228600" cy="81915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749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57800" y="6480175"/>
            <a:ext cx="3505200" cy="365760"/>
          </a:xfrm>
        </p:spPr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36423" y="6480175"/>
            <a:ext cx="1981200" cy="365760"/>
          </a:xfrm>
        </p:spPr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0725487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endParaRPr lang="en-US" dirty="0">
              <a:solidFill>
                <a:srgbClr val="DDE9E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en-US" dirty="0">
                <a:solidFill>
                  <a:srgbClr val="DDE9EC"/>
                </a:solidFill>
              </a:rPr>
              <a:t>www.sdcverifier.com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1D8C7E89-3D2E-455B-B628-59013567A8A2}" type="slidenum">
              <a:rPr lang="en-US" smtClean="0">
                <a:solidFill>
                  <a:srgbClr val="DDE9EC"/>
                </a:solidFill>
              </a:rPr>
              <a:pPr/>
              <a:t>‹#›</a:t>
            </a:fld>
            <a:endParaRPr lang="en-US" dirty="0">
              <a:solidFill>
                <a:srgbClr val="DDE9EC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2960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92257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2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62980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2" y="6467477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2688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2" y="6467477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789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endParaRPr lang="en-US" dirty="0">
              <a:solidFill>
                <a:srgbClr val="DDE9E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en-US" dirty="0">
                <a:solidFill>
                  <a:srgbClr val="DDE9EC"/>
                </a:solidFill>
              </a:rPr>
              <a:t>www.sdcverifier.com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1D8C7E89-3D2E-455B-B628-59013567A8A2}" type="slidenum">
              <a:rPr lang="en-US" smtClean="0">
                <a:solidFill>
                  <a:srgbClr val="DDE9EC"/>
                </a:solidFill>
              </a:rPr>
              <a:pPr/>
              <a:t>‹#›</a:t>
            </a:fld>
            <a:endParaRPr lang="en-US" dirty="0">
              <a:solidFill>
                <a:srgbClr val="DDE9EC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13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3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2" y="6467477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77632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DDE9E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DDE9EC"/>
                </a:solidFill>
              </a:rPr>
              <a:t>www.sdcverifier.com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DDE9EC"/>
                </a:solidFill>
              </a:rPr>
              <a:pPr/>
              <a:t>‹#›</a:t>
            </a:fld>
            <a:endParaRPr lang="en-US" dirty="0">
              <a:solidFill>
                <a:srgbClr val="DDE9EC"/>
              </a:solidFill>
            </a:endParaRP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2" y="6467477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9180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5055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2" y="6467477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2195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5147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4752975"/>
            <a:ext cx="6858000" cy="66675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04875" y="32766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914400" y="4676775"/>
            <a:ext cx="7315200" cy="81915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04875" y="32766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914400" y="4676775"/>
            <a:ext cx="228600" cy="81915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5164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753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endParaRPr lang="en-US" dirty="0">
              <a:solidFill>
                <a:srgbClr val="DDE9E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en-US" dirty="0">
                <a:solidFill>
                  <a:srgbClr val="DDE9EC"/>
                </a:solidFill>
              </a:rPr>
              <a:t>www.sdcverifier.com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1D8C7E89-3D2E-455B-B628-59013567A8A2}" type="slidenum">
              <a:rPr lang="en-US" smtClean="0">
                <a:solidFill>
                  <a:srgbClr val="DDE9EC"/>
                </a:solidFill>
              </a:rPr>
              <a:pPr/>
              <a:t>‹#›</a:t>
            </a:fld>
            <a:endParaRPr lang="en-US" dirty="0">
              <a:solidFill>
                <a:srgbClr val="DDE9EC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5549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97737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2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150272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2" y="6467477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871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1572966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2" y="6467477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185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3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2" y="6467477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09212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DDE9E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DDE9EC"/>
                </a:solidFill>
              </a:rPr>
              <a:t>www.sdcverifier.com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DDE9EC"/>
                </a:solidFill>
              </a:rPr>
              <a:pPr/>
              <a:t>‹#›</a:t>
            </a:fld>
            <a:endParaRPr lang="en-US" dirty="0">
              <a:solidFill>
                <a:srgbClr val="DDE9EC"/>
              </a:solidFill>
            </a:endParaRP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2" y="6467477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3865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700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2" y="6467477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4496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2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0388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2" y="6467477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501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2" y="6467477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072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3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2" y="6467477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18584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DDE9E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DDE9EC"/>
                </a:solidFill>
              </a:rPr>
              <a:t>www.sdcverifier.com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7E89-3D2E-455B-B628-59013567A8A2}" type="slidenum">
              <a:rPr lang="en-US" smtClean="0">
                <a:solidFill>
                  <a:srgbClr val="DDE9EC"/>
                </a:solidFill>
              </a:rPr>
              <a:pPr/>
              <a:t>‹#›</a:t>
            </a:fld>
            <a:endParaRPr lang="en-US" dirty="0">
              <a:solidFill>
                <a:srgbClr val="DDE9EC"/>
              </a:solidFill>
            </a:endParaRP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2" y="6467477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7467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dirty="0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/>
              <a:t>Click to edit Master text styles</a:t>
            </a:r>
          </a:p>
          <a:p>
            <a:pPr lvl="1" eaLnBrk="1" latinLnBrk="0" hangingPunct="1"/>
            <a:r>
              <a:rPr kumimoji="0" lang="en-US" dirty="0"/>
              <a:t>Second level</a:t>
            </a:r>
          </a:p>
          <a:p>
            <a:pPr lvl="2" eaLnBrk="1" latinLnBrk="0" hangingPunct="1"/>
            <a:r>
              <a:rPr kumimoji="0" lang="en-US" dirty="0"/>
              <a:t>Third level</a:t>
            </a:r>
          </a:p>
          <a:p>
            <a:pPr lvl="3" eaLnBrk="1" latinLnBrk="0" hangingPunct="1"/>
            <a:r>
              <a:rPr kumimoji="0" lang="en-US" dirty="0"/>
              <a:t>Fourth level</a:t>
            </a:r>
          </a:p>
          <a:p>
            <a:pPr lvl="4" eaLnBrk="1" latinLnBrk="0" hangingPunct="1"/>
            <a:r>
              <a:rPr kumimoji="0" lang="en-US" dirty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2484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29" name="Straight Connector 28"/>
          <p:cNvSpPr>
            <a:spLocks noChangeShapeType="1"/>
          </p:cNvSpPr>
          <p:nvPr userDrawn="1"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2" y="6467477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12" name="Picture 2" descr="D:\Presentations\b2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1219200"/>
          </a:xfrm>
          <a:prstGeom prst="rect">
            <a:avLst/>
          </a:prstGeom>
          <a:noFill/>
        </p:spPr>
      </p:pic>
      <p:pic>
        <p:nvPicPr>
          <p:cNvPr id="11" name="Picture 3" descr="D:\SDC Verifier\SDC_logo.pn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607302" y="6286500"/>
            <a:ext cx="1479413" cy="4486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90466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dirty="0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/>
              <a:t>Click to edit Master text styles</a:t>
            </a:r>
          </a:p>
          <a:p>
            <a:pPr lvl="1" eaLnBrk="1" latinLnBrk="0" hangingPunct="1"/>
            <a:r>
              <a:rPr kumimoji="0" lang="en-US" dirty="0"/>
              <a:t>Second level</a:t>
            </a:r>
          </a:p>
          <a:p>
            <a:pPr lvl="2" eaLnBrk="1" latinLnBrk="0" hangingPunct="1"/>
            <a:r>
              <a:rPr kumimoji="0" lang="en-US" dirty="0"/>
              <a:t>Third level</a:t>
            </a:r>
          </a:p>
          <a:p>
            <a:pPr lvl="3" eaLnBrk="1" latinLnBrk="0" hangingPunct="1"/>
            <a:r>
              <a:rPr kumimoji="0" lang="en-US" dirty="0"/>
              <a:t>Fourth level</a:t>
            </a:r>
          </a:p>
          <a:p>
            <a:pPr lvl="4" eaLnBrk="1" latinLnBrk="0" hangingPunct="1"/>
            <a:r>
              <a:rPr kumimoji="0" lang="en-US" dirty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2484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29" name="Straight Connector 28"/>
          <p:cNvSpPr>
            <a:spLocks noChangeShapeType="1"/>
          </p:cNvSpPr>
          <p:nvPr userDrawn="1"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2" y="6467477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12" name="Picture 2" descr="D:\Presentations\b2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1219200"/>
          </a:xfrm>
          <a:prstGeom prst="rect">
            <a:avLst/>
          </a:prstGeom>
          <a:noFill/>
        </p:spPr>
      </p:pic>
      <p:pic>
        <p:nvPicPr>
          <p:cNvPr id="11" name="Picture 3" descr="D:\SDC Verifier\SDC_logo.pn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607302" y="6286500"/>
            <a:ext cx="1479413" cy="4486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81419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dirty="0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/>
              <a:t>Click to edit Master text styles</a:t>
            </a:r>
          </a:p>
          <a:p>
            <a:pPr lvl="1" eaLnBrk="1" latinLnBrk="0" hangingPunct="1"/>
            <a:r>
              <a:rPr kumimoji="0" lang="en-US" dirty="0"/>
              <a:t>Second level</a:t>
            </a:r>
          </a:p>
          <a:p>
            <a:pPr lvl="2" eaLnBrk="1" latinLnBrk="0" hangingPunct="1"/>
            <a:r>
              <a:rPr kumimoji="0" lang="en-US" dirty="0"/>
              <a:t>Third level</a:t>
            </a:r>
          </a:p>
          <a:p>
            <a:pPr lvl="3" eaLnBrk="1" latinLnBrk="0" hangingPunct="1"/>
            <a:r>
              <a:rPr kumimoji="0" lang="en-US" dirty="0"/>
              <a:t>Fourth level</a:t>
            </a:r>
          </a:p>
          <a:p>
            <a:pPr lvl="4" eaLnBrk="1" latinLnBrk="0" hangingPunct="1"/>
            <a:r>
              <a:rPr kumimoji="0" lang="en-US" dirty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2484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29" name="Straight Connector 28"/>
          <p:cNvSpPr>
            <a:spLocks noChangeShapeType="1"/>
          </p:cNvSpPr>
          <p:nvPr userDrawn="1"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2" y="6467477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12" name="Picture 2" descr="D:\Presentations\b2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1219200"/>
          </a:xfrm>
          <a:prstGeom prst="rect">
            <a:avLst/>
          </a:prstGeom>
          <a:noFill/>
        </p:spPr>
      </p:pic>
      <p:pic>
        <p:nvPicPr>
          <p:cNvPr id="11" name="Picture 3" descr="D:\SDC Verifier\SDC_logo.pn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607302" y="6286500"/>
            <a:ext cx="1479413" cy="4486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95372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dirty="0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/>
              <a:t>Click to edit Master text styles</a:t>
            </a:r>
          </a:p>
          <a:p>
            <a:pPr lvl="1" eaLnBrk="1" latinLnBrk="0" hangingPunct="1"/>
            <a:r>
              <a:rPr kumimoji="0" lang="en-US" dirty="0"/>
              <a:t>Second level</a:t>
            </a:r>
          </a:p>
          <a:p>
            <a:pPr lvl="2" eaLnBrk="1" latinLnBrk="0" hangingPunct="1"/>
            <a:r>
              <a:rPr kumimoji="0" lang="en-US" dirty="0"/>
              <a:t>Third level</a:t>
            </a:r>
          </a:p>
          <a:p>
            <a:pPr lvl="3" eaLnBrk="1" latinLnBrk="0" hangingPunct="1"/>
            <a:r>
              <a:rPr kumimoji="0" lang="en-US" dirty="0"/>
              <a:t>Fourth level</a:t>
            </a:r>
          </a:p>
          <a:p>
            <a:pPr lvl="4" eaLnBrk="1" latinLnBrk="0" hangingPunct="1"/>
            <a:r>
              <a:rPr kumimoji="0" lang="en-US" dirty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en-US" dirty="0">
                <a:solidFill>
                  <a:srgbClr val="464653"/>
                </a:solidFill>
              </a:rPr>
              <a:t>www.sdcverifier.com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D8C7E89-3D2E-455B-B628-59013567A8A2}" type="slidenum">
              <a:rPr lang="en-US" smtClean="0">
                <a:solidFill>
                  <a:srgbClr val="464653"/>
                </a:solidFill>
              </a:rPr>
              <a:pPr/>
              <a:t>‹#›</a:t>
            </a:fld>
            <a:endParaRPr lang="en-US" dirty="0">
              <a:solidFill>
                <a:srgbClr val="464653"/>
              </a:solidFill>
            </a:endParaRPr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2484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29" name="Straight Connector 28"/>
          <p:cNvSpPr>
            <a:spLocks noChangeShapeType="1"/>
          </p:cNvSpPr>
          <p:nvPr userDrawn="1"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2" y="6467477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12" name="Picture 2" descr="D:\Presentations\b2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1219200"/>
          </a:xfrm>
          <a:prstGeom prst="rect">
            <a:avLst/>
          </a:prstGeom>
          <a:noFill/>
        </p:spPr>
      </p:pic>
      <p:pic>
        <p:nvPicPr>
          <p:cNvPr id="11" name="Picture 3" descr="D:\SDC Verifier\SDC_logo.pn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607302" y="6286500"/>
            <a:ext cx="1479413" cy="4486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46984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90.png"/><Relationship Id="rId5" Type="http://schemas.openxmlformats.org/officeDocument/2006/relationships/image" Target="../media/image280.png"/><Relationship Id="rId4" Type="http://schemas.openxmlformats.org/officeDocument/2006/relationships/image" Target="../media/image27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47.png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5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5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69.png"/><Relationship Id="rId5" Type="http://schemas.openxmlformats.org/officeDocument/2006/relationships/image" Target="../media/image1020.png"/><Relationship Id="rId4" Type="http://schemas.openxmlformats.org/officeDocument/2006/relationships/customXml" Target="../ink/ink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7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customXml" Target="../ink/ink2.xml"/><Relationship Id="rId7" Type="http://schemas.openxmlformats.org/officeDocument/2006/relationships/image" Target="../media/image74.png"/><Relationship Id="rId12" Type="http://schemas.openxmlformats.org/officeDocument/2006/relationships/image" Target="../media/image7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73.emf"/><Relationship Id="rId11" Type="http://schemas.openxmlformats.org/officeDocument/2006/relationships/image" Target="../media/image77.png"/><Relationship Id="rId5" Type="http://schemas.openxmlformats.org/officeDocument/2006/relationships/customXml" Target="../ink/ink3.xml"/><Relationship Id="rId10" Type="http://schemas.openxmlformats.org/officeDocument/2006/relationships/image" Target="../media/image39.png"/><Relationship Id="rId4" Type="http://schemas.openxmlformats.org/officeDocument/2006/relationships/image" Target="../media/image72.emf"/><Relationship Id="rId9" Type="http://schemas.openxmlformats.org/officeDocument/2006/relationships/image" Target="../media/image7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84.png"/><Relationship Id="rId5" Type="http://schemas.openxmlformats.org/officeDocument/2006/relationships/image" Target="../media/image61.png"/><Relationship Id="rId4" Type="http://schemas.openxmlformats.org/officeDocument/2006/relationships/image" Target="../media/image8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8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5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2900" dirty="0" smtClean="0"/>
              <a:t>Tutorial</a:t>
            </a:r>
            <a:br>
              <a:rPr lang="en-US" sz="2900" dirty="0" smtClean="0"/>
            </a:br>
            <a:r>
              <a:rPr lang="en-US" sz="2800" b="1" dirty="0"/>
              <a:t>F.E.M. 1.001 and Eurocode3 Fatigue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19200" y="4787289"/>
            <a:ext cx="6858000" cy="653415"/>
          </a:xfrm>
          <a:prstGeom prst="rect">
            <a:avLst/>
          </a:prstGeom>
        </p:spPr>
        <p:txBody>
          <a:bodyPr vert="horz" anchor="t" anchorCtr="0">
            <a:normAutofit fontScale="97500"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01.11.2017</a:t>
            </a:r>
            <a:br>
              <a:rPr lang="en-US" sz="20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version 4.7</a:t>
            </a:r>
          </a:p>
        </p:txBody>
      </p:sp>
      <p:pic>
        <p:nvPicPr>
          <p:cNvPr id="6" name="Picture 5" descr="D:\SDC Verifier\SDC_logo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543301" y="2057400"/>
            <a:ext cx="2482568" cy="7528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2269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10"/>
          <p:cNvSpPr>
            <a:spLocks/>
          </p:cNvSpPr>
          <p:nvPr/>
        </p:nvSpPr>
        <p:spPr>
          <a:xfrm>
            <a:off x="100499" y="859598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sp>
        <p:nvSpPr>
          <p:cNvPr id="30" name="Rectangle 12"/>
          <p:cNvSpPr/>
          <p:nvPr/>
        </p:nvSpPr>
        <p:spPr>
          <a:xfrm>
            <a:off x="540996" y="861284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Execute Recognition =&gt;</a:t>
            </a:r>
            <a:r>
              <a:rPr lang="en-US" sz="1200" b="1" kern="0" dirty="0">
                <a:solidFill>
                  <a:sysClr val="windowText" lastClr="000000"/>
                </a:solidFill>
                <a:latin typeface="Calibri"/>
              </a:rPr>
              <a:t>Weld Finder =&gt; Edit…</a:t>
            </a:r>
          </a:p>
        </p:txBody>
      </p:sp>
      <p:sp>
        <p:nvSpPr>
          <p:cNvPr id="35" name="Oval 10"/>
          <p:cNvSpPr>
            <a:spLocks/>
          </p:cNvSpPr>
          <p:nvPr/>
        </p:nvSpPr>
        <p:spPr>
          <a:xfrm>
            <a:off x="100499" y="1348731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</p:txBody>
      </p:sp>
      <p:sp>
        <p:nvSpPr>
          <p:cNvPr id="36" name="Rectangle 12"/>
          <p:cNvSpPr/>
          <p:nvPr/>
        </p:nvSpPr>
        <p:spPr>
          <a:xfrm>
            <a:off x="540996" y="1350417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Press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Find Welds.</a:t>
            </a:r>
          </a:p>
        </p:txBody>
      </p:sp>
      <p:sp>
        <p:nvSpPr>
          <p:cNvPr id="37" name="Rectangle 12"/>
          <p:cNvSpPr/>
          <p:nvPr/>
        </p:nvSpPr>
        <p:spPr>
          <a:xfrm>
            <a:off x="540103" y="1837864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Press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Export</a:t>
            </a:r>
          </a:p>
        </p:txBody>
      </p:sp>
      <p:sp>
        <p:nvSpPr>
          <p:cNvPr id="38" name="Oval 37"/>
          <p:cNvSpPr>
            <a:spLocks/>
          </p:cNvSpPr>
          <p:nvPr/>
        </p:nvSpPr>
        <p:spPr>
          <a:xfrm>
            <a:off x="99606" y="1836178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</a:p>
        </p:txBody>
      </p:sp>
      <p:sp>
        <p:nvSpPr>
          <p:cNvPr id="42" name="Rectangle 12"/>
          <p:cNvSpPr/>
          <p:nvPr/>
        </p:nvSpPr>
        <p:spPr>
          <a:xfrm>
            <a:off x="99606" y="2879053"/>
            <a:ext cx="1541187" cy="674899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Selection - 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Part of the model where to find welds</a:t>
            </a:r>
          </a:p>
        </p:txBody>
      </p:sp>
      <p:sp>
        <p:nvSpPr>
          <p:cNvPr id="43" name="Rectangle 12"/>
          <p:cNvSpPr/>
          <p:nvPr/>
        </p:nvSpPr>
        <p:spPr>
          <a:xfrm>
            <a:off x="2336673" y="5899688"/>
            <a:ext cx="4648911" cy="37490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Move Welds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. Order is important when one element belongs to 2 welds.</a:t>
            </a:r>
            <a:endParaRPr lang="en-US" sz="1200" i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44" name="Rectangle 12"/>
          <p:cNvSpPr/>
          <p:nvPr/>
        </p:nvSpPr>
        <p:spPr>
          <a:xfrm>
            <a:off x="7545536" y="2846821"/>
            <a:ext cx="1462995" cy="47306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Add, Edit, Combine  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and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Remove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 Welds.</a:t>
            </a:r>
            <a:endParaRPr lang="en-US" sz="1200" i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46" name="Rectangle 12"/>
          <p:cNvSpPr/>
          <p:nvPr/>
        </p:nvSpPr>
        <p:spPr>
          <a:xfrm>
            <a:off x="7545535" y="4737177"/>
            <a:ext cx="1462995" cy="800498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en-US" sz="1200" i="1" kern="0" dirty="0" smtClean="0">
                <a:solidFill>
                  <a:sysClr val="windowText" lastClr="000000"/>
                </a:solidFill>
                <a:latin typeface="Calibri"/>
              </a:rPr>
              <a:t>Export selected welds to component. Move welds</a:t>
            </a:r>
            <a:endParaRPr lang="en-US" sz="1200" i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58" name="Rectangle 12"/>
          <p:cNvSpPr/>
          <p:nvPr/>
        </p:nvSpPr>
        <p:spPr>
          <a:xfrm>
            <a:off x="7545536" y="3747251"/>
            <a:ext cx="1462995" cy="66998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en-US" sz="1200" i="1" kern="0" dirty="0" smtClean="0">
                <a:solidFill>
                  <a:sysClr val="windowText" lastClr="000000"/>
                </a:solidFill>
                <a:latin typeface="Calibri"/>
              </a:rPr>
              <a:t>Colored plots with Ids. Preview features</a:t>
            </a:r>
            <a:endParaRPr lang="en-US" sz="1200" i="1" kern="0" dirty="0">
              <a:solidFill>
                <a:sysClr val="windowText" lastClr="000000"/>
              </a:solidFill>
              <a:latin typeface="Calibri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8557" y="2363045"/>
            <a:ext cx="5729216" cy="3387122"/>
          </a:xfrm>
          <a:prstGeom prst="rect">
            <a:avLst/>
          </a:prstGeom>
        </p:spPr>
      </p:pic>
      <p:sp>
        <p:nvSpPr>
          <p:cNvPr id="26" name="Rectangle 12"/>
          <p:cNvSpPr/>
          <p:nvPr/>
        </p:nvSpPr>
        <p:spPr>
          <a:xfrm>
            <a:off x="99606" y="4056606"/>
            <a:ext cx="1541187" cy="862475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en-US" sz="1200" i="1" kern="0" dirty="0" smtClean="0">
                <a:solidFill>
                  <a:sysClr val="windowText" lastClr="000000"/>
                </a:solidFill>
                <a:latin typeface="Calibri"/>
              </a:rPr>
              <a:t>Not welded prop. – 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selection of the properties, which are definitely not welded.</a:t>
            </a:r>
            <a:endParaRPr lang="en-US" sz="12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27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r>
              <a:rPr lang="en-US" sz="1200" dirty="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177799" y="152400"/>
            <a:ext cx="8830733" cy="533400"/>
          </a:xfrm>
          <a:prstGeom prst="rect">
            <a:avLst/>
          </a:prstGeom>
        </p:spPr>
        <p:txBody>
          <a:bodyPr vert="horz" anchor="b" anchorCtr="0"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Weld Finder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6719" y="987138"/>
            <a:ext cx="1800476" cy="1057423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4867573" y="1810552"/>
            <a:ext cx="1811468" cy="2207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651416" y="1805493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1.</a:t>
            </a:r>
            <a:endParaRPr lang="en-US" sz="900" b="1" dirty="0"/>
          </a:p>
        </p:txBody>
      </p:sp>
    </p:spTree>
    <p:extLst>
      <p:ext uri="{BB962C8B-B14F-4D97-AF65-F5344CB8AC3E}">
        <p14:creationId xmlns:p14="http://schemas.microsoft.com/office/powerpoint/2010/main" val="96892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546445" y="2498890"/>
            <a:ext cx="2743200" cy="45720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t" anchorCtr="0"/>
          <a:lstStyle/>
          <a:p>
            <a:pPr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It is possible to export weld intersections into component (Nodal or Elemental)</a:t>
            </a:r>
            <a:endParaRPr lang="en-US" sz="1200" i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19" name="Rectangle 12"/>
          <p:cNvSpPr/>
          <p:nvPr/>
        </p:nvSpPr>
        <p:spPr>
          <a:xfrm>
            <a:off x="551811" y="884516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All welds as one component </a:t>
            </a:r>
            <a:r>
              <a:rPr lang="en-US" sz="1200" b="1" kern="0" dirty="0">
                <a:solidFill>
                  <a:sysClr val="windowText" lastClr="000000"/>
                </a:solidFill>
                <a:latin typeface="Calibri"/>
              </a:rPr>
              <a:t>ON</a:t>
            </a:r>
          </a:p>
          <a:p>
            <a:pPr>
              <a:defRPr/>
            </a:pP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All welds as one group </a:t>
            </a:r>
            <a:r>
              <a:rPr lang="en-US" sz="1200" b="1" kern="0" dirty="0">
                <a:solidFill>
                  <a:sysClr val="windowText" lastClr="000000"/>
                </a:solidFill>
                <a:latin typeface="Calibri"/>
              </a:rPr>
              <a:t>ON </a:t>
            </a:r>
            <a:endParaRPr lang="en-US" sz="1200" u="sng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20" name="Rectangle 12"/>
          <p:cNvSpPr/>
          <p:nvPr/>
        </p:nvSpPr>
        <p:spPr>
          <a:xfrm>
            <a:off x="551811" y="2011609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Press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OK.</a:t>
            </a:r>
          </a:p>
        </p:txBody>
      </p:sp>
      <p:sp>
        <p:nvSpPr>
          <p:cNvPr id="21" name="Oval 20"/>
          <p:cNvSpPr>
            <a:spLocks/>
          </p:cNvSpPr>
          <p:nvPr/>
        </p:nvSpPr>
        <p:spPr>
          <a:xfrm>
            <a:off x="111314" y="882830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</a:p>
        </p:txBody>
      </p:sp>
      <p:sp>
        <p:nvSpPr>
          <p:cNvPr id="22" name="Oval 10"/>
          <p:cNvSpPr>
            <a:spLocks/>
          </p:cNvSpPr>
          <p:nvPr/>
        </p:nvSpPr>
        <p:spPr>
          <a:xfrm>
            <a:off x="111314" y="2009925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46445" y="1399269"/>
            <a:ext cx="2743200" cy="45720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t" anchorCtr="0"/>
          <a:lstStyle/>
          <a:p>
            <a:pPr>
              <a:defRPr/>
            </a:pPr>
            <a:r>
              <a:rPr lang="en-US" sz="1200" kern="0" dirty="0" err="1" smtClean="0">
                <a:solidFill>
                  <a:sysClr val="windowText" lastClr="000000"/>
                </a:solidFill>
                <a:latin typeface="Calibri"/>
              </a:rPr>
              <a:t>Simcenter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 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group and new component will be created.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6484" y="991853"/>
            <a:ext cx="1930930" cy="12824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6106" y="2498889"/>
            <a:ext cx="5602426" cy="3199157"/>
          </a:xfrm>
          <a:prstGeom prst="rect">
            <a:avLst/>
          </a:prstGeom>
        </p:spPr>
      </p:pic>
      <p:sp>
        <p:nvSpPr>
          <p:cNvPr id="24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r>
              <a:rPr lang="en-US" sz="1200" dirty="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177799" y="152400"/>
            <a:ext cx="8830733" cy="533400"/>
          </a:xfrm>
          <a:prstGeom prst="rect">
            <a:avLst/>
          </a:prstGeom>
        </p:spPr>
        <p:txBody>
          <a:bodyPr vert="horz" anchor="b" anchorCtr="0"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Export Welds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58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58093" y="1615977"/>
            <a:ext cx="3829567" cy="82296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Stresses for weld elements are automatically transformed in the direction of the corresponding weld from Weld Finder Tool using the wedge method. Stresses are transformed only for plate type elements.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4423" y="1316768"/>
            <a:ext cx="4458322" cy="181952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57200" y="2911915"/>
            <a:ext cx="5521047" cy="1819529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t" anchorCtr="0"/>
          <a:lstStyle/>
          <a:p>
            <a:pPr>
              <a:defRPr/>
            </a:pPr>
            <a:endParaRPr lang="en-US" sz="14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8463" y="3793245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479854" y="2953297"/>
                <a:ext cx="5185719" cy="5664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l-GR" sz="16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600" i="1" dirty="0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sz="1600" i="1" dirty="0">
                              <a:latin typeface="Cambria Math" panose="02040503050406030204" pitchFamily="18" charset="0"/>
                            </a:rPr>
                            <m:t>𝑛𝑛</m:t>
                          </m:r>
                        </m:sub>
                      </m:sSub>
                      <m:r>
                        <a:rPr lang="en-US" sz="1600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6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l-GR" sz="1600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 dirty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l-GR" sz="1600" i="1" dirty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600" i="1" dirty="0">
                                  <a:latin typeface="Cambria Math" panose="02040503050406030204" pitchFamily="18" charset="0"/>
                                </a:rPr>
                                <m:t>𝑥𝑥</m:t>
                              </m:r>
                            </m:sub>
                          </m:sSub>
                          <m:r>
                            <a:rPr lang="en-US" sz="1600" i="1" dirty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l-GR" sz="1600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l-GR" sz="1600" i="1" dirty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600" i="1" dirty="0">
                                  <a:latin typeface="Cambria Math" panose="02040503050406030204" pitchFamily="18" charset="0"/>
                                </a:rPr>
                                <m:t>𝑦𝑦</m:t>
                              </m:r>
                            </m:sub>
                          </m:sSub>
                          <m:r>
                            <a:rPr lang="en-US" sz="1600" i="1" dirty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1600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1600" i="1" dirty="0">
                          <a:latin typeface="Cambria Math" panose="02040503050406030204" pitchFamily="18" charset="0"/>
                        </a:rPr>
                        <m:t> +</m:t>
                      </m:r>
                      <m:f>
                        <m:fPr>
                          <m:ctrlPr>
                            <a:rPr lang="en-US" sz="16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l-GR" sz="1600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 dirty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l-GR" sz="1600" i="1" dirty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600" i="1" dirty="0">
                                  <a:latin typeface="Cambria Math" panose="02040503050406030204" pitchFamily="18" charset="0"/>
                                </a:rPr>
                                <m:t>𝑥𝑥</m:t>
                              </m:r>
                            </m:sub>
                          </m:sSub>
                          <m:r>
                            <a:rPr lang="en-US" sz="16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l-GR" sz="1600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l-GR" sz="1600" i="1" dirty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600" i="1" dirty="0">
                                  <a:latin typeface="Cambria Math" panose="02040503050406030204" pitchFamily="18" charset="0"/>
                                </a:rPr>
                                <m:t>𝑦𝑦</m:t>
                              </m:r>
                            </m:sub>
                          </m:sSub>
                          <m:r>
                            <a:rPr lang="en-US" sz="1600" i="1" dirty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1600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1600" i="1" dirty="0">
                          <a:latin typeface="Cambria Math" panose="02040503050406030204" pitchFamily="18" charset="0"/>
                        </a:rPr>
                        <m:t>∗</m:t>
                      </m:r>
                      <m:func>
                        <m:funcPr>
                          <m:ctrlPr>
                            <a:rPr lang="en-US" sz="1600" i="1" dirty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1600" dirty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sz="1600" i="1" dirty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l-GR" sz="1600" i="1" dirty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l-GR" sz="1600" i="1" dirty="0">
                          <a:latin typeface="Cambria Math" panose="02040503050406030204" pitchFamily="18" charset="0"/>
                        </a:rPr>
                        <m:t>+ </m:t>
                      </m:r>
                      <m:sSub>
                        <m:sSubPr>
                          <m:ctrlPr>
                            <a:rPr lang="el-GR" sz="16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600" i="1" dirty="0">
                              <a:latin typeface="Cambria Math" panose="02040503050406030204" pitchFamily="18" charset="0"/>
                            </a:rPr>
                            <m:t>𝜏</m:t>
                          </m:r>
                        </m:e>
                        <m:sub>
                          <m:r>
                            <a:rPr lang="en-US" sz="1600" i="1" dirty="0">
                              <a:latin typeface="Cambria Math" panose="02040503050406030204" pitchFamily="18" charset="0"/>
                            </a:rPr>
                            <m:t>𝑥𝑦</m:t>
                          </m:r>
                        </m:sub>
                      </m:sSub>
                      <m:r>
                        <a:rPr lang="en-US" sz="1600" i="1" dirty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m:rPr>
                          <m:sty m:val="p"/>
                        </m:rPr>
                        <a:rPr lang="en-US" sz="1600" i="1" dirty="0">
                          <a:latin typeface="Cambria Math" panose="02040503050406030204" pitchFamily="18" charset="0"/>
                        </a:rPr>
                        <m:t>sin</m:t>
                      </m:r>
                      <m:r>
                        <a:rPr lang="en-US" sz="1600" i="1" dirty="0">
                          <a:latin typeface="Cambria Math" panose="02040503050406030204" pitchFamily="18" charset="0"/>
                        </a:rPr>
                        <m:t>⁡2</m:t>
                      </m:r>
                      <m:r>
                        <a:rPr lang="el-GR" sz="1600" i="1" dirty="0"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el-GR" sz="1600" i="1" dirty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854" y="2953297"/>
                <a:ext cx="5185719" cy="56643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479854" y="3524323"/>
                <a:ext cx="3896580" cy="5664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l-GR" sz="16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600" i="1" dirty="0">
                              <a:latin typeface="Cambria Math" panose="02040503050406030204" pitchFamily="18" charset="0"/>
                            </a:rPr>
                            <m:t>𝜏</m:t>
                          </m:r>
                        </m:e>
                        <m:sub>
                          <m:r>
                            <a:rPr lang="en-US" sz="1600" i="1" dirty="0">
                              <a:latin typeface="Cambria Math" panose="02040503050406030204" pitchFamily="18" charset="0"/>
                            </a:rPr>
                            <m:t>𝑛𝑡</m:t>
                          </m:r>
                        </m:sub>
                      </m:sSub>
                      <m:r>
                        <a:rPr lang="en-US" sz="1600" i="1" dirty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16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l-GR" sz="1600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 dirty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l-GR" sz="1600" i="1" dirty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600" i="1" dirty="0">
                                  <a:latin typeface="Cambria Math" panose="02040503050406030204" pitchFamily="18" charset="0"/>
                                </a:rPr>
                                <m:t>𝑥𝑥</m:t>
                              </m:r>
                            </m:sub>
                          </m:sSub>
                          <m:r>
                            <a:rPr lang="en-US" sz="16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l-GR" sz="1600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l-GR" sz="1600" i="1" dirty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600" i="1" dirty="0">
                                  <a:latin typeface="Cambria Math" panose="02040503050406030204" pitchFamily="18" charset="0"/>
                                </a:rPr>
                                <m:t>𝑦𝑦</m:t>
                              </m:r>
                            </m:sub>
                          </m:sSub>
                          <m:r>
                            <a:rPr lang="en-US" sz="1600" i="1" dirty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1600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1600" i="1" dirty="0">
                          <a:latin typeface="Cambria Math" panose="02040503050406030204" pitchFamily="18" charset="0"/>
                        </a:rPr>
                        <m:t>∗</m:t>
                      </m:r>
                      <m:func>
                        <m:funcPr>
                          <m:ctrlPr>
                            <a:rPr lang="en-US" sz="1600" i="1" dirty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1600" dirty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1600" i="1" dirty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l-GR" sz="1600" i="1" dirty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l-GR" sz="1600" i="1" dirty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l-GR" sz="16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600" i="1" dirty="0">
                              <a:latin typeface="Cambria Math" panose="02040503050406030204" pitchFamily="18" charset="0"/>
                            </a:rPr>
                            <m:t>𝜏</m:t>
                          </m:r>
                        </m:e>
                        <m:sub>
                          <m:r>
                            <a:rPr lang="en-US" sz="1600" i="1" dirty="0">
                              <a:latin typeface="Cambria Math" panose="02040503050406030204" pitchFamily="18" charset="0"/>
                            </a:rPr>
                            <m:t>𝑥𝑦</m:t>
                          </m:r>
                        </m:sub>
                      </m:sSub>
                      <m:r>
                        <a:rPr lang="en-US" sz="1600" i="1" dirty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m:rPr>
                          <m:sty m:val="p"/>
                        </m:rPr>
                        <a:rPr lang="en-US" sz="1600" i="1" dirty="0">
                          <a:latin typeface="Cambria Math" panose="02040503050406030204" pitchFamily="18" charset="0"/>
                        </a:rPr>
                        <m:t>cos</m:t>
                      </m:r>
                      <m:r>
                        <a:rPr lang="en-US" sz="1600" i="1" dirty="0">
                          <a:latin typeface="Cambria Math" panose="02040503050406030204" pitchFamily="18" charset="0"/>
                        </a:rPr>
                        <m:t>⁡2</m:t>
                      </m:r>
                      <m:r>
                        <a:rPr lang="el-GR" sz="1600" i="1" dirty="0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854" y="3524323"/>
                <a:ext cx="3896580" cy="566437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479854" y="4135550"/>
                <a:ext cx="4880695" cy="8126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l-GR" sz="16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600" i="1" dirty="0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sz="1600" i="1" dirty="0">
                              <a:latin typeface="Cambria Math" panose="02040503050406030204" pitchFamily="18" charset="0"/>
                            </a:rPr>
                            <m:t>𝑡𝑡</m:t>
                          </m:r>
                        </m:sub>
                      </m:sSub>
                      <m:r>
                        <a:rPr lang="en-US" sz="1600" i="1" dirty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6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l-GR" sz="1600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 dirty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l-GR" sz="1600" i="1" dirty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600" i="1" dirty="0">
                                  <a:latin typeface="Cambria Math" panose="02040503050406030204" pitchFamily="18" charset="0"/>
                                </a:rPr>
                                <m:t>𝑥𝑥</m:t>
                              </m:r>
                            </m:sub>
                          </m:sSub>
                          <m:r>
                            <a:rPr lang="en-US" sz="1600" i="1" dirty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l-GR" sz="1600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l-GR" sz="1600" i="1" dirty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600" i="1" dirty="0">
                                  <a:latin typeface="Cambria Math" panose="02040503050406030204" pitchFamily="18" charset="0"/>
                                </a:rPr>
                                <m:t>𝑦𝑦</m:t>
                              </m:r>
                            </m:sub>
                          </m:sSub>
                          <m:r>
                            <a:rPr lang="en-US" sz="1600" i="1" dirty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1600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1600" b="0" i="1" dirty="0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16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l-GR" sz="1600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 dirty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l-GR" sz="1600" i="1" dirty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600" i="1" dirty="0">
                                  <a:latin typeface="Cambria Math" panose="02040503050406030204" pitchFamily="18" charset="0"/>
                                </a:rPr>
                                <m:t>𝑥𝑥</m:t>
                              </m:r>
                            </m:sub>
                          </m:sSub>
                          <m:r>
                            <a:rPr lang="en-US" sz="16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l-GR" sz="1600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l-GR" sz="1600" i="1" dirty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600" i="1" dirty="0">
                                  <a:latin typeface="Cambria Math" panose="02040503050406030204" pitchFamily="18" charset="0"/>
                                </a:rPr>
                                <m:t>𝑦𝑦</m:t>
                              </m:r>
                            </m:sub>
                          </m:sSub>
                          <m:r>
                            <a:rPr lang="en-US" sz="1600" i="1" dirty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1600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1600" i="1" dirty="0">
                          <a:latin typeface="Cambria Math" panose="02040503050406030204" pitchFamily="18" charset="0"/>
                        </a:rPr>
                        <m:t>∗</m:t>
                      </m:r>
                      <m:func>
                        <m:funcPr>
                          <m:ctrlPr>
                            <a:rPr lang="en-US" sz="1600" i="1" dirty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1600" dirty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sz="1600" i="1" dirty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l-GR" sz="1600" i="1" dirty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US" sz="1600" i="1" dirty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l-GR" sz="16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600" i="1" dirty="0">
                              <a:latin typeface="Cambria Math" panose="02040503050406030204" pitchFamily="18" charset="0"/>
                            </a:rPr>
                            <m:t>𝜏</m:t>
                          </m:r>
                        </m:e>
                        <m:sub>
                          <m:r>
                            <a:rPr lang="en-US" sz="1600" i="1" dirty="0">
                              <a:latin typeface="Cambria Math" panose="02040503050406030204" pitchFamily="18" charset="0"/>
                            </a:rPr>
                            <m:t>𝑥𝑦</m:t>
                          </m:r>
                        </m:sub>
                      </m:sSub>
                      <m:r>
                        <a:rPr lang="en-US" sz="1600" i="1" dirty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600" b="0" i="1" dirty="0" smtClean="0">
                          <a:latin typeface="Cambria Math" panose="02040503050406030204" pitchFamily="18" charset="0"/>
                        </a:rPr>
                        <m:t>𝑠𝑖𝑛</m:t>
                      </m:r>
                      <m:r>
                        <a:rPr lang="en-US" sz="1600" i="1" dirty="0">
                          <a:latin typeface="Cambria Math" panose="02040503050406030204" pitchFamily="18" charset="0"/>
                        </a:rPr>
                        <m:t>⁡2</m:t>
                      </m:r>
                      <m:r>
                        <a:rPr lang="el-GR" sz="1600" i="1" dirty="0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US" sz="1600" dirty="0"/>
              </a:p>
              <a:p>
                <a:pPr>
                  <a:defRPr/>
                </a:pPr>
                <a:endParaRPr lang="en-US" sz="1600" kern="0" dirty="0">
                  <a:solidFill>
                    <a:sysClr val="windowText" lastClr="000000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854" y="4135550"/>
                <a:ext cx="4880695" cy="812658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457200" y="4756158"/>
                <a:ext cx="6669326" cy="75565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l-GR" sz="14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400" i="1" dirty="0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sz="1400" i="1" dirty="0">
                              <a:latin typeface="Cambria Math" panose="02040503050406030204" pitchFamily="18" charset="0"/>
                            </a:rPr>
                            <m:t>𝑥𝑥</m:t>
                          </m:r>
                        </m:sub>
                      </m:sSub>
                      <m:r>
                        <a:rPr lang="en-US" sz="1400" b="0" i="1" dirty="0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l-GR" sz="14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400" i="1" dirty="0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sz="1400" i="1" dirty="0">
                              <a:latin typeface="Cambria Math" panose="02040503050406030204" pitchFamily="18" charset="0"/>
                            </a:rPr>
                            <m:t>𝑦𝑦</m:t>
                          </m:r>
                        </m:sub>
                      </m:sSub>
                      <m:r>
                        <a:rPr lang="en-US" sz="1400" b="0" i="0" dirty="0" smtClean="0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l-GR" sz="14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400" i="1" dirty="0">
                              <a:latin typeface="Cambria Math" panose="02040503050406030204" pitchFamily="18" charset="0"/>
                            </a:rPr>
                            <m:t>𝜏</m:t>
                          </m:r>
                        </m:e>
                        <m:sub>
                          <m:r>
                            <a:rPr lang="en-US" sz="1400" i="1" dirty="0">
                              <a:latin typeface="Cambria Math" panose="02040503050406030204" pitchFamily="18" charset="0"/>
                            </a:rPr>
                            <m:t>𝑥𝑦</m:t>
                          </m:r>
                        </m:sub>
                      </m:sSub>
                      <m:r>
                        <a:rPr lang="en-US" sz="1400" b="0" i="0" dirty="0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US" sz="1400" b="0" i="0" dirty="0" smtClean="0">
                          <a:latin typeface="Cambria Math" panose="02040503050406030204" pitchFamily="18" charset="0"/>
                        </a:rPr>
                        <m:t>original</m:t>
                      </m:r>
                      <m:r>
                        <a:rPr lang="en-US" sz="1400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400" b="0" i="0" dirty="0" smtClean="0"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sz="1400" b="0" i="0" dirty="0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1400" b="0" i="0" dirty="0" smtClean="0">
                          <a:latin typeface="Cambria Math" panose="02040503050406030204" pitchFamily="18" charset="0"/>
                        </a:rPr>
                        <m:t>y</m:t>
                      </m:r>
                      <m:r>
                        <a:rPr lang="en-US" sz="1400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400" b="0" i="0" dirty="0" smtClean="0">
                          <a:latin typeface="Cambria Math" panose="02040503050406030204" pitchFamily="18" charset="0"/>
                        </a:rPr>
                        <m:t>and</m:t>
                      </m:r>
                      <m:r>
                        <a:rPr lang="en-US" sz="1400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400" b="0" i="0" dirty="0" smtClean="0">
                          <a:latin typeface="Cambria Math" panose="02040503050406030204" pitchFamily="18" charset="0"/>
                        </a:rPr>
                        <m:t>shear</m:t>
                      </m:r>
                      <m:r>
                        <a:rPr lang="en-US" sz="1400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400" b="0" i="0" dirty="0" smtClean="0">
                          <a:latin typeface="Cambria Math" panose="02040503050406030204" pitchFamily="18" charset="0"/>
                        </a:rPr>
                        <m:t>stress</m:t>
                      </m:r>
                      <m:r>
                        <a:rPr lang="en-US" sz="1400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400" b="0" i="0" dirty="0" smtClean="0">
                          <a:latin typeface="Cambria Math" panose="02040503050406030204" pitchFamily="18" charset="0"/>
                        </a:rPr>
                        <m:t>in</m:t>
                      </m:r>
                      <m:r>
                        <a:rPr lang="en-US" sz="1400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400" b="0" i="0" dirty="0" smtClean="0">
                          <a:latin typeface="Cambria Math" panose="02040503050406030204" pitchFamily="18" charset="0"/>
                        </a:rPr>
                        <m:t>local</m:t>
                      </m:r>
                      <m:r>
                        <a:rPr lang="en-US" sz="1400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400" b="0" i="0" dirty="0" smtClean="0">
                          <a:latin typeface="Cambria Math" panose="02040503050406030204" pitchFamily="18" charset="0"/>
                        </a:rPr>
                        <m:t>element</m:t>
                      </m:r>
                      <m:r>
                        <a:rPr lang="en-US" sz="1400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400" b="0" i="0" dirty="0" smtClean="0"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sz="1400" b="0" i="0" dirty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m:rPr>
                          <m:sty m:val="p"/>
                        </m:rPr>
                        <a:rPr lang="en-US" sz="1400" b="0" i="0" dirty="0" smtClean="0">
                          <a:latin typeface="Cambria Math" panose="02040503050406030204" pitchFamily="18" charset="0"/>
                        </a:rPr>
                        <m:t>y</m:t>
                      </m:r>
                      <m:r>
                        <a:rPr lang="en-US" sz="1400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400" b="0" i="0" dirty="0" smtClean="0">
                          <a:latin typeface="Cambria Math" panose="02040503050406030204" pitchFamily="18" charset="0"/>
                        </a:rPr>
                        <m:t>and</m:t>
                      </m:r>
                      <m:r>
                        <a:rPr lang="en-US" sz="1400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400" b="0" i="0" dirty="0" smtClean="0">
                          <a:latin typeface="Cambria Math" panose="02040503050406030204" pitchFamily="18" charset="0"/>
                        </a:rPr>
                        <m:t>shear</m:t>
                      </m:r>
                      <m:r>
                        <a:rPr lang="en-US" sz="1400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400" b="0" i="0" dirty="0" smtClean="0">
                          <a:latin typeface="Cambria Math" panose="02040503050406030204" pitchFamily="18" charset="0"/>
                        </a:rPr>
                        <m:t>directions</m:t>
                      </m:r>
                    </m:oMath>
                  </m:oMathPara>
                </a14:m>
                <a:endParaRPr lang="en-US" sz="14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l-GR" sz="14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400" i="1" dirty="0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sz="1400" b="0" i="1" dirty="0" smtClean="0">
                              <a:latin typeface="Cambria Math" panose="02040503050406030204" pitchFamily="18" charset="0"/>
                            </a:rPr>
                            <m:t>𝑡𝑡</m:t>
                          </m:r>
                        </m:sub>
                      </m:sSub>
                      <m:r>
                        <a:rPr lang="en-US" sz="1400" i="1" dirty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l-GR" sz="14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400" i="1" dirty="0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sz="1400" b="0" i="1" dirty="0" smtClean="0">
                              <a:latin typeface="Cambria Math" panose="02040503050406030204" pitchFamily="18" charset="0"/>
                            </a:rPr>
                            <m:t>𝑛𝑛</m:t>
                          </m:r>
                        </m:sub>
                      </m:sSub>
                      <m:r>
                        <a:rPr lang="en-US" sz="1400" b="0" i="1" dirty="0" smtClean="0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l-GR" sz="14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sz="1400" i="1" dirty="0">
                              <a:latin typeface="Cambria Math" panose="02040503050406030204" pitchFamily="18" charset="0"/>
                            </a:rPr>
                            <m:t>𝜏</m:t>
                          </m:r>
                        </m:e>
                        <m:sub>
                          <m:r>
                            <a:rPr lang="en-US" sz="1400" i="1" dirty="0">
                              <a:latin typeface="Cambria Math" panose="02040503050406030204" pitchFamily="18" charset="0"/>
                            </a:rPr>
                            <m:t>𝑛𝑡</m:t>
                          </m:r>
                        </m:sub>
                      </m:sSub>
                      <m:r>
                        <a:rPr lang="en-US" sz="1400" dirty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US" sz="1400" b="0" i="0" dirty="0" smtClean="0">
                          <a:latin typeface="Cambria Math" panose="02040503050406030204" pitchFamily="18" charset="0"/>
                        </a:rPr>
                        <m:t>transformed</m:t>
                      </m:r>
                      <m:r>
                        <a:rPr lang="en-US" sz="1400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400" b="0" i="0" dirty="0" smtClean="0"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sz="1400" b="0" i="0" dirty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m:rPr>
                          <m:sty m:val="p"/>
                        </m:rPr>
                        <a:rPr lang="en-US" sz="1400" b="0" i="0" dirty="0" smtClean="0">
                          <a:latin typeface="Cambria Math" panose="02040503050406030204" pitchFamily="18" charset="0"/>
                        </a:rPr>
                        <m:t>y</m:t>
                      </m:r>
                      <m:r>
                        <a:rPr lang="en-US" sz="1400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400" b="0" i="0" dirty="0" smtClean="0">
                          <a:latin typeface="Cambria Math" panose="02040503050406030204" pitchFamily="18" charset="0"/>
                        </a:rPr>
                        <m:t>and</m:t>
                      </m:r>
                      <m:r>
                        <a:rPr lang="en-US" sz="1400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400" b="0" i="0" dirty="0" smtClean="0">
                          <a:latin typeface="Cambria Math" panose="02040503050406030204" pitchFamily="18" charset="0"/>
                        </a:rPr>
                        <m:t>shear</m:t>
                      </m:r>
                      <m:r>
                        <a:rPr lang="en-US" sz="1400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400" b="0" i="0" dirty="0" smtClean="0">
                          <a:latin typeface="Cambria Math" panose="02040503050406030204" pitchFamily="18" charset="0"/>
                        </a:rPr>
                        <m:t>stress</m:t>
                      </m:r>
                      <m:r>
                        <a:rPr lang="en-US" sz="1400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400" b="0" i="0" dirty="0" smtClean="0">
                          <a:latin typeface="Cambria Math" panose="02040503050406030204" pitchFamily="18" charset="0"/>
                        </a:rPr>
                        <m:t>in</m:t>
                      </m:r>
                      <m:r>
                        <a:rPr lang="en-US" sz="1400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400" b="0" i="0" dirty="0" smtClean="0">
                          <a:latin typeface="Cambria Math" panose="02040503050406030204" pitchFamily="18" charset="0"/>
                        </a:rPr>
                        <m:t>weld</m:t>
                      </m:r>
                      <m:r>
                        <a:rPr lang="en-US" sz="1400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400" b="0" i="0" dirty="0" smtClean="0"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sz="1400" b="0" i="0" dirty="0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1400" b="0" i="0" dirty="0" smtClean="0">
                          <a:latin typeface="Cambria Math" panose="02040503050406030204" pitchFamily="18" charset="0"/>
                        </a:rPr>
                        <m:t>y</m:t>
                      </m:r>
                      <m:r>
                        <a:rPr lang="en-US" sz="1400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400" b="0" i="0" dirty="0" smtClean="0">
                          <a:latin typeface="Cambria Math" panose="02040503050406030204" pitchFamily="18" charset="0"/>
                        </a:rPr>
                        <m:t>and</m:t>
                      </m:r>
                      <m:r>
                        <a:rPr lang="en-US" sz="1400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400" b="0" i="0" dirty="0" smtClean="0">
                          <a:latin typeface="Cambria Math" panose="02040503050406030204" pitchFamily="18" charset="0"/>
                        </a:rPr>
                        <m:t>shear</m:t>
                      </m:r>
                      <m:r>
                        <a:rPr lang="en-US" sz="1400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400" b="0" i="0" dirty="0" smtClean="0">
                          <a:latin typeface="Cambria Math" panose="02040503050406030204" pitchFamily="18" charset="0"/>
                        </a:rPr>
                        <m:t>directions</m:t>
                      </m:r>
                    </m:oMath>
                  </m:oMathPara>
                </a14:m>
                <a:endParaRPr lang="en-US" sz="1400" b="0" dirty="0"/>
              </a:p>
              <a:p>
                <a14:m>
                  <m:oMath xmlns:m="http://schemas.openxmlformats.org/officeDocument/2006/math">
                    <m:r>
                      <a:rPr lang="el-GR" sz="14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sz="1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– angle between the element and weld x directions.</a:t>
                </a: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4756158"/>
                <a:ext cx="6669326" cy="755656"/>
              </a:xfrm>
              <a:prstGeom prst="rect">
                <a:avLst/>
              </a:prstGeom>
              <a:blipFill rotWithShape="0">
                <a:blip r:embed="rId7"/>
                <a:stretch>
                  <a:fillRect b="-7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r>
              <a:rPr lang="en-US" sz="1200" dirty="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12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177799" y="152400"/>
            <a:ext cx="8830733" cy="533400"/>
          </a:xfrm>
          <a:prstGeom prst="rect">
            <a:avLst/>
          </a:prstGeom>
        </p:spPr>
        <p:txBody>
          <a:bodyPr vert="horz" anchor="b" anchorCtr="0"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Stress Transformation</a:t>
            </a:r>
          </a:p>
        </p:txBody>
      </p:sp>
    </p:spTree>
    <p:extLst>
      <p:ext uri="{BB962C8B-B14F-4D97-AF65-F5344CB8AC3E}">
        <p14:creationId xmlns:p14="http://schemas.microsoft.com/office/powerpoint/2010/main" val="399108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fld id="{1D8C7E89-3D2E-455B-B628-59013567A8A2}" type="slidenum"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/>
              <a:t>13</a:t>
            </a:fld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407651" y="896176"/>
            <a:ext cx="3797234" cy="1893835"/>
            <a:chOff x="3462809" y="854021"/>
            <a:chExt cx="5424619" cy="2705478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2809" y="854021"/>
              <a:ext cx="5050811" cy="2705478"/>
            </a:xfrm>
            <a:prstGeom prst="rect">
              <a:avLst/>
            </a:prstGeom>
          </p:spPr>
        </p:pic>
        <p:grpSp>
          <p:nvGrpSpPr>
            <p:cNvPr id="11" name="Group 10"/>
            <p:cNvGrpSpPr/>
            <p:nvPr/>
          </p:nvGrpSpPr>
          <p:grpSpPr>
            <a:xfrm>
              <a:off x="6221537" y="1862170"/>
              <a:ext cx="2665891" cy="329760"/>
              <a:chOff x="5669087" y="2405095"/>
              <a:chExt cx="2665891" cy="329760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5669087" y="2449481"/>
                <a:ext cx="2286001" cy="234084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7924457" y="2405095"/>
                <a:ext cx="410521" cy="3297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b="1" dirty="0"/>
                  <a:t>1</a:t>
                </a:r>
                <a:r>
                  <a:rPr lang="en-US" sz="900" b="1" dirty="0" smtClean="0"/>
                  <a:t>.</a:t>
                </a:r>
                <a:endParaRPr lang="en-US" sz="900" b="1" dirty="0"/>
              </a:p>
            </p:txBody>
          </p:sp>
        </p:grpSp>
      </p:grpSp>
      <p:sp>
        <p:nvSpPr>
          <p:cNvPr id="19" name="Rectangle 12"/>
          <p:cNvSpPr/>
          <p:nvPr/>
        </p:nvSpPr>
        <p:spPr>
          <a:xfrm>
            <a:off x="530352" y="868680"/>
            <a:ext cx="2364890" cy="375660"/>
          </a:xfrm>
          <a:prstGeom prst="rect">
            <a:avLst/>
          </a:prstGeom>
          <a:ln/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Execute </a:t>
            </a:r>
            <a:r>
              <a:rPr lang="en-US" sz="1200" b="1" kern="0" dirty="0">
                <a:solidFill>
                  <a:sysClr val="windowText" lastClr="000000"/>
                </a:solidFill>
                <a:latin typeface="Calibri"/>
              </a:rPr>
              <a:t>Standards =&gt; Add =&gt;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F.E.M 1.001 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from context menu</a:t>
            </a:r>
            <a:endParaRPr lang="en-US" sz="12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20" name="Oval 19"/>
          <p:cNvSpPr>
            <a:spLocks/>
          </p:cNvSpPr>
          <p:nvPr/>
        </p:nvSpPr>
        <p:spPr>
          <a:xfrm>
            <a:off x="91440" y="868680"/>
            <a:ext cx="364520" cy="377346"/>
          </a:xfrm>
          <a:prstGeom prst="ellipse">
            <a:avLst/>
          </a:prstGeom>
          <a:ln/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Rectangle 12"/>
          <p:cNvSpPr/>
          <p:nvPr/>
        </p:nvSpPr>
        <p:spPr>
          <a:xfrm>
            <a:off x="530352" y="1363432"/>
            <a:ext cx="2364890" cy="375660"/>
          </a:xfrm>
          <a:prstGeom prst="rect">
            <a:avLst/>
          </a:prstGeom>
          <a:ln/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en-US" sz="1200" kern="0">
                <a:solidFill>
                  <a:sysClr val="windowText" lastClr="000000"/>
                </a:solidFill>
                <a:latin typeface="Calibri"/>
              </a:rPr>
              <a:t>Press         to edit material properties. </a:t>
            </a:r>
            <a:endParaRPr lang="en-US" sz="1200" i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22" name="Oval 10"/>
          <p:cNvSpPr>
            <a:spLocks/>
          </p:cNvSpPr>
          <p:nvPr/>
        </p:nvSpPr>
        <p:spPr>
          <a:xfrm>
            <a:off x="90873" y="1361746"/>
            <a:ext cx="364520" cy="377346"/>
          </a:xfrm>
          <a:prstGeom prst="ellipse">
            <a:avLst/>
          </a:prstGeom>
          <a:ln/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2018" y="1370292"/>
            <a:ext cx="209579" cy="20957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799" y="3219430"/>
            <a:ext cx="4227345" cy="191551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972077" y="4269799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/>
              <a:t>3.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993300" y="4831000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/>
              <a:t>4.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252923" y="4877218"/>
            <a:ext cx="506102" cy="1554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177799" y="152400"/>
            <a:ext cx="8830733" cy="533400"/>
          </a:xfrm>
          <a:prstGeom prst="rect">
            <a:avLst/>
          </a:prstGeom>
        </p:spPr>
        <p:txBody>
          <a:bodyPr vert="horz" anchor="b" anchorCtr="0"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Add FEM 1.001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4593165" y="2603493"/>
            <a:ext cx="4469704" cy="2531453"/>
            <a:chOff x="4103908" y="1863782"/>
            <a:chExt cx="4469704" cy="2531453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03908" y="1863782"/>
              <a:ext cx="4469704" cy="2531453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>
            <a:xfrm>
              <a:off x="6291682" y="3509554"/>
              <a:ext cx="168940" cy="173683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460622" y="3481470"/>
              <a:ext cx="28736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/>
                <a:t>2</a:t>
              </a:r>
              <a:r>
                <a:rPr lang="en-US" sz="900" b="1" dirty="0" smtClean="0"/>
                <a:t>.</a:t>
              </a:r>
              <a:endParaRPr lang="en-US" sz="900" b="1" dirty="0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5578279" y="5345598"/>
            <a:ext cx="2743200" cy="45720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Amount of materials with not defined Tensile or Yield are displayed in the field </a:t>
            </a:r>
            <a:endParaRPr lang="en-US" sz="1200" i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3" name="Oval 10"/>
          <p:cNvSpPr>
            <a:spLocks/>
          </p:cNvSpPr>
          <p:nvPr/>
        </p:nvSpPr>
        <p:spPr>
          <a:xfrm>
            <a:off x="82155" y="1832712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Calibri"/>
                <a:ea typeface="+mn-ea"/>
                <a:cs typeface="+mn-cs"/>
              </a:rPr>
              <a:t>3</a:t>
            </a:r>
          </a:p>
        </p:txBody>
      </p:sp>
      <p:sp>
        <p:nvSpPr>
          <p:cNvPr id="34" name="Rectangle 12"/>
          <p:cNvSpPr/>
          <p:nvPr/>
        </p:nvSpPr>
        <p:spPr>
          <a:xfrm>
            <a:off x="522652" y="1834398"/>
            <a:ext cx="237259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Tensile Strength: </a:t>
            </a:r>
            <a:r>
              <a:rPr lang="en-US" sz="1200" b="1" kern="0" dirty="0">
                <a:solidFill>
                  <a:sysClr val="windowText" lastClr="000000"/>
                </a:solidFill>
                <a:latin typeface="Calibri"/>
              </a:rPr>
              <a:t>360e6</a:t>
            </a:r>
          </a:p>
          <a:p>
            <a:pPr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Yield Stress: </a:t>
            </a:r>
            <a:r>
              <a:rPr lang="en-US" sz="1200" b="1" kern="0" dirty="0">
                <a:solidFill>
                  <a:sysClr val="windowText" lastClr="000000"/>
                </a:solidFill>
                <a:latin typeface="Calibri"/>
              </a:rPr>
              <a:t>240e6 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and Press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Set.</a:t>
            </a:r>
            <a:endParaRPr lang="en-US" sz="1200" u="sng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5" name="Rectangle 12"/>
          <p:cNvSpPr/>
          <p:nvPr/>
        </p:nvSpPr>
        <p:spPr>
          <a:xfrm>
            <a:off x="520866" y="2325359"/>
            <a:ext cx="2374376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Press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OK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.</a:t>
            </a:r>
            <a:endParaRPr lang="en-US" sz="1200" u="sng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6" name="Oval 10"/>
          <p:cNvSpPr>
            <a:spLocks/>
          </p:cNvSpPr>
          <p:nvPr/>
        </p:nvSpPr>
        <p:spPr>
          <a:xfrm>
            <a:off x="80369" y="2323673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4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2418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363" y="1171575"/>
            <a:ext cx="4194175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13264" y="1196975"/>
            <a:ext cx="449897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451" y="4581527"/>
            <a:ext cx="41116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r>
              <a:rPr lang="en-US" sz="1200" dirty="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16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177799" y="152400"/>
            <a:ext cx="8830733" cy="533400"/>
          </a:xfrm>
          <a:prstGeom prst="rect">
            <a:avLst/>
          </a:prstGeom>
        </p:spPr>
        <p:txBody>
          <a:bodyPr vert="horz" anchor="b" anchorCtr="0"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Weld Type examples</a:t>
            </a:r>
          </a:p>
        </p:txBody>
      </p:sp>
    </p:spTree>
    <p:extLst>
      <p:ext uri="{BB962C8B-B14F-4D97-AF65-F5344CB8AC3E}">
        <p14:creationId xmlns:p14="http://schemas.microsoft.com/office/powerpoint/2010/main" val="151648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77349" y="-592924"/>
            <a:ext cx="7248527" cy="1309738"/>
          </a:xfrm>
        </p:spPr>
        <p:txBody>
          <a:bodyPr>
            <a:normAutofit/>
          </a:bodyPr>
          <a:lstStyle/>
          <a:p>
            <a:r>
              <a:rPr lang="en-US" dirty="0" smtClean="0"/>
              <a:t>Welt Type – stress direction</a:t>
            </a:r>
            <a:endParaRPr lang="uk-UA" dirty="0"/>
          </a:p>
        </p:txBody>
      </p:sp>
      <p:sp>
        <p:nvSpPr>
          <p:cNvPr id="32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r>
              <a:rPr lang="en-US" sz="1200" dirty="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5" name="Tab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72433"/>
              </p:ext>
            </p:extLst>
          </p:nvPr>
        </p:nvGraphicFramePr>
        <p:xfrm>
          <a:off x="311928" y="912668"/>
          <a:ext cx="8546213" cy="20915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3383">
                  <a:extLst>
                    <a:ext uri="{9D8B030D-6E8A-4147-A177-3AD203B41FA5}">
                      <a16:colId xmlns="" xmlns:a16="http://schemas.microsoft.com/office/drawing/2014/main" val="2869532887"/>
                    </a:ext>
                  </a:extLst>
                </a:gridCol>
                <a:gridCol w="2440943"/>
                <a:gridCol w="2440944">
                  <a:extLst>
                    <a:ext uri="{9D8B030D-6E8A-4147-A177-3AD203B41FA5}">
                      <a16:colId xmlns="" xmlns:a16="http://schemas.microsoft.com/office/drawing/2014/main" val="4234204692"/>
                    </a:ext>
                  </a:extLst>
                </a:gridCol>
                <a:gridCol w="2440943">
                  <a:extLst>
                    <a:ext uri="{9D8B030D-6E8A-4147-A177-3AD203B41FA5}">
                      <a16:colId xmlns="" xmlns:a16="http://schemas.microsoft.com/office/drawing/2014/main" val="845046728"/>
                    </a:ext>
                  </a:extLst>
                </a:gridCol>
              </a:tblGrid>
              <a:tr h="317926">
                <a:tc>
                  <a:txBody>
                    <a:bodyPr/>
                    <a:lstStyle/>
                    <a:p>
                      <a:endParaRPr kumimoji="0" lang="en-US" sz="18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1" kern="120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Perpendicular to weld</a:t>
                      </a:r>
                      <a:endParaRPr kumimoji="0" lang="en-US" sz="1800" b="1" kern="12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sz="1800" b="1" kern="120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Parallel with</a:t>
                      </a:r>
                      <a:r>
                        <a:rPr kumimoji="0" lang="en-US" sz="1800" b="1" kern="1200" baseline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weld</a:t>
                      </a:r>
                      <a:endParaRPr kumimoji="0" lang="en-US" sz="1800" b="1" kern="12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sz="1800" b="1" kern="120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Shear</a:t>
                      </a:r>
                      <a:endParaRPr kumimoji="0" lang="en-US" sz="1800" b="1" kern="12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39624601"/>
                  </a:ext>
                </a:extLst>
              </a:tr>
              <a:tr h="93492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Weld</a:t>
                      </a:r>
                      <a:endParaRPr kumimoji="0" lang="en-US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sz="1800" b="1" kern="1200" dirty="0" smtClean="0">
                          <a:solidFill>
                            <a:srgbClr val="00B05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K1</a:t>
                      </a:r>
                      <a:endParaRPr kumimoji="0" lang="en-US" sz="1800" b="1" kern="1200" dirty="0">
                        <a:solidFill>
                          <a:srgbClr val="00B05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sz="1800" b="1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K2</a:t>
                      </a:r>
                      <a:endParaRPr kumimoji="0" lang="en-US" sz="1800" b="1" kern="12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sz="1800" b="1" kern="1200" dirty="0" smtClean="0">
                          <a:solidFill>
                            <a:srgbClr val="00B0F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K0</a:t>
                      </a:r>
                      <a:endParaRPr kumimoji="0" lang="en-US" sz="1800" b="1" kern="1200" dirty="0">
                        <a:solidFill>
                          <a:srgbClr val="00B0F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850824590"/>
                  </a:ext>
                </a:extLst>
              </a:tr>
              <a:tr h="790833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</a:t>
                      </a:r>
                      <a:r>
                        <a:rPr kumimoji="0" lang="en-US" sz="1800" b="0" kern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weld</a:t>
                      </a:r>
                      <a:endParaRPr kumimoji="0" lang="en-US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sz="1800" b="1" kern="1200" dirty="0" smtClean="0">
                          <a:solidFill>
                            <a:srgbClr val="FFC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W0</a:t>
                      </a:r>
                      <a:endParaRPr kumimoji="0" lang="en-US" sz="1800" b="1" kern="1200" dirty="0">
                        <a:solidFill>
                          <a:srgbClr val="FFC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>
                          <a:solidFill>
                            <a:schemeClr val="tx1"/>
                          </a:solidFill>
                          <a:latin typeface="Symbol" panose="05050102010706020507" pitchFamily="18" charset="2"/>
                          <a:ea typeface="Times New Roman"/>
                          <a:cs typeface="Times New Roman"/>
                        </a:rPr>
                        <a:t>t</a:t>
                      </a:r>
                      <a:r>
                        <a:rPr lang="nl-NL" i="1" baseline="-250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</a:t>
                      </a:r>
                      <a:r>
                        <a:rPr lang="nl-NL" i="1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(-1) =</a:t>
                      </a:r>
                      <a:r>
                        <a:rPr lang="en-US" i="1" dirty="0" smtClean="0">
                          <a:solidFill>
                            <a:schemeClr val="tx1"/>
                          </a:solidFill>
                          <a:latin typeface="Symbol" panose="05050102010706020507" pitchFamily="18" charset="2"/>
                          <a:ea typeface="Times New Roman"/>
                          <a:cs typeface="Times New Roman"/>
                        </a:rPr>
                        <a:t> s</a:t>
                      </a:r>
                      <a:r>
                        <a:rPr lang="nl-NL" i="1" baseline="-250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</a:t>
                      </a:r>
                      <a:r>
                        <a:rPr lang="nl-NL" i="1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(-1) / sqrt(3)</a:t>
                      </a:r>
                      <a:endParaRPr kumimoji="0" lang="nl-NL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138986156"/>
                  </a:ext>
                </a:extLst>
              </a:tr>
            </a:tbl>
          </a:graphicData>
        </a:graphic>
      </p:graphicFrame>
      <p:pic>
        <p:nvPicPr>
          <p:cNvPr id="36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92" t="5371" r="19868" b="11137"/>
          <a:stretch/>
        </p:blipFill>
        <p:spPr bwMode="auto">
          <a:xfrm>
            <a:off x="2412273" y="1364563"/>
            <a:ext cx="1197055" cy="697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86" t="6105" r="20213" b="8448"/>
          <a:stretch/>
        </p:blipFill>
        <p:spPr bwMode="auto">
          <a:xfrm>
            <a:off x="4727554" y="1355150"/>
            <a:ext cx="1377155" cy="716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80114" y="1387877"/>
            <a:ext cx="1651583" cy="674116"/>
          </a:xfrm>
          <a:prstGeom prst="rect">
            <a:avLst/>
          </a:prstGeom>
        </p:spPr>
      </p:pic>
      <p:pic>
        <p:nvPicPr>
          <p:cNvPr id="39" name="Picture 8"/>
          <p:cNvPicPr>
            <a:picLocks noChangeAspect="1" noChangeArrowheads="1"/>
          </p:cNvPicPr>
          <p:nvPr/>
        </p:nvPicPr>
        <p:blipFill rotWithShape="1">
          <a:blip r:embed="rId7" cstate="print"/>
          <a:srcRect l="59231" t="12346" r="23201" b="74796"/>
          <a:stretch/>
        </p:blipFill>
        <p:spPr bwMode="auto">
          <a:xfrm>
            <a:off x="2442752" y="2262021"/>
            <a:ext cx="1136096" cy="68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" name="Table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50097"/>
              </p:ext>
            </p:extLst>
          </p:nvPr>
        </p:nvGraphicFramePr>
        <p:xfrm>
          <a:off x="311926" y="3634509"/>
          <a:ext cx="8546214" cy="20915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2038">
                  <a:extLst>
                    <a:ext uri="{9D8B030D-6E8A-4147-A177-3AD203B41FA5}">
                      <a16:colId xmlns="" xmlns:a16="http://schemas.microsoft.com/office/drawing/2014/main" val="2869532887"/>
                    </a:ext>
                  </a:extLst>
                </a:gridCol>
                <a:gridCol w="883022"/>
                <a:gridCol w="883022">
                  <a:extLst>
                    <a:ext uri="{9D8B030D-6E8A-4147-A177-3AD203B41FA5}">
                      <a16:colId xmlns="" xmlns:a16="http://schemas.microsoft.com/office/drawing/2014/main" val="4234204692"/>
                    </a:ext>
                  </a:extLst>
                </a:gridCol>
                <a:gridCol w="883022">
                  <a:extLst>
                    <a:ext uri="{9D8B030D-6E8A-4147-A177-3AD203B41FA5}">
                      <a16:colId xmlns="" xmlns:a16="http://schemas.microsoft.com/office/drawing/2014/main" val="845046728"/>
                    </a:ext>
                  </a:extLst>
                </a:gridCol>
                <a:gridCol w="883022"/>
                <a:gridCol w="883022"/>
                <a:gridCol w="883022"/>
                <a:gridCol w="883022"/>
                <a:gridCol w="883022"/>
              </a:tblGrid>
              <a:tr h="317926">
                <a:tc>
                  <a:txBody>
                    <a:bodyPr/>
                    <a:lstStyle/>
                    <a:p>
                      <a:r>
                        <a:rPr kumimoji="0" lang="en-US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Steel Grade</a:t>
                      </a:r>
                      <a:endParaRPr kumimoji="0" lang="en-US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800" i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σ</a:t>
                      </a:r>
                      <a:r>
                        <a:rPr lang="nl-NL" sz="1800" i="1" baseline="-250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</a:t>
                      </a:r>
                      <a:r>
                        <a:rPr lang="nl-NL" sz="1800" i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(-1) for </a:t>
                      </a:r>
                      <a:r>
                        <a:rPr lang="nl-NL" sz="1800" i="1" dirty="0" smtClean="0">
                          <a:solidFill>
                            <a:schemeClr val="bg1"/>
                          </a:solidFill>
                          <a:effectLst/>
                          <a:latin typeface="Symbol" panose="05050102010706020507" pitchFamily="18" charset="2"/>
                          <a:ea typeface="Times New Roman"/>
                          <a:cs typeface="Times New Roman"/>
                        </a:rPr>
                        <a:t>k</a:t>
                      </a:r>
                      <a:r>
                        <a:rPr lang="nl-NL" sz="1800" i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=-1  elem</a:t>
                      </a:r>
                      <a:r>
                        <a:rPr lang="uk-UA" sz="1800" i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е</a:t>
                      </a:r>
                      <a:r>
                        <a:rPr lang="en-US" sz="1800" i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n</a:t>
                      </a:r>
                      <a:r>
                        <a:rPr lang="nl-NL" sz="1800" i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t group 5  </a:t>
                      </a:r>
                      <a:r>
                        <a:rPr lang="uk-UA" sz="1800" i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St 52-3</a:t>
                      </a:r>
                      <a:endParaRPr lang="nl-NL" sz="18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algn="l" rtl="0" eaLnBrk="1" latinLnBrk="0" hangingPunct="1"/>
                      <a:endParaRPr kumimoji="0" lang="en-US" sz="1800" b="1" kern="12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l" rtl="0" eaLnBrk="1" latinLnBrk="0" hangingPunct="1"/>
                      <a:endParaRPr kumimoji="0" lang="en-US" sz="1800" b="1" kern="12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39624601"/>
                  </a:ext>
                </a:extLst>
              </a:tr>
              <a:tr h="93492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Notch group</a:t>
                      </a:r>
                      <a:endParaRPr kumimoji="0" lang="en-US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uk-UA" sz="1800" b="1" kern="1200" dirty="0">
                          <a:solidFill>
                            <a:srgbClr val="FFC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W0</a:t>
                      </a:r>
                      <a:endParaRPr kumimoji="0" lang="nl-NL" sz="1800" b="1" kern="1200" dirty="0">
                        <a:solidFill>
                          <a:srgbClr val="FFC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3941" marR="13941" marT="18588" marB="18588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uk-UA" sz="18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W1</a:t>
                      </a:r>
                      <a:endParaRPr kumimoji="0" lang="nl-NL" sz="18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3941" marR="13941" marT="18588" marB="18588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uk-UA" sz="18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W2</a:t>
                      </a:r>
                      <a:endParaRPr kumimoji="0" lang="nl-NL" sz="18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3941" marR="13941" marT="18588" marB="18588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uk-UA" sz="1800" b="1" kern="1200" dirty="0">
                          <a:solidFill>
                            <a:srgbClr val="00B0F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K0</a:t>
                      </a:r>
                      <a:endParaRPr kumimoji="0" lang="nl-NL" sz="1800" b="1" kern="1200" dirty="0">
                        <a:solidFill>
                          <a:srgbClr val="00B0F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3941" marR="13941" marT="18588" marB="18588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uk-UA" sz="1800" b="1" kern="1200" dirty="0">
                          <a:solidFill>
                            <a:srgbClr val="00B05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K1</a:t>
                      </a:r>
                      <a:endParaRPr kumimoji="0" lang="nl-NL" sz="1800" b="1" kern="1200" dirty="0">
                        <a:solidFill>
                          <a:srgbClr val="00B05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3941" marR="13941" marT="18588" marB="18588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uk-UA" sz="1800" b="1" kern="12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K2</a:t>
                      </a:r>
                      <a:endParaRPr kumimoji="0" lang="nl-NL" sz="1800" b="1" kern="12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3941" marR="13941" marT="18588" marB="18588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uk-UA" sz="18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K3</a:t>
                      </a:r>
                      <a:endParaRPr kumimoji="0" lang="nl-NL" sz="18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3941" marR="13941" marT="18588" marB="18588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uk-UA" sz="18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K4</a:t>
                      </a:r>
                      <a:endParaRPr kumimoji="0" lang="nl-NL" sz="18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3941" marR="13941" marT="18588" marB="18588" anchor="ctr"/>
                </a:tc>
                <a:extLst>
                  <a:ext uri="{0D108BD9-81ED-4DB2-BD59-A6C34878D82A}">
                    <a16:rowId xmlns="" xmlns:a16="http://schemas.microsoft.com/office/drawing/2014/main" val="3850824590"/>
                  </a:ext>
                </a:extLst>
              </a:tr>
              <a:tr h="790833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Stress amplitude</a:t>
                      </a:r>
                      <a:endParaRPr kumimoji="0" lang="en-US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uk-UA" sz="18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163.8</a:t>
                      </a:r>
                      <a:endParaRPr kumimoji="0" lang="nl-NL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359" marR="9359" marT="12478" marB="12478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uk-UA" sz="18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130.3</a:t>
                      </a:r>
                      <a:endParaRPr kumimoji="0" lang="nl-NL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359" marR="9359" marT="12478" marB="12478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uk-UA" sz="18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104.2</a:t>
                      </a:r>
                      <a:endParaRPr kumimoji="0" lang="nl-NL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359" marR="9359" marT="12478" marB="12478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uk-UA" sz="18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118.8</a:t>
                      </a:r>
                      <a:endParaRPr kumimoji="0" lang="nl-NL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359" marR="9359" marT="12478" marB="12478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uk-UA" sz="18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106.1</a:t>
                      </a:r>
                      <a:endParaRPr kumimoji="0" lang="nl-NL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359" marR="9359" marT="12478" marB="12478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uk-UA" sz="18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89.1</a:t>
                      </a:r>
                      <a:endParaRPr kumimoji="0" lang="nl-NL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359" marR="9359" marT="12478" marB="12478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uk-UA" sz="18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63.6</a:t>
                      </a:r>
                      <a:endParaRPr kumimoji="0" lang="nl-NL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359" marR="9359" marT="12478" marB="12478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uk-UA" sz="18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38.2</a:t>
                      </a:r>
                      <a:endParaRPr kumimoji="0" lang="nl-NL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359" marR="9359" marT="12478" marB="12478" anchor="ctr"/>
                </a:tc>
                <a:extLst>
                  <a:ext uri="{0D108BD9-81ED-4DB2-BD59-A6C34878D82A}">
                    <a16:rowId xmlns="" xmlns:a16="http://schemas.microsoft.com/office/drawing/2014/main" val="11389861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627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8871" y="907480"/>
            <a:ext cx="3533167" cy="499871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5604" y="3623427"/>
            <a:ext cx="4550138" cy="2712582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8398364" y="4056295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4.</a:t>
            </a:r>
            <a:endParaRPr lang="en-US" sz="900" b="1" dirty="0"/>
          </a:p>
        </p:txBody>
      </p:sp>
      <p:sp>
        <p:nvSpPr>
          <p:cNvPr id="40" name="Rectangle 39"/>
          <p:cNvSpPr/>
          <p:nvPr/>
        </p:nvSpPr>
        <p:spPr>
          <a:xfrm>
            <a:off x="7515748" y="4085213"/>
            <a:ext cx="925375" cy="172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8116941" y="4323466"/>
            <a:ext cx="495098" cy="1825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53" name="Oval 10"/>
          <p:cNvSpPr>
            <a:spLocks/>
          </p:cNvSpPr>
          <p:nvPr/>
        </p:nvSpPr>
        <p:spPr>
          <a:xfrm>
            <a:off x="33224" y="872276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sp>
        <p:nvSpPr>
          <p:cNvPr id="54" name="Rectangle 12"/>
          <p:cNvSpPr/>
          <p:nvPr/>
        </p:nvSpPr>
        <p:spPr>
          <a:xfrm>
            <a:off x="473721" y="873962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Press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Define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 for the Weld Type.</a:t>
            </a:r>
          </a:p>
        </p:txBody>
      </p:sp>
      <p:sp>
        <p:nvSpPr>
          <p:cNvPr id="55" name="Oval 10"/>
          <p:cNvSpPr>
            <a:spLocks/>
          </p:cNvSpPr>
          <p:nvPr/>
        </p:nvSpPr>
        <p:spPr>
          <a:xfrm>
            <a:off x="33224" y="1361409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</p:txBody>
      </p:sp>
      <p:sp>
        <p:nvSpPr>
          <p:cNvPr id="57" name="Oval 10"/>
          <p:cNvSpPr>
            <a:spLocks/>
          </p:cNvSpPr>
          <p:nvPr/>
        </p:nvSpPr>
        <p:spPr>
          <a:xfrm>
            <a:off x="33224" y="1848856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</a:p>
        </p:txBody>
      </p:sp>
      <p:sp>
        <p:nvSpPr>
          <p:cNvPr id="58" name="Rectangle 12"/>
          <p:cNvSpPr/>
          <p:nvPr/>
        </p:nvSpPr>
        <p:spPr>
          <a:xfrm>
            <a:off x="471935" y="1363095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Press      </a:t>
            </a:r>
            <a:r>
              <a:rPr lang="uk-UA" sz="1200" kern="0" dirty="0" smtClean="0">
                <a:solidFill>
                  <a:sysClr val="windowText" lastClr="000000"/>
                </a:solidFill>
                <a:latin typeface="Calibri"/>
              </a:rPr>
              <a:t> 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  to </a:t>
            </a:r>
            <a:r>
              <a:rPr lang="en-US" sz="1200" i="1" kern="0" dirty="0" smtClean="0">
                <a:solidFill>
                  <a:sysClr val="windowText" lastClr="000000"/>
                </a:solidFill>
                <a:latin typeface="Calibri"/>
              </a:rPr>
              <a:t>Add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Condition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. 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8376" y="1444264"/>
            <a:ext cx="209579" cy="209579"/>
          </a:xfrm>
          <a:prstGeom prst="rect">
            <a:avLst/>
          </a:prstGeom>
        </p:spPr>
      </p:pic>
      <p:sp>
        <p:nvSpPr>
          <p:cNvPr id="59" name="Rectangle 12"/>
          <p:cNvSpPr/>
          <p:nvPr/>
        </p:nvSpPr>
        <p:spPr>
          <a:xfrm>
            <a:off x="471935" y="2276487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Select </a:t>
            </a:r>
            <a:r>
              <a:rPr lang="en-US" sz="1200" i="1" kern="0" dirty="0" smtClean="0">
                <a:solidFill>
                  <a:sysClr val="windowText" lastClr="000000"/>
                </a:solidFill>
                <a:latin typeface="Calibri"/>
              </a:rPr>
              <a:t>Multiple Conditions</a:t>
            </a:r>
            <a:r>
              <a:rPr lang="uk-UA" sz="1200" i="1" kern="0" dirty="0" smtClean="0">
                <a:solidFill>
                  <a:sysClr val="windowText" lastClr="000000"/>
                </a:solidFill>
                <a:latin typeface="Calibri"/>
              </a:rPr>
              <a:t> 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options</a:t>
            </a:r>
            <a:endParaRPr lang="en-US" sz="1200" b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60" name="Oval 10"/>
          <p:cNvSpPr>
            <a:spLocks/>
          </p:cNvSpPr>
          <p:nvPr/>
        </p:nvSpPr>
        <p:spPr>
          <a:xfrm>
            <a:off x="31438" y="2280926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</a:p>
        </p:txBody>
      </p:sp>
      <p:sp>
        <p:nvSpPr>
          <p:cNvPr id="61" name="Rectangle 12"/>
          <p:cNvSpPr/>
          <p:nvPr/>
        </p:nvSpPr>
        <p:spPr>
          <a:xfrm>
            <a:off x="471935" y="1818223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Press </a:t>
            </a:r>
            <a:r>
              <a:rPr lang="en-US" sz="1200" i="1" kern="0" dirty="0" smtClean="0">
                <a:solidFill>
                  <a:sysClr val="windowText" lastClr="000000"/>
                </a:solidFill>
                <a:latin typeface="Calibri"/>
              </a:rPr>
              <a:t>Add all Welds</a:t>
            </a:r>
            <a:endParaRPr lang="en-US" sz="1200" b="1" i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62" name="Oval 10"/>
          <p:cNvSpPr>
            <a:spLocks/>
          </p:cNvSpPr>
          <p:nvPr/>
        </p:nvSpPr>
        <p:spPr>
          <a:xfrm>
            <a:off x="31438" y="2733280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5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7920147" y="2983182"/>
            <a:ext cx="179284" cy="1922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46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r>
              <a:rPr lang="en-US" sz="1200" dirty="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Rectangle 12"/>
          <p:cNvSpPr/>
          <p:nvPr/>
        </p:nvSpPr>
        <p:spPr>
          <a:xfrm>
            <a:off x="471935" y="2734966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Press </a:t>
            </a:r>
            <a:r>
              <a:rPr lang="en-US" sz="1200" i="1" kern="0" dirty="0" smtClean="0">
                <a:solidFill>
                  <a:sysClr val="windowText" lastClr="000000"/>
                </a:solidFill>
                <a:latin typeface="Calibri"/>
              </a:rPr>
              <a:t>X/Y/XY</a:t>
            </a:r>
            <a:endParaRPr lang="en-US" sz="1200" b="1" i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27" name="Oval 10"/>
          <p:cNvSpPr>
            <a:spLocks/>
          </p:cNvSpPr>
          <p:nvPr/>
        </p:nvSpPr>
        <p:spPr>
          <a:xfrm>
            <a:off x="31438" y="3204925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 12"/>
          <p:cNvSpPr/>
          <p:nvPr/>
        </p:nvSpPr>
        <p:spPr>
          <a:xfrm>
            <a:off x="471935" y="3206611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X: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K1  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Y: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K2  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XY: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K0</a:t>
            </a:r>
            <a:endParaRPr lang="en-US" sz="1200" b="1" i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038901" y="2961137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/>
              <a:t>2</a:t>
            </a:r>
            <a:r>
              <a:rPr lang="en-US" sz="900" b="1" dirty="0" smtClean="0"/>
              <a:t>.</a:t>
            </a:r>
            <a:endParaRPr lang="en-US" sz="9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8612039" y="4299336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5.</a:t>
            </a:r>
            <a:endParaRPr lang="en-US" sz="900" b="1" dirty="0"/>
          </a:p>
        </p:txBody>
      </p:sp>
      <p:sp>
        <p:nvSpPr>
          <p:cNvPr id="34" name="Rectangle 33"/>
          <p:cNvSpPr/>
          <p:nvPr/>
        </p:nvSpPr>
        <p:spPr>
          <a:xfrm>
            <a:off x="6619991" y="4504843"/>
            <a:ext cx="686662" cy="8533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401859" y="4504843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/>
              <a:t>6</a:t>
            </a:r>
            <a:r>
              <a:rPr lang="en-US" sz="900" b="1" dirty="0" smtClean="0"/>
              <a:t>.</a:t>
            </a:r>
            <a:endParaRPr lang="en-US" sz="900" b="1" dirty="0"/>
          </a:p>
        </p:txBody>
      </p:sp>
      <p:sp>
        <p:nvSpPr>
          <p:cNvPr id="36" name="Rectangle 35"/>
          <p:cNvSpPr/>
          <p:nvPr/>
        </p:nvSpPr>
        <p:spPr>
          <a:xfrm>
            <a:off x="4306412" y="5341121"/>
            <a:ext cx="764773" cy="172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014791" y="5312203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/>
              <a:t>3.</a:t>
            </a: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177799" y="152400"/>
            <a:ext cx="8830733" cy="533400"/>
          </a:xfrm>
          <a:prstGeom prst="rect">
            <a:avLst/>
          </a:prstGeom>
        </p:spPr>
        <p:txBody>
          <a:bodyPr vert="horz" anchor="b" anchorCtr="0"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Weld Type Classification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06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7532" y="865628"/>
            <a:ext cx="3609159" cy="5106231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4860648" y="3933097"/>
            <a:ext cx="2881841" cy="1583620"/>
          </a:xfrm>
          <a:prstGeom prst="rect">
            <a:avLst/>
          </a:prstGeom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/>
              <a:t>At intersecting welds all stresses are perpendicular to the weld </a:t>
            </a:r>
            <a:r>
              <a:rPr lang="en-US" sz="1400" dirty="0" smtClean="0"/>
              <a:t>direction</a:t>
            </a:r>
            <a:r>
              <a:rPr lang="nl-NL" sz="1400" dirty="0" smtClean="0"/>
              <a:t>. </a:t>
            </a:r>
          </a:p>
          <a:p>
            <a:r>
              <a:rPr lang="en-US" sz="1400" dirty="0" smtClean="0"/>
              <a:t>The </a:t>
            </a:r>
            <a:r>
              <a:rPr lang="en-US" sz="1400" dirty="0"/>
              <a:t>last </a:t>
            </a:r>
            <a:r>
              <a:rPr lang="en-US" sz="1400" dirty="0" smtClean="0"/>
              <a:t>condition overwrites </a:t>
            </a:r>
            <a:r>
              <a:rPr lang="en-US" sz="1400" dirty="0"/>
              <a:t>the previous </a:t>
            </a:r>
            <a:r>
              <a:rPr lang="en-US" sz="1400" dirty="0" smtClean="0"/>
              <a:t>ones and settings in condition 2 =&gt; K1(X) are replaced with K2(X) for intersections</a:t>
            </a:r>
            <a:endParaRPr lang="nl-NL" sz="1400" dirty="0"/>
          </a:p>
        </p:txBody>
      </p:sp>
      <p:sp>
        <p:nvSpPr>
          <p:cNvPr id="14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r>
              <a:rPr lang="en-US" sz="1200" dirty="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21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920147" y="2983182"/>
            <a:ext cx="179284" cy="1922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038901" y="2961137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1.</a:t>
            </a:r>
            <a:endParaRPr lang="en-US" sz="9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619" y="3300764"/>
            <a:ext cx="4347129" cy="2994351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2157541" y="5604303"/>
            <a:ext cx="953608" cy="1768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17398" y="5594498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2.</a:t>
            </a:r>
            <a:endParaRPr lang="en-US" sz="900" b="1" dirty="0"/>
          </a:p>
        </p:txBody>
      </p:sp>
      <p:sp>
        <p:nvSpPr>
          <p:cNvPr id="23" name="Rectangle 22"/>
          <p:cNvSpPr/>
          <p:nvPr/>
        </p:nvSpPr>
        <p:spPr>
          <a:xfrm>
            <a:off x="2906056" y="3962015"/>
            <a:ext cx="764773" cy="172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14435" y="3933097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3.</a:t>
            </a:r>
            <a:endParaRPr lang="en-US" sz="900" b="1" dirty="0"/>
          </a:p>
        </p:txBody>
      </p:sp>
      <p:sp>
        <p:nvSpPr>
          <p:cNvPr id="26" name="Rectangle 25"/>
          <p:cNvSpPr/>
          <p:nvPr/>
        </p:nvSpPr>
        <p:spPr>
          <a:xfrm>
            <a:off x="2916102" y="4350115"/>
            <a:ext cx="764773" cy="172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49139" y="4336101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4.</a:t>
            </a:r>
            <a:endParaRPr lang="en-US" sz="900" b="1" dirty="0"/>
          </a:p>
        </p:txBody>
      </p:sp>
      <p:sp>
        <p:nvSpPr>
          <p:cNvPr id="28" name="Oval 10"/>
          <p:cNvSpPr>
            <a:spLocks/>
          </p:cNvSpPr>
          <p:nvPr/>
        </p:nvSpPr>
        <p:spPr>
          <a:xfrm>
            <a:off x="33224" y="872276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sp>
        <p:nvSpPr>
          <p:cNvPr id="29" name="Rectangle 12"/>
          <p:cNvSpPr/>
          <p:nvPr/>
        </p:nvSpPr>
        <p:spPr>
          <a:xfrm>
            <a:off x="471935" y="1339744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Click </a:t>
            </a:r>
            <a:r>
              <a:rPr lang="en-US" sz="1200" i="1" kern="0" dirty="0" smtClean="0">
                <a:solidFill>
                  <a:sysClr val="windowText" lastClr="000000"/>
                </a:solidFill>
                <a:latin typeface="Calibri"/>
              </a:rPr>
              <a:t>All welds intersections</a:t>
            </a:r>
            <a:endParaRPr lang="en-US" sz="1200" i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0" name="Oval 10"/>
          <p:cNvSpPr>
            <a:spLocks/>
          </p:cNvSpPr>
          <p:nvPr/>
        </p:nvSpPr>
        <p:spPr>
          <a:xfrm>
            <a:off x="33224" y="1361409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</p:txBody>
      </p:sp>
      <p:sp>
        <p:nvSpPr>
          <p:cNvPr id="31" name="Oval 10"/>
          <p:cNvSpPr>
            <a:spLocks/>
          </p:cNvSpPr>
          <p:nvPr/>
        </p:nvSpPr>
        <p:spPr>
          <a:xfrm>
            <a:off x="33224" y="1848856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</a:p>
        </p:txBody>
      </p:sp>
      <p:sp>
        <p:nvSpPr>
          <p:cNvPr id="32" name="Rectangle 12"/>
          <p:cNvSpPr/>
          <p:nvPr/>
        </p:nvSpPr>
        <p:spPr>
          <a:xfrm>
            <a:off x="471935" y="866236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Press      </a:t>
            </a:r>
            <a:r>
              <a:rPr lang="uk-UA" sz="1200" kern="0" dirty="0" smtClean="0">
                <a:solidFill>
                  <a:sysClr val="windowText" lastClr="000000"/>
                </a:solidFill>
                <a:latin typeface="Calibri"/>
              </a:rPr>
              <a:t> 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  to </a:t>
            </a:r>
            <a:r>
              <a:rPr lang="en-US" sz="1200" i="1" kern="0" dirty="0" smtClean="0">
                <a:solidFill>
                  <a:sysClr val="windowText" lastClr="000000"/>
                </a:solidFill>
                <a:latin typeface="Calibri"/>
              </a:rPr>
              <a:t>Add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Condition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. 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8376" y="947405"/>
            <a:ext cx="209579" cy="209579"/>
          </a:xfrm>
          <a:prstGeom prst="rect">
            <a:avLst/>
          </a:prstGeom>
        </p:spPr>
      </p:pic>
      <p:sp>
        <p:nvSpPr>
          <p:cNvPr id="34" name="Rectangle 12"/>
          <p:cNvSpPr/>
          <p:nvPr/>
        </p:nvSpPr>
        <p:spPr>
          <a:xfrm>
            <a:off x="471935" y="2276487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Directions: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X</a:t>
            </a:r>
            <a:endParaRPr lang="en-US" sz="1200" b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5" name="Oval 10"/>
          <p:cNvSpPr>
            <a:spLocks/>
          </p:cNvSpPr>
          <p:nvPr/>
        </p:nvSpPr>
        <p:spPr>
          <a:xfrm>
            <a:off x="31438" y="2280926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</a:p>
        </p:txBody>
      </p:sp>
      <p:sp>
        <p:nvSpPr>
          <p:cNvPr id="36" name="Rectangle 12"/>
          <p:cNvSpPr/>
          <p:nvPr/>
        </p:nvSpPr>
        <p:spPr>
          <a:xfrm>
            <a:off x="471935" y="1818223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Value: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K2</a:t>
            </a:r>
            <a:endParaRPr lang="en-US" sz="1200" b="1" i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7" name="Oval 10"/>
          <p:cNvSpPr>
            <a:spLocks/>
          </p:cNvSpPr>
          <p:nvPr/>
        </p:nvSpPr>
        <p:spPr>
          <a:xfrm>
            <a:off x="31438" y="2733280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5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Rectangle 12"/>
          <p:cNvSpPr/>
          <p:nvPr/>
        </p:nvSpPr>
        <p:spPr>
          <a:xfrm>
            <a:off x="471935" y="2734966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Press </a:t>
            </a:r>
            <a:r>
              <a:rPr lang="en-US" sz="1200" i="1" kern="0" dirty="0" smtClean="0">
                <a:solidFill>
                  <a:sysClr val="windowText" lastClr="000000"/>
                </a:solidFill>
                <a:latin typeface="Calibri"/>
              </a:rPr>
              <a:t>OK</a:t>
            </a:r>
            <a:endParaRPr lang="en-US" sz="1200" b="1" i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177799" y="152400"/>
            <a:ext cx="8830733" cy="533400"/>
          </a:xfrm>
          <a:prstGeom prst="rect">
            <a:avLst/>
          </a:prstGeom>
        </p:spPr>
        <p:txBody>
          <a:bodyPr vert="horz" anchor="b" anchorCtr="0"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Weld Type for weld intersections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57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7687" y="1085613"/>
            <a:ext cx="4449360" cy="246023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9347" y="3756880"/>
            <a:ext cx="4457700" cy="2486025"/>
          </a:xfrm>
          <a:prstGeom prst="rect">
            <a:avLst/>
          </a:prstGeom>
        </p:spPr>
      </p:pic>
      <p:sp>
        <p:nvSpPr>
          <p:cNvPr id="21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r>
              <a:rPr lang="en-US" sz="1200" dirty="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22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val 10"/>
          <p:cNvSpPr>
            <a:spLocks/>
          </p:cNvSpPr>
          <p:nvPr/>
        </p:nvSpPr>
        <p:spPr>
          <a:xfrm>
            <a:off x="94431" y="895811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sp>
        <p:nvSpPr>
          <p:cNvPr id="9" name="Rectangle 12"/>
          <p:cNvSpPr/>
          <p:nvPr/>
        </p:nvSpPr>
        <p:spPr>
          <a:xfrm>
            <a:off x="534928" y="897497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Direction: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X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. Press </a:t>
            </a:r>
            <a:r>
              <a:rPr lang="en-US" sz="1200" i="1" kern="0" dirty="0" smtClean="0">
                <a:solidFill>
                  <a:sysClr val="windowText" lastClr="000000"/>
                </a:solidFill>
                <a:latin typeface="Calibri"/>
              </a:rPr>
              <a:t>Plot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 </a:t>
            </a:r>
            <a:endParaRPr lang="en-US" sz="12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10" name="Oval 10"/>
          <p:cNvSpPr>
            <a:spLocks/>
          </p:cNvSpPr>
          <p:nvPr/>
        </p:nvSpPr>
        <p:spPr>
          <a:xfrm>
            <a:off x="94431" y="1384944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</p:txBody>
      </p:sp>
      <p:sp>
        <p:nvSpPr>
          <p:cNvPr id="11" name="Rectangle 12"/>
          <p:cNvSpPr/>
          <p:nvPr/>
        </p:nvSpPr>
        <p:spPr>
          <a:xfrm>
            <a:off x="534928" y="1386630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Direction: 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Y. 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Press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Plot</a:t>
            </a:r>
            <a:endParaRPr lang="en-US" sz="12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12" name="Oval 10"/>
          <p:cNvSpPr>
            <a:spLocks/>
          </p:cNvSpPr>
          <p:nvPr/>
        </p:nvSpPr>
        <p:spPr>
          <a:xfrm>
            <a:off x="94431" y="1872391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34928" y="1874077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Press </a:t>
            </a:r>
            <a:r>
              <a:rPr lang="en-US" sz="1200" i="1" kern="0" dirty="0" smtClean="0">
                <a:solidFill>
                  <a:sysClr val="windowText" lastClr="000000"/>
                </a:solidFill>
                <a:latin typeface="Calibri"/>
              </a:rPr>
              <a:t>OK</a:t>
            </a:r>
            <a:endParaRPr lang="en-US" sz="1200" kern="0" dirty="0">
              <a:solidFill>
                <a:sysClr val="windowText" lastClr="000000"/>
              </a:solidFill>
              <a:latin typeface="Calibri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0386" y="2361524"/>
            <a:ext cx="2817394" cy="3986045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2064384" y="3676455"/>
            <a:ext cx="431695" cy="1429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37319" y="3632525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1.</a:t>
            </a:r>
            <a:endParaRPr lang="en-US" sz="900" b="1" dirty="0"/>
          </a:p>
        </p:txBody>
      </p:sp>
      <p:sp>
        <p:nvSpPr>
          <p:cNvPr id="23" name="Rectangle 22"/>
          <p:cNvSpPr/>
          <p:nvPr/>
        </p:nvSpPr>
        <p:spPr>
          <a:xfrm>
            <a:off x="3116087" y="3669305"/>
            <a:ext cx="392450" cy="1572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86515" y="3632524"/>
            <a:ext cx="4090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1, 2.</a:t>
            </a:r>
            <a:endParaRPr lang="en-US" sz="900" b="1" dirty="0"/>
          </a:p>
        </p:txBody>
      </p:sp>
      <p:sp>
        <p:nvSpPr>
          <p:cNvPr id="25" name="Rectangle 24"/>
          <p:cNvSpPr/>
          <p:nvPr/>
        </p:nvSpPr>
        <p:spPr>
          <a:xfrm>
            <a:off x="2064097" y="3878486"/>
            <a:ext cx="431695" cy="1299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845806" y="3838202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2.</a:t>
            </a:r>
            <a:endParaRPr lang="en-US" sz="900" b="1" dirty="0"/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177799" y="152400"/>
            <a:ext cx="8830733" cy="533400"/>
          </a:xfrm>
          <a:prstGeom prst="rect">
            <a:avLst/>
          </a:prstGeom>
        </p:spPr>
        <p:txBody>
          <a:bodyPr vert="horz" anchor="b" anchorCtr="0"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Classification Plot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4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0"/>
          <p:cNvSpPr>
            <a:spLocks/>
          </p:cNvSpPr>
          <p:nvPr/>
        </p:nvSpPr>
        <p:spPr>
          <a:xfrm>
            <a:off x="94431" y="895811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sp>
        <p:nvSpPr>
          <p:cNvPr id="20" name="Rectangle 12"/>
          <p:cNvSpPr/>
          <p:nvPr/>
        </p:nvSpPr>
        <p:spPr>
          <a:xfrm>
            <a:off x="534928" y="897497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Press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Define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 for the Element Group.</a:t>
            </a:r>
          </a:p>
        </p:txBody>
      </p:sp>
      <p:sp>
        <p:nvSpPr>
          <p:cNvPr id="21" name="Oval 10"/>
          <p:cNvSpPr>
            <a:spLocks/>
          </p:cNvSpPr>
          <p:nvPr/>
        </p:nvSpPr>
        <p:spPr>
          <a:xfrm>
            <a:off x="94431" y="1384944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</p:txBody>
      </p:sp>
      <p:sp>
        <p:nvSpPr>
          <p:cNvPr id="22" name="Rectangle 12"/>
          <p:cNvSpPr/>
          <p:nvPr/>
        </p:nvSpPr>
        <p:spPr>
          <a:xfrm>
            <a:off x="534928" y="1386630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Element 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Group: </a:t>
            </a:r>
            <a:r>
              <a:rPr lang="en-US" sz="1200" b="1" kern="0" dirty="0">
                <a:solidFill>
                  <a:sysClr val="windowText" lastClr="000000"/>
                </a:solidFill>
                <a:latin typeface="Calibri"/>
              </a:rPr>
              <a:t>E6. </a:t>
            </a:r>
            <a:endParaRPr lang="en-US" sz="12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23" name="Oval 10"/>
          <p:cNvSpPr>
            <a:spLocks/>
          </p:cNvSpPr>
          <p:nvPr/>
        </p:nvSpPr>
        <p:spPr>
          <a:xfrm>
            <a:off x="94431" y="1872391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</a:p>
        </p:txBody>
      </p:sp>
      <p:sp>
        <p:nvSpPr>
          <p:cNvPr id="24" name="Rectangle 12"/>
          <p:cNvSpPr/>
          <p:nvPr/>
        </p:nvSpPr>
        <p:spPr>
          <a:xfrm>
            <a:off x="534928" y="1874077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Press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Apply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.</a:t>
            </a:r>
            <a:endParaRPr lang="en-US" sz="1200" kern="0" dirty="0">
              <a:solidFill>
                <a:sysClr val="windowText" lastClr="000000"/>
              </a:solidFill>
              <a:latin typeface="Calibri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744" y="1172434"/>
            <a:ext cx="3421093" cy="4840157"/>
          </a:xfrm>
          <a:prstGeom prst="rect">
            <a:avLst/>
          </a:prstGeom>
        </p:spPr>
      </p:pic>
      <p:sp>
        <p:nvSpPr>
          <p:cNvPr id="25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r>
              <a:rPr lang="en-US" sz="1200" dirty="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fld id="{1D8C7E89-3D2E-455B-B628-59013567A8A2}" type="slidenum"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/>
              <a:t>19</a:t>
            </a:fld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val 10"/>
          <p:cNvSpPr>
            <a:spLocks/>
          </p:cNvSpPr>
          <p:nvPr/>
        </p:nvSpPr>
        <p:spPr>
          <a:xfrm>
            <a:off x="94431" y="2358152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34928" y="2359838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Press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OK.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679113" y="2379001"/>
            <a:ext cx="431695" cy="172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52048" y="2350083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/>
              <a:t>2</a:t>
            </a:r>
            <a:r>
              <a:rPr lang="en-US" sz="900" b="1" dirty="0" smtClean="0"/>
              <a:t>.</a:t>
            </a:r>
            <a:endParaRPr lang="en-US" sz="900" b="1" dirty="0"/>
          </a:p>
        </p:txBody>
      </p:sp>
      <p:sp>
        <p:nvSpPr>
          <p:cNvPr id="16" name="Rectangle 15"/>
          <p:cNvSpPr/>
          <p:nvPr/>
        </p:nvSpPr>
        <p:spPr>
          <a:xfrm>
            <a:off x="7969698" y="2388435"/>
            <a:ext cx="434906" cy="1635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408087" y="2356446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3.</a:t>
            </a:r>
            <a:endParaRPr lang="en-US" sz="900" b="1" dirty="0"/>
          </a:p>
        </p:txBody>
      </p:sp>
      <p:sp>
        <p:nvSpPr>
          <p:cNvPr id="18" name="Rectangle 17"/>
          <p:cNvSpPr/>
          <p:nvPr/>
        </p:nvSpPr>
        <p:spPr>
          <a:xfrm>
            <a:off x="7275265" y="5744620"/>
            <a:ext cx="561426" cy="1807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050404" y="5718983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4.</a:t>
            </a:r>
            <a:endParaRPr lang="en-US" sz="9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951" y="3317554"/>
            <a:ext cx="4346584" cy="2461723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2302489" y="4419375"/>
            <a:ext cx="431695" cy="172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55827" y="4390457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1.</a:t>
            </a:r>
            <a:endParaRPr lang="en-US" sz="900" b="1" dirty="0"/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177799" y="152400"/>
            <a:ext cx="8830733" cy="533400"/>
          </a:xfrm>
          <a:prstGeom prst="rect">
            <a:avLst/>
          </a:prstGeom>
        </p:spPr>
        <p:txBody>
          <a:bodyPr vert="horz" anchor="b" anchorCtr="0"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Element Group classification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97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246185" y="1002956"/>
            <a:ext cx="8458200" cy="5218381"/>
          </a:xfrm>
        </p:spPr>
        <p:txBody>
          <a:bodyPr>
            <a:normAutofit/>
          </a:bodyPr>
          <a:lstStyle/>
          <a:p>
            <a:pPr marL="205740" indent="-205740">
              <a:lnSpc>
                <a:spcPct val="150000"/>
              </a:lnSpc>
              <a:spcBef>
                <a:spcPts val="450"/>
              </a:spcBef>
            </a:pPr>
            <a:r>
              <a:rPr lang="en-US" sz="2100" dirty="0">
                <a:latin typeface="Calibri" panose="020F0502020204030204" pitchFamily="34" charset="0"/>
              </a:rPr>
              <a:t>This step-by-step tutorial demonstrates how to </a:t>
            </a:r>
            <a:r>
              <a:rPr lang="en-US" sz="2100" dirty="0" smtClean="0">
                <a:latin typeface="Calibri" panose="020F0502020204030204" pitchFamily="34" charset="0"/>
              </a:rPr>
              <a:t>perform the </a:t>
            </a:r>
            <a:r>
              <a:rPr lang="en-US" sz="2100" dirty="0">
                <a:latin typeface="Calibri" panose="020F0502020204030204" pitchFamily="34" charset="0"/>
              </a:rPr>
              <a:t>fatigue check according F.E.M. </a:t>
            </a:r>
            <a:r>
              <a:rPr lang="en-US" sz="2100" dirty="0" smtClean="0">
                <a:latin typeface="Calibri" panose="020F0502020204030204" pitchFamily="34" charset="0"/>
              </a:rPr>
              <a:t>1.001 and Eurocode3 standards.</a:t>
            </a:r>
            <a:endParaRPr lang="en-US" sz="2100" dirty="0">
              <a:latin typeface="Calibri" panose="020F0502020204030204" pitchFamily="34" charset="0"/>
            </a:endParaRPr>
          </a:p>
          <a:p>
            <a:pPr marL="205740" indent="-205740">
              <a:lnSpc>
                <a:spcPct val="150000"/>
              </a:lnSpc>
              <a:spcBef>
                <a:spcPts val="450"/>
              </a:spcBef>
            </a:pPr>
            <a:r>
              <a:rPr lang="en-US" sz="2100" dirty="0">
                <a:latin typeface="Calibri" panose="020F0502020204030204" pitchFamily="34" charset="0"/>
              </a:rPr>
              <a:t>FEM 1.001 Fatigue detailed </a:t>
            </a:r>
            <a:r>
              <a:rPr lang="en-US" sz="2100" dirty="0" smtClean="0">
                <a:latin typeface="Calibri" panose="020F0502020204030204" pitchFamily="34" charset="0"/>
              </a:rPr>
              <a:t>review and implementation in SDC Verifier;</a:t>
            </a:r>
            <a:endParaRPr lang="en-US" sz="2100" dirty="0">
              <a:latin typeface="Calibri" panose="020F0502020204030204" pitchFamily="34" charset="0"/>
            </a:endParaRPr>
          </a:p>
          <a:p>
            <a:pPr marL="205740" indent="-205740">
              <a:lnSpc>
                <a:spcPct val="150000"/>
              </a:lnSpc>
              <a:spcBef>
                <a:spcPts val="450"/>
              </a:spcBef>
            </a:pPr>
            <a:r>
              <a:rPr lang="en-US" sz="2100" dirty="0" smtClean="0">
                <a:latin typeface="Calibri" panose="020F0502020204030204" pitchFamily="34" charset="0"/>
              </a:rPr>
              <a:t>Weld Recognition;</a:t>
            </a:r>
            <a:endParaRPr lang="en-US" sz="2100" dirty="0">
              <a:latin typeface="Calibri" panose="020F0502020204030204" pitchFamily="34" charset="0"/>
            </a:endParaRPr>
          </a:p>
          <a:p>
            <a:pPr marL="205740" indent="-205740">
              <a:lnSpc>
                <a:spcPct val="150000"/>
              </a:lnSpc>
              <a:spcBef>
                <a:spcPts val="450"/>
              </a:spcBef>
            </a:pPr>
            <a:r>
              <a:rPr lang="en-US" sz="2100" dirty="0" smtClean="0">
                <a:latin typeface="Calibri" panose="020F0502020204030204" pitchFamily="34" charset="0"/>
              </a:rPr>
              <a:t>Weld Classification and Element Class;</a:t>
            </a:r>
            <a:endParaRPr lang="en-US" sz="2100" dirty="0">
              <a:latin typeface="Calibri" panose="020F0502020204030204" pitchFamily="34" charset="0"/>
            </a:endParaRPr>
          </a:p>
          <a:p>
            <a:pPr marL="205740" indent="-205740">
              <a:lnSpc>
                <a:spcPct val="150000"/>
              </a:lnSpc>
              <a:spcBef>
                <a:spcPts val="450"/>
              </a:spcBef>
            </a:pPr>
            <a:r>
              <a:rPr lang="en-US" sz="2100" dirty="0" smtClean="0">
                <a:latin typeface="Calibri" panose="020F0502020204030204" pitchFamily="34" charset="0"/>
              </a:rPr>
              <a:t>Fatigue Results;</a:t>
            </a:r>
          </a:p>
          <a:p>
            <a:pPr marL="205740" indent="-205740">
              <a:lnSpc>
                <a:spcPct val="150000"/>
              </a:lnSpc>
              <a:spcBef>
                <a:spcPts val="450"/>
              </a:spcBef>
            </a:pPr>
            <a:r>
              <a:rPr lang="en-US" sz="2100" dirty="0" smtClean="0">
                <a:latin typeface="Calibri" panose="020F0502020204030204" pitchFamily="34" charset="0"/>
              </a:rPr>
              <a:t>Eurocode3 overview;</a:t>
            </a:r>
          </a:p>
          <a:p>
            <a:pPr marL="205740" indent="-205740">
              <a:lnSpc>
                <a:spcPct val="150000"/>
              </a:lnSpc>
              <a:spcBef>
                <a:spcPts val="450"/>
              </a:spcBef>
            </a:pPr>
            <a:r>
              <a:rPr lang="en-US" sz="2100" dirty="0" smtClean="0">
                <a:latin typeface="Calibri" panose="020F0502020204030204" pitchFamily="34" charset="0"/>
              </a:rPr>
              <a:t>Stress History;</a:t>
            </a:r>
          </a:p>
          <a:p>
            <a:pPr marL="205740" indent="-205740">
              <a:lnSpc>
                <a:spcPct val="150000"/>
              </a:lnSpc>
              <a:spcBef>
                <a:spcPts val="450"/>
              </a:spcBef>
            </a:pPr>
            <a:r>
              <a:rPr lang="en-US" sz="1800" dirty="0" smtClean="0"/>
              <a:t>Comparison of FEM 1.001 and Eurocode3 results</a:t>
            </a:r>
            <a:endParaRPr lang="en-US" dirty="0"/>
          </a:p>
          <a:p>
            <a:endParaRPr lang="en-US" dirty="0"/>
          </a:p>
          <a:p>
            <a:pPr lvl="4"/>
            <a:endParaRPr lang="uk-UA" dirty="0"/>
          </a:p>
        </p:txBody>
      </p:sp>
      <p:sp>
        <p:nvSpPr>
          <p:cNvPr id="6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r>
              <a:rPr lang="en-US" sz="1200" dirty="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77799" y="152400"/>
            <a:ext cx="8830733" cy="533400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Content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5918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5376430" y="5204199"/>
            <a:ext cx="3210712" cy="64008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just">
              <a:defRPr/>
            </a:pPr>
            <a:r>
              <a:rPr lang="en-US" sz="1200" b="1" i="1" kern="0" dirty="0">
                <a:solidFill>
                  <a:sysClr val="windowText" lastClr="000000"/>
                </a:solidFill>
                <a:latin typeface="Calibri"/>
              </a:rPr>
              <a:t>Material Type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 defines which steel is used: St37 or St52. Stress Fatigue values are different for different materials.</a:t>
            </a:r>
          </a:p>
        </p:txBody>
      </p:sp>
      <p:sp>
        <p:nvSpPr>
          <p:cNvPr id="19" name="Oval 10"/>
          <p:cNvSpPr>
            <a:spLocks/>
          </p:cNvSpPr>
          <p:nvPr/>
        </p:nvSpPr>
        <p:spPr>
          <a:xfrm>
            <a:off x="68794" y="887265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sp>
        <p:nvSpPr>
          <p:cNvPr id="20" name="Rectangle 12"/>
          <p:cNvSpPr/>
          <p:nvPr/>
        </p:nvSpPr>
        <p:spPr>
          <a:xfrm>
            <a:off x="509291" y="888951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Press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Define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 for the Material Type.</a:t>
            </a:r>
          </a:p>
        </p:txBody>
      </p:sp>
      <p:sp>
        <p:nvSpPr>
          <p:cNvPr id="23" name="Oval 10"/>
          <p:cNvSpPr>
            <a:spLocks/>
          </p:cNvSpPr>
          <p:nvPr/>
        </p:nvSpPr>
        <p:spPr>
          <a:xfrm>
            <a:off x="68794" y="1376398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</p:txBody>
      </p:sp>
      <p:sp>
        <p:nvSpPr>
          <p:cNvPr id="24" name="Rectangle 12"/>
          <p:cNvSpPr/>
          <p:nvPr/>
        </p:nvSpPr>
        <p:spPr>
          <a:xfrm>
            <a:off x="509291" y="1378084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Material 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Type: </a:t>
            </a:r>
            <a:r>
              <a:rPr lang="en-US" sz="1200" b="1" kern="0" dirty="0">
                <a:solidFill>
                  <a:sysClr val="windowText" lastClr="000000"/>
                </a:solidFill>
                <a:latin typeface="Calibri"/>
              </a:rPr>
              <a:t>Fe360 (Fe 37)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. </a:t>
            </a:r>
          </a:p>
        </p:txBody>
      </p:sp>
      <p:sp>
        <p:nvSpPr>
          <p:cNvPr id="25" name="Oval 10"/>
          <p:cNvSpPr>
            <a:spLocks/>
          </p:cNvSpPr>
          <p:nvPr/>
        </p:nvSpPr>
        <p:spPr>
          <a:xfrm>
            <a:off x="68794" y="1863845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</a:p>
        </p:txBody>
      </p:sp>
      <p:sp>
        <p:nvSpPr>
          <p:cNvPr id="26" name="Rectangle 12"/>
          <p:cNvSpPr/>
          <p:nvPr/>
        </p:nvSpPr>
        <p:spPr>
          <a:xfrm>
            <a:off x="509291" y="1865531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Press </a:t>
            </a:r>
            <a:r>
              <a:rPr lang="en-US" sz="1200" i="1" kern="0" dirty="0" smtClean="0">
                <a:solidFill>
                  <a:sysClr val="windowText" lastClr="000000"/>
                </a:solidFill>
                <a:latin typeface="Calibri"/>
              </a:rPr>
              <a:t>Apply</a:t>
            </a:r>
            <a:endParaRPr lang="en-US" sz="1200" i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08398" y="2356451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Press </a:t>
            </a:r>
            <a:r>
              <a:rPr lang="en-US" sz="1200" i="1" kern="0" dirty="0" smtClean="0">
                <a:solidFill>
                  <a:sysClr val="windowText" lastClr="000000"/>
                </a:solidFill>
                <a:latin typeface="Calibri"/>
              </a:rPr>
              <a:t>OK</a:t>
            </a:r>
            <a:endParaRPr lang="en-US" sz="12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28" name="Oval 27"/>
          <p:cNvSpPr>
            <a:spLocks/>
          </p:cNvSpPr>
          <p:nvPr/>
        </p:nvSpPr>
        <p:spPr>
          <a:xfrm>
            <a:off x="67901" y="2354765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</a:p>
        </p:txBody>
      </p:sp>
      <p:sp>
        <p:nvSpPr>
          <p:cNvPr id="29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r>
              <a:rPr lang="en-US" sz="1200" dirty="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24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249" y="3310189"/>
            <a:ext cx="4343076" cy="2459736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2302489" y="4607384"/>
            <a:ext cx="431695" cy="172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55827" y="4578466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1.</a:t>
            </a:r>
            <a:endParaRPr lang="en-US" sz="9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1987" y="887265"/>
            <a:ext cx="3884410" cy="3945824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7079104" y="2076739"/>
            <a:ext cx="629203" cy="1729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843493" y="2047821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/>
              <a:t>2</a:t>
            </a:r>
            <a:r>
              <a:rPr lang="en-US" sz="900" b="1" dirty="0" smtClean="0"/>
              <a:t>.</a:t>
            </a:r>
            <a:endParaRPr lang="en-US" sz="900" b="1" dirty="0"/>
          </a:p>
        </p:txBody>
      </p:sp>
      <p:sp>
        <p:nvSpPr>
          <p:cNvPr id="32" name="Rectangle 31"/>
          <p:cNvSpPr/>
          <p:nvPr/>
        </p:nvSpPr>
        <p:spPr>
          <a:xfrm>
            <a:off x="8361143" y="2086173"/>
            <a:ext cx="434906" cy="1635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799532" y="2054184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3.</a:t>
            </a:r>
            <a:endParaRPr lang="en-US" sz="900" b="1" dirty="0"/>
          </a:p>
        </p:txBody>
      </p:sp>
      <p:sp>
        <p:nvSpPr>
          <p:cNvPr id="34" name="Rectangle 33"/>
          <p:cNvSpPr/>
          <p:nvPr/>
        </p:nvSpPr>
        <p:spPr>
          <a:xfrm>
            <a:off x="7682669" y="4598838"/>
            <a:ext cx="561426" cy="1807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457808" y="4573201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4.</a:t>
            </a:r>
            <a:endParaRPr lang="en-US" sz="900" b="1" dirty="0"/>
          </a:p>
        </p:txBody>
      </p:sp>
      <p:sp>
        <p:nvSpPr>
          <p:cNvPr id="36" name="Title 1"/>
          <p:cNvSpPr txBox="1">
            <a:spLocks/>
          </p:cNvSpPr>
          <p:nvPr/>
        </p:nvSpPr>
        <p:spPr>
          <a:xfrm>
            <a:off x="177799" y="152400"/>
            <a:ext cx="8830733" cy="533400"/>
          </a:xfrm>
          <a:prstGeom prst="rect">
            <a:avLst/>
          </a:prstGeom>
        </p:spPr>
        <p:txBody>
          <a:bodyPr vert="horz" anchor="b" anchorCtr="0"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Material Type classification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38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8402" y="872944"/>
            <a:ext cx="2003479" cy="3183159"/>
          </a:xfrm>
          <a:prstGeom prst="rect">
            <a:avLst/>
          </a:prstGeom>
        </p:spPr>
      </p:pic>
      <p:sp>
        <p:nvSpPr>
          <p:cNvPr id="16" name="Rectangle 12"/>
          <p:cNvSpPr/>
          <p:nvPr/>
        </p:nvSpPr>
        <p:spPr>
          <a:xfrm>
            <a:off x="517366" y="1861303"/>
            <a:ext cx="2743200" cy="374904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Table Type: </a:t>
            </a:r>
            <a:r>
              <a:rPr lang="en-US" sz="1200" b="1" kern="0" dirty="0">
                <a:solidFill>
                  <a:sysClr val="windowText" lastClr="000000"/>
                </a:solidFill>
                <a:latin typeface="Calibri"/>
              </a:rPr>
              <a:t>Parameter over Directions.</a:t>
            </a:r>
          </a:p>
        </p:txBody>
      </p:sp>
      <p:sp>
        <p:nvSpPr>
          <p:cNvPr id="19" name="Oval 18"/>
          <p:cNvSpPr>
            <a:spLocks/>
          </p:cNvSpPr>
          <p:nvPr/>
        </p:nvSpPr>
        <p:spPr>
          <a:xfrm>
            <a:off x="76606" y="1864421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Calibri"/>
              </a:rPr>
              <a:t>3</a:t>
            </a:r>
          </a:p>
        </p:txBody>
      </p:sp>
      <p:sp>
        <p:nvSpPr>
          <p:cNvPr id="26" name="Rectangle 12"/>
          <p:cNvSpPr/>
          <p:nvPr/>
        </p:nvSpPr>
        <p:spPr>
          <a:xfrm>
            <a:off x="517366" y="2853381"/>
            <a:ext cx="2743200" cy="374904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Press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Fill Table.</a:t>
            </a:r>
          </a:p>
        </p:txBody>
      </p:sp>
      <p:sp>
        <p:nvSpPr>
          <p:cNvPr id="28" name="Oval 27"/>
          <p:cNvSpPr>
            <a:spLocks/>
          </p:cNvSpPr>
          <p:nvPr/>
        </p:nvSpPr>
        <p:spPr>
          <a:xfrm>
            <a:off x="77044" y="3371137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400" kern="0" dirty="0" smtClean="0">
                <a:solidFill>
                  <a:sysClr val="windowText" lastClr="000000"/>
                </a:solidFill>
                <a:latin typeface="Calibri"/>
              </a:rPr>
              <a:t>6</a:t>
            </a:r>
            <a:endParaRPr lang="en-US" sz="14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0" name="Rectangle 12"/>
          <p:cNvSpPr/>
          <p:nvPr/>
        </p:nvSpPr>
        <p:spPr>
          <a:xfrm>
            <a:off x="517365" y="3376821"/>
            <a:ext cx="2743200" cy="371662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Press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OK.</a:t>
            </a:r>
          </a:p>
        </p:txBody>
      </p:sp>
      <p:sp>
        <p:nvSpPr>
          <p:cNvPr id="34" name="Oval 33"/>
          <p:cNvSpPr>
            <a:spLocks/>
          </p:cNvSpPr>
          <p:nvPr/>
        </p:nvSpPr>
        <p:spPr>
          <a:xfrm>
            <a:off x="77044" y="2841295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400" kern="0" dirty="0" smtClean="0">
                <a:solidFill>
                  <a:sysClr val="windowText" lastClr="000000"/>
                </a:solidFill>
                <a:latin typeface="Calibri"/>
              </a:rPr>
              <a:t>5</a:t>
            </a:r>
            <a:endParaRPr lang="en-US" sz="14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6" name="Rectangle 12"/>
          <p:cNvSpPr/>
          <p:nvPr/>
        </p:nvSpPr>
        <p:spPr>
          <a:xfrm>
            <a:off x="526892" y="2361130"/>
            <a:ext cx="2743200" cy="371662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Parameter:</a:t>
            </a:r>
            <a:r>
              <a:rPr lang="en-US" sz="1200" b="1" kern="0" dirty="0">
                <a:solidFill>
                  <a:sysClr val="windowText" lastClr="000000"/>
                </a:solidFill>
                <a:latin typeface="Calibri"/>
              </a:rPr>
              <a:t> Utilization Factor.</a:t>
            </a:r>
            <a:endParaRPr lang="en-US" sz="12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7" name="Oval 36"/>
          <p:cNvSpPr>
            <a:spLocks/>
          </p:cNvSpPr>
          <p:nvPr/>
        </p:nvSpPr>
        <p:spPr>
          <a:xfrm>
            <a:off x="96097" y="2352489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Calibri"/>
              </a:rPr>
              <a:t>4</a:t>
            </a:r>
          </a:p>
        </p:txBody>
      </p:sp>
      <p:sp>
        <p:nvSpPr>
          <p:cNvPr id="43" name="Rectangle 12"/>
          <p:cNvSpPr/>
          <p:nvPr/>
        </p:nvSpPr>
        <p:spPr>
          <a:xfrm>
            <a:off x="517366" y="884723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Execute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Extreme Table 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in </a:t>
            </a:r>
            <a:r>
              <a:rPr lang="en-US" sz="1200" b="1" kern="0" dirty="0">
                <a:solidFill>
                  <a:sysClr val="windowText" lastClr="000000"/>
                </a:solidFill>
                <a:latin typeface="Calibri"/>
              </a:rPr>
              <a:t>Fatigue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 </a:t>
            </a:r>
            <a:r>
              <a:rPr lang="en-US" sz="1200" b="1" kern="0" dirty="0">
                <a:solidFill>
                  <a:sysClr val="windowText" lastClr="000000"/>
                </a:solidFill>
                <a:latin typeface="Calibri"/>
              </a:rPr>
              <a:t>Check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 context menu.</a:t>
            </a:r>
            <a:endParaRPr lang="en-US" sz="1200" i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51" name="Rectangle 12"/>
          <p:cNvSpPr/>
          <p:nvPr/>
        </p:nvSpPr>
        <p:spPr>
          <a:xfrm>
            <a:off x="517366" y="1373856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Load Group: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1..L1-L4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.</a:t>
            </a:r>
            <a:endParaRPr lang="en-US" sz="1200" b="1" i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52" name="Oval 51"/>
          <p:cNvSpPr>
            <a:spLocks/>
          </p:cNvSpPr>
          <p:nvPr/>
        </p:nvSpPr>
        <p:spPr>
          <a:xfrm>
            <a:off x="76869" y="883037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sp>
        <p:nvSpPr>
          <p:cNvPr id="53" name="Oval 10"/>
          <p:cNvSpPr>
            <a:spLocks/>
          </p:cNvSpPr>
          <p:nvPr/>
        </p:nvSpPr>
        <p:spPr>
          <a:xfrm>
            <a:off x="76869" y="1372170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</p:txBody>
      </p:sp>
      <p:sp>
        <p:nvSpPr>
          <p:cNvPr id="54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r>
              <a:rPr lang="en-US" sz="1200" dirty="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25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177799" y="152400"/>
            <a:ext cx="8830733" cy="533400"/>
          </a:xfrm>
          <a:prstGeom prst="rect">
            <a:avLst/>
          </a:prstGeom>
        </p:spPr>
        <p:txBody>
          <a:bodyPr vert="horz" anchor="b" anchorCtr="0"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Utilization Factor extreme values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0667" y="3692158"/>
            <a:ext cx="5527865" cy="2591348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6121975" y="3255620"/>
            <a:ext cx="1169906" cy="1835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886364" y="3226070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1.</a:t>
            </a:r>
            <a:endParaRPr lang="en-US" sz="900" b="1" dirty="0"/>
          </a:p>
        </p:txBody>
      </p:sp>
      <p:sp>
        <p:nvSpPr>
          <p:cNvPr id="31" name="Rectangle 30"/>
          <p:cNvSpPr/>
          <p:nvPr/>
        </p:nvSpPr>
        <p:spPr>
          <a:xfrm>
            <a:off x="4110038" y="4610162"/>
            <a:ext cx="1252537" cy="1412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110038" y="4774383"/>
            <a:ext cx="1252537" cy="1412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110037" y="4915682"/>
            <a:ext cx="1252537" cy="1412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897923" y="4558360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2.</a:t>
            </a:r>
            <a:endParaRPr lang="en-US" sz="9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3897922" y="4710561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3.</a:t>
            </a:r>
            <a:endParaRPr lang="en-US" sz="9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3897922" y="4870915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4.</a:t>
            </a:r>
            <a:endParaRPr lang="en-US" sz="900" b="1" dirty="0"/>
          </a:p>
        </p:txBody>
      </p:sp>
      <p:sp>
        <p:nvSpPr>
          <p:cNvPr id="40" name="Rectangle 39"/>
          <p:cNvSpPr/>
          <p:nvPr/>
        </p:nvSpPr>
        <p:spPr>
          <a:xfrm>
            <a:off x="4952069" y="6122707"/>
            <a:ext cx="410505" cy="1157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8117788" y="6122706"/>
            <a:ext cx="373186" cy="1157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736305" y="6071755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5.</a:t>
            </a:r>
            <a:endParaRPr lang="en-US" sz="9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7867314" y="6071755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6.</a:t>
            </a:r>
            <a:endParaRPr lang="en-US" sz="900" b="1" dirty="0"/>
          </a:p>
        </p:txBody>
      </p:sp>
    </p:spTree>
    <p:extLst>
      <p:ext uri="{BB962C8B-B14F-4D97-AF65-F5344CB8AC3E}">
        <p14:creationId xmlns:p14="http://schemas.microsoft.com/office/powerpoint/2010/main" val="69993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8402" y="872944"/>
            <a:ext cx="2003479" cy="3183159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6110376" y="3409130"/>
            <a:ext cx="1169906" cy="1835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74765" y="3379580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1.</a:t>
            </a:r>
            <a:endParaRPr lang="en-US" sz="900" b="1" dirty="0"/>
          </a:p>
        </p:txBody>
      </p:sp>
      <p:sp>
        <p:nvSpPr>
          <p:cNvPr id="30" name="Oval 10"/>
          <p:cNvSpPr>
            <a:spLocks/>
          </p:cNvSpPr>
          <p:nvPr/>
        </p:nvSpPr>
        <p:spPr>
          <a:xfrm>
            <a:off x="69743" y="884341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Calibri"/>
              </a:rPr>
              <a:t>1</a:t>
            </a:r>
          </a:p>
        </p:txBody>
      </p:sp>
      <p:sp>
        <p:nvSpPr>
          <p:cNvPr id="35" name="Rectangle 12"/>
          <p:cNvSpPr/>
          <p:nvPr/>
        </p:nvSpPr>
        <p:spPr>
          <a:xfrm>
            <a:off x="510066" y="1426229"/>
            <a:ext cx="2743200" cy="374904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Click         and select all properties </a:t>
            </a:r>
            <a:endParaRPr lang="en-US" sz="1200" i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6" name="Oval 35"/>
          <p:cNvSpPr>
            <a:spLocks/>
          </p:cNvSpPr>
          <p:nvPr/>
        </p:nvSpPr>
        <p:spPr>
          <a:xfrm>
            <a:off x="69743" y="1426229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Calibri"/>
              </a:rPr>
              <a:t>2</a:t>
            </a:r>
          </a:p>
        </p:txBody>
      </p:sp>
      <p:sp>
        <p:nvSpPr>
          <p:cNvPr id="37" name="Rectangle 12"/>
          <p:cNvSpPr/>
          <p:nvPr/>
        </p:nvSpPr>
        <p:spPr>
          <a:xfrm>
            <a:off x="510065" y="1935176"/>
            <a:ext cx="2743200" cy="374904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Press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Fill Table.</a:t>
            </a:r>
          </a:p>
        </p:txBody>
      </p:sp>
      <p:sp>
        <p:nvSpPr>
          <p:cNvPr id="38" name="Oval 37"/>
          <p:cNvSpPr>
            <a:spLocks/>
          </p:cNvSpPr>
          <p:nvPr/>
        </p:nvSpPr>
        <p:spPr>
          <a:xfrm>
            <a:off x="69743" y="2452932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Calibri"/>
              </a:rPr>
              <a:t>4</a:t>
            </a:r>
          </a:p>
        </p:txBody>
      </p:sp>
      <p:sp>
        <p:nvSpPr>
          <p:cNvPr id="39" name="Rectangle 12"/>
          <p:cNvSpPr/>
          <p:nvPr/>
        </p:nvSpPr>
        <p:spPr>
          <a:xfrm>
            <a:off x="510064" y="2458616"/>
            <a:ext cx="2743200" cy="374904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Press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OK.</a:t>
            </a:r>
          </a:p>
        </p:txBody>
      </p:sp>
      <p:sp>
        <p:nvSpPr>
          <p:cNvPr id="40" name="Oval 39"/>
          <p:cNvSpPr>
            <a:spLocks/>
          </p:cNvSpPr>
          <p:nvPr/>
        </p:nvSpPr>
        <p:spPr>
          <a:xfrm>
            <a:off x="69743" y="1923090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Calibri"/>
              </a:rPr>
              <a:t>3</a:t>
            </a:r>
          </a:p>
        </p:txBody>
      </p:sp>
      <p:sp>
        <p:nvSpPr>
          <p:cNvPr id="41" name="Rectangle 12"/>
          <p:cNvSpPr/>
          <p:nvPr/>
        </p:nvSpPr>
        <p:spPr>
          <a:xfrm>
            <a:off x="510065" y="894736"/>
            <a:ext cx="2743200" cy="374904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Execute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Components Table 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in </a:t>
            </a:r>
            <a:r>
              <a:rPr lang="en-US" sz="1200" b="1" kern="0" dirty="0">
                <a:solidFill>
                  <a:sysClr val="windowText" lastClr="000000"/>
                </a:solidFill>
                <a:latin typeface="Calibri"/>
              </a:rPr>
              <a:t>Fatigue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 </a:t>
            </a:r>
            <a:r>
              <a:rPr lang="en-US" sz="1200" b="1" kern="0" dirty="0">
                <a:solidFill>
                  <a:sysClr val="windowText" lastClr="000000"/>
                </a:solidFill>
                <a:latin typeface="Calibri"/>
              </a:rPr>
              <a:t>Check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 context menu.</a:t>
            </a:r>
            <a:endParaRPr lang="en-US" sz="1200" i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29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r>
              <a:rPr lang="en-US" sz="1200" dirty="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26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177799" y="152400"/>
            <a:ext cx="8830733" cy="533400"/>
          </a:xfrm>
          <a:prstGeom prst="rect">
            <a:avLst/>
          </a:prstGeom>
        </p:spPr>
        <p:txBody>
          <a:bodyPr vert="horz" anchor="b" anchorCtr="0"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Utilization Factor over properties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239" y="1493592"/>
            <a:ext cx="209579" cy="2095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6073" y="3684187"/>
            <a:ext cx="6507480" cy="2564114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1960028" y="5167252"/>
            <a:ext cx="129021" cy="1209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881664" y="4962259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2.</a:t>
            </a:r>
            <a:endParaRPr lang="en-US" sz="900" b="1" dirty="0"/>
          </a:p>
        </p:txBody>
      </p:sp>
      <p:sp>
        <p:nvSpPr>
          <p:cNvPr id="26" name="Rectangle 25"/>
          <p:cNvSpPr/>
          <p:nvPr/>
        </p:nvSpPr>
        <p:spPr>
          <a:xfrm>
            <a:off x="2749889" y="6109801"/>
            <a:ext cx="410505" cy="1157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34125" y="6058849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3.</a:t>
            </a:r>
            <a:endParaRPr lang="en-US" sz="900" b="1" dirty="0"/>
          </a:p>
        </p:txBody>
      </p:sp>
      <p:sp>
        <p:nvSpPr>
          <p:cNvPr id="32" name="Rectangle 31"/>
          <p:cNvSpPr/>
          <p:nvPr/>
        </p:nvSpPr>
        <p:spPr>
          <a:xfrm>
            <a:off x="7024709" y="6109801"/>
            <a:ext cx="410505" cy="1157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808945" y="6058849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4.</a:t>
            </a:r>
            <a:endParaRPr lang="en-US" sz="900" b="1" dirty="0"/>
          </a:p>
        </p:txBody>
      </p:sp>
    </p:spTree>
    <p:extLst>
      <p:ext uri="{BB962C8B-B14F-4D97-AF65-F5344CB8AC3E}">
        <p14:creationId xmlns:p14="http://schemas.microsoft.com/office/powerpoint/2010/main" val="228997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81000" y="-262783"/>
            <a:ext cx="8229600" cy="990600"/>
          </a:xfrm>
        </p:spPr>
        <p:txBody>
          <a:bodyPr>
            <a:normAutofit/>
          </a:bodyPr>
          <a:lstStyle/>
          <a:p>
            <a:r>
              <a:rPr lang="en-US" sz="2900" dirty="0"/>
              <a:t>Create criteria plot</a:t>
            </a:r>
            <a:endParaRPr lang="uk-UA" sz="2900" dirty="0"/>
          </a:p>
        </p:txBody>
      </p:sp>
      <p:sp>
        <p:nvSpPr>
          <p:cNvPr id="41" name="Rectangle 40"/>
          <p:cNvSpPr/>
          <p:nvPr/>
        </p:nvSpPr>
        <p:spPr>
          <a:xfrm>
            <a:off x="544143" y="4867116"/>
            <a:ext cx="2732037" cy="62367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just"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Point of interest = </a:t>
            </a:r>
            <a:r>
              <a:rPr lang="en-US" sz="1200" kern="0" dirty="0" err="1" smtClean="0">
                <a:solidFill>
                  <a:sysClr val="windowText" lastClr="000000"/>
                </a:solidFill>
                <a:latin typeface="Calibri"/>
              </a:rPr>
              <a:t>AbsMax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 Total is absolute maximum utilization factors among all point of interest. </a:t>
            </a:r>
            <a:endParaRPr lang="en-US" sz="12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40" name="Rectangle 12"/>
          <p:cNvSpPr/>
          <p:nvPr/>
        </p:nvSpPr>
        <p:spPr>
          <a:xfrm>
            <a:off x="533873" y="897091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Execute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Criteria Plot 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in </a:t>
            </a:r>
            <a:r>
              <a:rPr lang="en-US" sz="1200" b="1" kern="0" dirty="0">
                <a:solidFill>
                  <a:sysClr val="windowText" lastClr="000000"/>
                </a:solidFill>
                <a:latin typeface="Calibri"/>
              </a:rPr>
              <a:t>Fatigue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 </a:t>
            </a:r>
            <a:r>
              <a:rPr lang="en-US" sz="1200" b="1" kern="0" dirty="0">
                <a:solidFill>
                  <a:sysClr val="windowText" lastClr="000000"/>
                </a:solidFill>
                <a:latin typeface="Calibri"/>
              </a:rPr>
              <a:t>Check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 context menu</a:t>
            </a:r>
            <a:endParaRPr lang="en-US" sz="1200" i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50" name="Rectangle 12"/>
          <p:cNvSpPr/>
          <p:nvPr/>
        </p:nvSpPr>
        <p:spPr>
          <a:xfrm>
            <a:off x="533873" y="1386224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Parameter: </a:t>
            </a:r>
            <a:r>
              <a:rPr lang="en-US" sz="1200" b="1" kern="0" dirty="0">
                <a:solidFill>
                  <a:sysClr val="windowText" lastClr="000000"/>
                </a:solidFill>
                <a:latin typeface="Calibri"/>
              </a:rPr>
              <a:t>Utilization Factor</a:t>
            </a:r>
            <a:endParaRPr lang="en-US" sz="12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51" name="Oval 50"/>
          <p:cNvSpPr>
            <a:spLocks/>
          </p:cNvSpPr>
          <p:nvPr/>
        </p:nvSpPr>
        <p:spPr>
          <a:xfrm>
            <a:off x="93376" y="895405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sp>
        <p:nvSpPr>
          <p:cNvPr id="52" name="Oval 10"/>
          <p:cNvSpPr>
            <a:spLocks/>
          </p:cNvSpPr>
          <p:nvPr/>
        </p:nvSpPr>
        <p:spPr>
          <a:xfrm>
            <a:off x="93376" y="1384538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</p:txBody>
      </p:sp>
      <p:sp>
        <p:nvSpPr>
          <p:cNvPr id="54" name="Oval 53"/>
          <p:cNvSpPr>
            <a:spLocks/>
          </p:cNvSpPr>
          <p:nvPr/>
        </p:nvSpPr>
        <p:spPr>
          <a:xfrm>
            <a:off x="93376" y="1871985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</a:p>
        </p:txBody>
      </p:sp>
      <p:sp>
        <p:nvSpPr>
          <p:cNvPr id="55" name="Rectangle 12"/>
          <p:cNvSpPr/>
          <p:nvPr/>
        </p:nvSpPr>
        <p:spPr>
          <a:xfrm>
            <a:off x="532980" y="1921472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Direction: </a:t>
            </a:r>
            <a:r>
              <a:rPr lang="en-US" sz="1200" b="1" kern="0" dirty="0">
                <a:solidFill>
                  <a:sysClr val="windowText" lastClr="000000"/>
                </a:solidFill>
                <a:latin typeface="Calibri"/>
              </a:rPr>
              <a:t>Overall</a:t>
            </a:r>
            <a:endParaRPr lang="en-US" sz="12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56" name="Oval 10"/>
          <p:cNvSpPr>
            <a:spLocks/>
          </p:cNvSpPr>
          <p:nvPr/>
        </p:nvSpPr>
        <p:spPr>
          <a:xfrm>
            <a:off x="92483" y="2408919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</a:p>
        </p:txBody>
      </p:sp>
      <p:sp>
        <p:nvSpPr>
          <p:cNvPr id="57" name="Rectangle 12"/>
          <p:cNvSpPr/>
          <p:nvPr/>
        </p:nvSpPr>
        <p:spPr>
          <a:xfrm>
            <a:off x="532980" y="2434973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Point of interest: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Total 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Type: </a:t>
            </a:r>
            <a:r>
              <a:rPr lang="en-US" sz="1200" b="1" kern="0" dirty="0" err="1" smtClean="0">
                <a:solidFill>
                  <a:sysClr val="windowText" lastClr="000000"/>
                </a:solidFill>
                <a:latin typeface="Calibri"/>
              </a:rPr>
              <a:t>AbsMax</a:t>
            </a:r>
            <a:endParaRPr lang="en-US" sz="12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58" name="Oval 10"/>
          <p:cNvSpPr>
            <a:spLocks/>
          </p:cNvSpPr>
          <p:nvPr/>
        </p:nvSpPr>
        <p:spPr>
          <a:xfrm>
            <a:off x="92483" y="2896366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5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Rectangle 12"/>
          <p:cNvSpPr/>
          <p:nvPr/>
        </p:nvSpPr>
        <p:spPr>
          <a:xfrm>
            <a:off x="532980" y="2901336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Press          to preview 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Plot</a:t>
            </a:r>
            <a:endParaRPr lang="en-US" sz="1200" i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60" name="Oval 10"/>
          <p:cNvSpPr>
            <a:spLocks/>
          </p:cNvSpPr>
          <p:nvPr/>
        </p:nvSpPr>
        <p:spPr>
          <a:xfrm>
            <a:off x="92483" y="3399519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</a:t>
            </a:r>
          </a:p>
        </p:txBody>
      </p:sp>
      <p:sp>
        <p:nvSpPr>
          <p:cNvPr id="61" name="Rectangle 12"/>
          <p:cNvSpPr/>
          <p:nvPr/>
        </p:nvSpPr>
        <p:spPr>
          <a:xfrm>
            <a:off x="532980" y="3389603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Press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OK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729" y="2979988"/>
            <a:ext cx="209579" cy="209579"/>
          </a:xfrm>
          <a:prstGeom prst="rect">
            <a:avLst/>
          </a:prstGeom>
        </p:spPr>
      </p:pic>
      <p:sp>
        <p:nvSpPr>
          <p:cNvPr id="35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r>
              <a:rPr lang="en-US" sz="1200" dirty="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27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2412" y="4264312"/>
            <a:ext cx="4893485" cy="211085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1905" y="895405"/>
            <a:ext cx="4418675" cy="3276686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4888327" y="2343194"/>
            <a:ext cx="1512472" cy="20128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52716" y="2313644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2.</a:t>
            </a:r>
            <a:endParaRPr lang="en-US" sz="900" b="1" dirty="0"/>
          </a:p>
        </p:txBody>
      </p:sp>
      <p:sp>
        <p:nvSpPr>
          <p:cNvPr id="26" name="Rectangle 25"/>
          <p:cNvSpPr/>
          <p:nvPr/>
        </p:nvSpPr>
        <p:spPr>
          <a:xfrm>
            <a:off x="4888327" y="2544918"/>
            <a:ext cx="1512472" cy="1835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52716" y="2515368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3.</a:t>
            </a:r>
            <a:endParaRPr lang="en-US" sz="900" b="1" dirty="0"/>
          </a:p>
        </p:txBody>
      </p:sp>
      <p:sp>
        <p:nvSpPr>
          <p:cNvPr id="28" name="Rectangle 27"/>
          <p:cNvSpPr/>
          <p:nvPr/>
        </p:nvSpPr>
        <p:spPr>
          <a:xfrm>
            <a:off x="4888326" y="2947924"/>
            <a:ext cx="1512473" cy="1712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652848" y="2930659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4.</a:t>
            </a:r>
            <a:endParaRPr lang="en-US" sz="900" b="1" dirty="0"/>
          </a:p>
        </p:txBody>
      </p:sp>
      <p:sp>
        <p:nvSpPr>
          <p:cNvPr id="30" name="Rectangle 29"/>
          <p:cNvSpPr/>
          <p:nvPr/>
        </p:nvSpPr>
        <p:spPr>
          <a:xfrm>
            <a:off x="6912340" y="3952522"/>
            <a:ext cx="180669" cy="1635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152464" y="3954090"/>
            <a:ext cx="567018" cy="1635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875958" y="3749937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5.</a:t>
            </a:r>
            <a:endParaRPr lang="en-US" sz="9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7241507" y="3747328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6.</a:t>
            </a:r>
            <a:endParaRPr lang="en-US" sz="900" b="1" dirty="0"/>
          </a:p>
        </p:txBody>
      </p:sp>
    </p:spTree>
    <p:extLst>
      <p:ext uri="{BB962C8B-B14F-4D97-AF65-F5344CB8AC3E}">
        <p14:creationId xmlns:p14="http://schemas.microsoft.com/office/powerpoint/2010/main" val="249179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4294967295"/>
          </p:nvPr>
        </p:nvSpPr>
        <p:spPr>
          <a:xfrm>
            <a:off x="296239" y="916503"/>
            <a:ext cx="8229600" cy="1165918"/>
          </a:xfrm>
        </p:spPr>
        <p:txBody>
          <a:bodyPr>
            <a:normAutofit/>
          </a:bodyPr>
          <a:lstStyle/>
          <a:p>
            <a:r>
              <a:rPr lang="en-US" sz="2100" dirty="0">
                <a:latin typeface="Calibri" panose="020F0502020204030204" pitchFamily="34" charset="0"/>
              </a:rPr>
              <a:t>A better fatigue damage can be made if load cycles are specified more accurately. </a:t>
            </a:r>
          </a:p>
          <a:p>
            <a:r>
              <a:rPr lang="en-US" sz="2100" dirty="0">
                <a:latin typeface="Calibri" panose="020F0502020204030204" pitchFamily="34" charset="0"/>
              </a:rPr>
              <a:t>Instead of 2 million load cycles from start to end: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356836" y="2461884"/>
            <a:ext cx="8588823" cy="3392378"/>
            <a:chOff x="-174168" y="1631569"/>
            <a:chExt cx="8588823" cy="3392378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30074"/>
            <a:stretch/>
          </p:blipFill>
          <p:spPr>
            <a:xfrm>
              <a:off x="99866" y="1699583"/>
              <a:ext cx="8314789" cy="3170147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41150" b="27399"/>
            <a:stretch/>
          </p:blipFill>
          <p:spPr>
            <a:xfrm>
              <a:off x="-171065" y="3482327"/>
              <a:ext cx="8313576" cy="1425671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25160"/>
            <a:stretch/>
          </p:blipFill>
          <p:spPr>
            <a:xfrm>
              <a:off x="-171668" y="1631569"/>
              <a:ext cx="8313460" cy="339237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29014"/>
            <a:stretch/>
          </p:blipFill>
          <p:spPr>
            <a:xfrm>
              <a:off x="-174168" y="1632205"/>
              <a:ext cx="8289497" cy="3208415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7711807" y="3297343"/>
              <a:ext cx="566057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100" dirty="0">
                  <a:latin typeface="Calibri" panose="020F0502020204030204" pitchFamily="34" charset="0"/>
                </a:rPr>
                <a:t>L1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018244" y="3276804"/>
              <a:ext cx="566057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100" dirty="0">
                  <a:latin typeface="Calibri" panose="020F0502020204030204" pitchFamily="34" charset="0"/>
                </a:rPr>
                <a:t>L2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739170" y="3276804"/>
              <a:ext cx="566057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100" dirty="0">
                  <a:latin typeface="Calibri" panose="020F0502020204030204" pitchFamily="34" charset="0"/>
                </a:rPr>
                <a:t>L3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898648" y="3297343"/>
              <a:ext cx="566057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100" dirty="0">
                  <a:latin typeface="Calibri" panose="020F0502020204030204" pitchFamily="34" charset="0"/>
                </a:rPr>
                <a:t>L4</a:t>
              </a:r>
            </a:p>
          </p:txBody>
        </p:sp>
      </p:grp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0184979"/>
              </p:ext>
            </p:extLst>
          </p:nvPr>
        </p:nvGraphicFramePr>
        <p:xfrm>
          <a:off x="1422205" y="2220106"/>
          <a:ext cx="632061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0654">
                  <a:extLst>
                    <a:ext uri="{9D8B030D-6E8A-4147-A177-3AD203B41FA5}">
                      <a16:colId xmlns="" xmlns:a16="http://schemas.microsoft.com/office/drawing/2014/main" val="2869532887"/>
                    </a:ext>
                  </a:extLst>
                </a:gridCol>
                <a:gridCol w="2040224">
                  <a:extLst>
                    <a:ext uri="{9D8B030D-6E8A-4147-A177-3AD203B41FA5}">
                      <a16:colId xmlns="" xmlns:a16="http://schemas.microsoft.com/office/drawing/2014/main" val="4234204692"/>
                    </a:ext>
                  </a:extLst>
                </a:gridCol>
                <a:gridCol w="2919732">
                  <a:extLst>
                    <a:ext uri="{9D8B030D-6E8A-4147-A177-3AD203B41FA5}">
                      <a16:colId xmlns="" xmlns:a16="http://schemas.microsoft.com/office/drawing/2014/main" val="845046728"/>
                    </a:ext>
                  </a:extLst>
                </a:gridCol>
              </a:tblGrid>
              <a:tr h="250544">
                <a:tc>
                  <a:txBody>
                    <a:bodyPr/>
                    <a:lstStyle/>
                    <a:p>
                      <a:r>
                        <a:rPr kumimoji="0" lang="en-US" sz="18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Load cycle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Number of cycles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Content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39624601"/>
                  </a:ext>
                </a:extLst>
              </a:tr>
              <a:tr h="250544">
                <a:tc>
                  <a:txBody>
                    <a:bodyPr/>
                    <a:lstStyle/>
                    <a:p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L4-L1</a:t>
                      </a:r>
                      <a:endParaRPr kumimoji="0" lang="en-US" sz="18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0,5 e6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LS4, LS3, LS2, LS1, IL1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50824590"/>
                  </a:ext>
                </a:extLst>
              </a:tr>
              <a:tr h="250544">
                <a:tc>
                  <a:txBody>
                    <a:bodyPr/>
                    <a:lstStyle/>
                    <a:p>
                      <a:r>
                        <a:rPr kumimoji="0" lang="en-US" sz="18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L4-L2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1,0 e6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LS4, LS3, LS2, IL1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38986156"/>
                  </a:ext>
                </a:extLst>
              </a:tr>
              <a:tr h="250544">
                <a:tc>
                  <a:txBody>
                    <a:bodyPr/>
                    <a:lstStyle/>
                    <a:p>
                      <a:r>
                        <a:rPr kumimoji="0" lang="en-US" sz="18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L4-L3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0,5 e6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LS4, LS3, IL1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630966705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1742812" y="5919467"/>
            <a:ext cx="5871491" cy="276999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t" anchorCtr="0"/>
          <a:lstStyle>
            <a:defPPr>
              <a:defRPr lang="uk-UA"/>
            </a:defPPr>
            <a:lvl1pPr algn="just">
              <a:defRPr sz="1200" kern="0">
                <a:solidFill>
                  <a:sysClr val="windowText" lastClr="000000"/>
                </a:solidFill>
                <a:latin typeface="Calibri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n-US" dirty="0"/>
              <a:t>NB gravity load is also included because the stress variation determines the fatigue damage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3683876" y="3954719"/>
            <a:ext cx="475593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cxnSpLocks/>
          </p:cNvCxnSpPr>
          <p:nvPr/>
        </p:nvCxnSpPr>
        <p:spPr>
          <a:xfrm>
            <a:off x="3683876" y="4049314"/>
            <a:ext cx="299600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cxnSpLocks/>
          </p:cNvCxnSpPr>
          <p:nvPr/>
        </p:nvCxnSpPr>
        <p:spPr>
          <a:xfrm>
            <a:off x="3683876" y="4156765"/>
            <a:ext cx="1797269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6836" y="6464004"/>
            <a:ext cx="1981200" cy="365760"/>
          </a:xfrm>
        </p:spPr>
        <p:txBody>
          <a:bodyPr/>
          <a:lstStyle/>
          <a:p>
            <a:r>
              <a:rPr lang="en-US" sz="1200" dirty="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42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177799" y="152400"/>
            <a:ext cx="8830733" cy="533400"/>
          </a:xfrm>
          <a:prstGeom prst="rect">
            <a:avLst/>
          </a:prstGeom>
        </p:spPr>
        <p:txBody>
          <a:bodyPr vert="horz" anchor="b" anchorCtr="0"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Eurocode3 Stress history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935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422" y="897098"/>
            <a:ext cx="5943497" cy="249366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8" name="Ink 17"/>
              <p14:cNvContentPartPr/>
              <p14:nvPr/>
            </p14:nvContentPartPr>
            <p14:xfrm>
              <a:off x="5113188" y="6169442"/>
              <a:ext cx="21240" cy="10620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11028" y="6166610"/>
                <a:ext cx="26280" cy="15576"/>
              </a:xfrm>
              <a:prstGeom prst="rect">
                <a:avLst/>
              </a:prstGeom>
            </p:spPr>
          </p:pic>
        </mc:Fallback>
      </mc:AlternateContent>
      <p:sp>
        <p:nvSpPr>
          <p:cNvPr id="36" name="TextBox 35"/>
          <p:cNvSpPr txBox="1"/>
          <p:nvPr/>
        </p:nvSpPr>
        <p:spPr>
          <a:xfrm>
            <a:off x="6821849" y="2416887"/>
            <a:ext cx="1588173" cy="62773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t" anchorCtr="0"/>
          <a:lstStyle>
            <a:defPPr>
              <a:defRPr lang="uk-UA"/>
            </a:defPPr>
            <a:lvl1pPr algn="just">
              <a:defRPr sz="1200" kern="0">
                <a:solidFill>
                  <a:sysClr val="windowText" lastClr="000000"/>
                </a:solidFill>
                <a:latin typeface="Calibri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n-US" dirty="0"/>
              <a:t>Total number of load cycles is calculated automatically</a:t>
            </a:r>
          </a:p>
        </p:txBody>
      </p:sp>
      <p:sp>
        <p:nvSpPr>
          <p:cNvPr id="39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r>
              <a:rPr lang="en-US" sz="1200" dirty="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44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Rectangle 12"/>
          <p:cNvSpPr/>
          <p:nvPr/>
        </p:nvSpPr>
        <p:spPr>
          <a:xfrm>
            <a:off x="533873" y="897091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Sele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ct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Fatigue Groups</a:t>
            </a:r>
            <a:r>
              <a:rPr lang="en-US" sz="1200" i="1" kern="0" dirty="0" smtClean="0">
                <a:solidFill>
                  <a:sysClr val="windowText" lastClr="000000"/>
                </a:solidFill>
                <a:latin typeface="Calibri"/>
              </a:rPr>
              <a:t> 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in 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Navigation tree</a:t>
            </a:r>
            <a:endParaRPr lang="en-US" sz="1200" i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19" name="Rectangle 12"/>
          <p:cNvSpPr/>
          <p:nvPr/>
        </p:nvSpPr>
        <p:spPr>
          <a:xfrm>
            <a:off x="533873" y="1386224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Title: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Detailed load cycles pattern</a:t>
            </a:r>
            <a:endParaRPr lang="en-US" sz="12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21" name="Oval 20"/>
          <p:cNvSpPr>
            <a:spLocks/>
          </p:cNvSpPr>
          <p:nvPr/>
        </p:nvSpPr>
        <p:spPr>
          <a:xfrm>
            <a:off x="93376" y="895405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sp>
        <p:nvSpPr>
          <p:cNvPr id="22" name="Oval 10"/>
          <p:cNvSpPr>
            <a:spLocks/>
          </p:cNvSpPr>
          <p:nvPr/>
        </p:nvSpPr>
        <p:spPr>
          <a:xfrm>
            <a:off x="93376" y="1384538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</p:txBody>
      </p:sp>
      <p:sp>
        <p:nvSpPr>
          <p:cNvPr id="24" name="Oval 23"/>
          <p:cNvSpPr>
            <a:spLocks/>
          </p:cNvSpPr>
          <p:nvPr/>
        </p:nvSpPr>
        <p:spPr>
          <a:xfrm>
            <a:off x="93376" y="1871985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</a:p>
        </p:txBody>
      </p:sp>
      <p:sp>
        <p:nvSpPr>
          <p:cNvPr id="25" name="Rectangle 12"/>
          <p:cNvSpPr/>
          <p:nvPr/>
        </p:nvSpPr>
        <p:spPr>
          <a:xfrm>
            <a:off x="532980" y="1921472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Select all groups and press</a:t>
            </a:r>
            <a:endParaRPr lang="en-US" sz="12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26" name="Oval 10"/>
          <p:cNvSpPr>
            <a:spLocks/>
          </p:cNvSpPr>
          <p:nvPr/>
        </p:nvSpPr>
        <p:spPr>
          <a:xfrm>
            <a:off x="92483" y="2408919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</a:p>
        </p:txBody>
      </p:sp>
      <p:sp>
        <p:nvSpPr>
          <p:cNvPr id="27" name="Rectangle 12"/>
          <p:cNvSpPr/>
          <p:nvPr/>
        </p:nvSpPr>
        <p:spPr>
          <a:xfrm>
            <a:off x="532980" y="2434973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Select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1..L1-L4 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and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3..L2-L4</a:t>
            </a:r>
            <a:endParaRPr lang="en-US" sz="1200" b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0" name="Oval 10"/>
          <p:cNvSpPr>
            <a:spLocks/>
          </p:cNvSpPr>
          <p:nvPr/>
        </p:nvSpPr>
        <p:spPr>
          <a:xfrm>
            <a:off x="92483" y="2896366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5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Rectangle 12"/>
          <p:cNvSpPr/>
          <p:nvPr/>
        </p:nvSpPr>
        <p:spPr>
          <a:xfrm>
            <a:off x="532980" y="2901336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Fatigue Item Cycles: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0.5e+6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 and </a:t>
            </a:r>
            <a:r>
              <a:rPr lang="en-US" sz="1200" i="1" kern="0" dirty="0" smtClean="0">
                <a:solidFill>
                  <a:sysClr val="windowText" lastClr="000000"/>
                </a:solidFill>
                <a:latin typeface="Calibri"/>
              </a:rPr>
              <a:t>Set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.</a:t>
            </a:r>
            <a:endParaRPr lang="en-US" sz="12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2" name="Oval 10"/>
          <p:cNvSpPr>
            <a:spLocks/>
          </p:cNvSpPr>
          <p:nvPr/>
        </p:nvSpPr>
        <p:spPr>
          <a:xfrm>
            <a:off x="92483" y="3399519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</a:t>
            </a:r>
          </a:p>
        </p:txBody>
      </p:sp>
      <p:sp>
        <p:nvSpPr>
          <p:cNvPr id="38" name="Rectangle 12"/>
          <p:cNvSpPr/>
          <p:nvPr/>
        </p:nvSpPr>
        <p:spPr>
          <a:xfrm>
            <a:off x="532980" y="3389603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Set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1e+6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 cycles for 2..L3-L4</a:t>
            </a:r>
            <a:endParaRPr lang="en-US" sz="1200" i="1" kern="0" dirty="0">
              <a:solidFill>
                <a:sysClr val="windowText" lastClr="000000"/>
              </a:solidFill>
              <a:latin typeface="Calibri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36673" y="1973775"/>
            <a:ext cx="266737" cy="266737"/>
          </a:xfrm>
          <a:prstGeom prst="rect">
            <a:avLst/>
          </a:prstGeom>
        </p:spPr>
      </p:pic>
      <p:sp>
        <p:nvSpPr>
          <p:cNvPr id="42" name="Oval 10"/>
          <p:cNvSpPr>
            <a:spLocks/>
          </p:cNvSpPr>
          <p:nvPr/>
        </p:nvSpPr>
        <p:spPr>
          <a:xfrm>
            <a:off x="92483" y="3887786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7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ectangle 12"/>
          <p:cNvSpPr/>
          <p:nvPr/>
        </p:nvSpPr>
        <p:spPr>
          <a:xfrm>
            <a:off x="532980" y="3877870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Press </a:t>
            </a:r>
            <a:r>
              <a:rPr lang="en-US" sz="1200" i="1" kern="0" dirty="0" smtClean="0">
                <a:solidFill>
                  <a:sysClr val="windowText" lastClr="000000"/>
                </a:solidFill>
                <a:latin typeface="Calibri"/>
              </a:rPr>
              <a:t>Create</a:t>
            </a:r>
            <a:endParaRPr lang="en-US" sz="1200" i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352157" y="2032380"/>
            <a:ext cx="698550" cy="10868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050707" y="1973420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1.</a:t>
            </a:r>
            <a:endParaRPr lang="en-US" sz="900" b="1" dirty="0"/>
          </a:p>
        </p:txBody>
      </p:sp>
      <p:sp>
        <p:nvSpPr>
          <p:cNvPr id="46" name="Title 1"/>
          <p:cNvSpPr txBox="1">
            <a:spLocks/>
          </p:cNvSpPr>
          <p:nvPr/>
        </p:nvSpPr>
        <p:spPr>
          <a:xfrm>
            <a:off x="177799" y="152400"/>
            <a:ext cx="8830733" cy="533400"/>
          </a:xfrm>
          <a:prstGeom prst="rect">
            <a:avLst/>
          </a:prstGeom>
        </p:spPr>
        <p:txBody>
          <a:bodyPr vert="horz" anchor="b" anchorCtr="0"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Add Fatigue Group </a:t>
            </a:r>
            <a:r>
              <a:rPr lang="en-US" dirty="0" smtClean="0"/>
              <a:t>(stress history)</a:t>
            </a:r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6062737" y="1018932"/>
            <a:ext cx="845246" cy="10868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868238" y="957725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2.</a:t>
            </a:r>
            <a:endParaRPr lang="en-US" sz="900" b="1" dirty="0"/>
          </a:p>
        </p:txBody>
      </p:sp>
      <p:sp>
        <p:nvSpPr>
          <p:cNvPr id="49" name="Rectangle 48"/>
          <p:cNvSpPr/>
          <p:nvPr/>
        </p:nvSpPr>
        <p:spPr>
          <a:xfrm>
            <a:off x="6560400" y="2017969"/>
            <a:ext cx="173685" cy="1611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506819" y="1810022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3.</a:t>
            </a:r>
            <a:endParaRPr lang="en-US" sz="900" b="1" dirty="0"/>
          </a:p>
        </p:txBody>
      </p:sp>
      <p:sp>
        <p:nvSpPr>
          <p:cNvPr id="51" name="Rectangle 50"/>
          <p:cNvSpPr/>
          <p:nvPr/>
        </p:nvSpPr>
        <p:spPr>
          <a:xfrm>
            <a:off x="7968111" y="1163218"/>
            <a:ext cx="698550" cy="1315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626576" y="1113559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5.</a:t>
            </a:r>
            <a:endParaRPr lang="en-US" sz="900" b="1" dirty="0"/>
          </a:p>
        </p:txBody>
      </p:sp>
      <p:sp>
        <p:nvSpPr>
          <p:cNvPr id="53" name="Rectangle 52"/>
          <p:cNvSpPr/>
          <p:nvPr/>
        </p:nvSpPr>
        <p:spPr>
          <a:xfrm>
            <a:off x="7928026" y="1544754"/>
            <a:ext cx="566494" cy="1302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456411" y="1494449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6.</a:t>
            </a:r>
            <a:endParaRPr lang="en-US" sz="900" b="1" dirty="0"/>
          </a:p>
        </p:txBody>
      </p:sp>
      <p:sp>
        <p:nvSpPr>
          <p:cNvPr id="55" name="Rectangle 54"/>
          <p:cNvSpPr/>
          <p:nvPr/>
        </p:nvSpPr>
        <p:spPr>
          <a:xfrm>
            <a:off x="8266875" y="3159533"/>
            <a:ext cx="386923" cy="1302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626576" y="3109228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7.</a:t>
            </a:r>
            <a:endParaRPr lang="en-US" sz="900" b="1" dirty="0"/>
          </a:p>
        </p:txBody>
      </p:sp>
      <p:pic>
        <p:nvPicPr>
          <p:cNvPr id="57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47"/>
          <a:stretch/>
        </p:blipFill>
        <p:spPr bwMode="auto">
          <a:xfrm>
            <a:off x="4380642" y="3442090"/>
            <a:ext cx="4209436" cy="2936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203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fld id="{1D8C7E89-3D2E-455B-B628-59013567A8A2}" type="slidenum"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/>
              <a:t>26</a:t>
            </a:fld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77799" y="152400"/>
            <a:ext cx="8830733" cy="533400"/>
          </a:xfrm>
          <a:prstGeom prst="rect">
            <a:avLst/>
          </a:prstGeom>
        </p:spPr>
        <p:txBody>
          <a:bodyPr vert="horz" anchor="b" anchorCtr="0"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Add </a:t>
            </a:r>
            <a:r>
              <a:rPr lang="en-US" dirty="0" smtClean="0"/>
              <a:t>Eurocode3 Fatigue</a:t>
            </a:r>
            <a:endParaRPr lang="en-US" dirty="0"/>
          </a:p>
        </p:txBody>
      </p:sp>
      <p:sp>
        <p:nvSpPr>
          <p:cNvPr id="10" name="Rectangle 12"/>
          <p:cNvSpPr/>
          <p:nvPr/>
        </p:nvSpPr>
        <p:spPr>
          <a:xfrm>
            <a:off x="530352" y="868680"/>
            <a:ext cx="2364890" cy="375660"/>
          </a:xfrm>
          <a:prstGeom prst="rect">
            <a:avLst/>
          </a:prstGeom>
          <a:ln/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Execute </a:t>
            </a:r>
            <a:r>
              <a:rPr lang="en-US" sz="1200" b="1" kern="0" dirty="0">
                <a:solidFill>
                  <a:sysClr val="windowText" lastClr="000000"/>
                </a:solidFill>
                <a:latin typeface="Calibri"/>
              </a:rPr>
              <a:t>Standards =&gt; Add =&gt;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Eurocode3 Fatigue</a:t>
            </a:r>
            <a:endParaRPr lang="en-US" sz="12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11" name="Oval 10"/>
          <p:cNvSpPr>
            <a:spLocks/>
          </p:cNvSpPr>
          <p:nvPr/>
        </p:nvSpPr>
        <p:spPr>
          <a:xfrm>
            <a:off x="91440" y="868680"/>
            <a:ext cx="364520" cy="377346"/>
          </a:xfrm>
          <a:prstGeom prst="ellipse">
            <a:avLst/>
          </a:prstGeom>
          <a:ln/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 12"/>
          <p:cNvSpPr/>
          <p:nvPr/>
        </p:nvSpPr>
        <p:spPr>
          <a:xfrm>
            <a:off x="530352" y="1363432"/>
            <a:ext cx="2364890" cy="375660"/>
          </a:xfrm>
          <a:prstGeom prst="rect">
            <a:avLst/>
          </a:prstGeom>
          <a:ln/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Consequence of Failure: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Low</a:t>
            </a:r>
            <a:endParaRPr lang="en-US" sz="1200" b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13" name="Oval 10"/>
          <p:cNvSpPr>
            <a:spLocks/>
          </p:cNvSpPr>
          <p:nvPr/>
        </p:nvSpPr>
        <p:spPr>
          <a:xfrm>
            <a:off x="90873" y="1361746"/>
            <a:ext cx="364520" cy="377346"/>
          </a:xfrm>
          <a:prstGeom prst="ellipse">
            <a:avLst/>
          </a:prstGeom>
          <a:ln/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Oval 10"/>
          <p:cNvSpPr>
            <a:spLocks/>
          </p:cNvSpPr>
          <p:nvPr/>
        </p:nvSpPr>
        <p:spPr>
          <a:xfrm>
            <a:off x="82155" y="1832712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Calibri"/>
                <a:ea typeface="+mn-ea"/>
                <a:cs typeface="+mn-cs"/>
              </a:rPr>
              <a:t>3</a:t>
            </a:r>
          </a:p>
        </p:txBody>
      </p:sp>
      <p:sp>
        <p:nvSpPr>
          <p:cNvPr id="16" name="Rectangle 12"/>
          <p:cNvSpPr/>
          <p:nvPr/>
        </p:nvSpPr>
        <p:spPr>
          <a:xfrm>
            <a:off x="522652" y="1834398"/>
            <a:ext cx="237259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Assessment Method: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Damage tolerant</a:t>
            </a:r>
            <a:endParaRPr lang="en-US" sz="1200" b="1" u="sng" kern="0" dirty="0">
              <a:solidFill>
                <a:sysClr val="windowText" lastClr="000000"/>
              </a:solidFill>
              <a:latin typeface="Calibri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4407651" y="896176"/>
            <a:ext cx="3801491" cy="1893835"/>
            <a:chOff x="3462809" y="854021"/>
            <a:chExt cx="5430700" cy="2705478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2809" y="854021"/>
              <a:ext cx="5050811" cy="2705478"/>
            </a:xfrm>
            <a:prstGeom prst="rect">
              <a:avLst/>
            </a:prstGeom>
          </p:spPr>
        </p:pic>
        <p:grpSp>
          <p:nvGrpSpPr>
            <p:cNvPr id="21" name="Group 20"/>
            <p:cNvGrpSpPr/>
            <p:nvPr/>
          </p:nvGrpSpPr>
          <p:grpSpPr>
            <a:xfrm>
              <a:off x="6227618" y="1486944"/>
              <a:ext cx="2665891" cy="329760"/>
              <a:chOff x="5675168" y="2029869"/>
              <a:chExt cx="2665891" cy="329760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5675168" y="2074255"/>
                <a:ext cx="2286001" cy="234084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7930538" y="2029869"/>
                <a:ext cx="410521" cy="3297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b="1" dirty="0"/>
                  <a:t>1</a:t>
                </a:r>
                <a:r>
                  <a:rPr lang="en-US" sz="900" b="1" dirty="0" smtClean="0"/>
                  <a:t>.</a:t>
                </a:r>
                <a:endParaRPr lang="en-US" sz="900" b="1" dirty="0"/>
              </a:p>
            </p:txBody>
          </p:sp>
        </p:grp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8094" y="1933763"/>
            <a:ext cx="5263590" cy="2932454"/>
          </a:xfrm>
          <a:prstGeom prst="rect">
            <a:avLst/>
          </a:prstGeom>
        </p:spPr>
      </p:pic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797337"/>
              </p:ext>
            </p:extLst>
          </p:nvPr>
        </p:nvGraphicFramePr>
        <p:xfrm>
          <a:off x="1522184" y="5146293"/>
          <a:ext cx="6543275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8">
                  <a:extLst>
                    <a:ext uri="{9D8B030D-6E8A-4147-A177-3AD203B41FA5}">
                      <a16:colId xmlns="" xmlns:a16="http://schemas.microsoft.com/office/drawing/2014/main" val="2869532887"/>
                    </a:ext>
                  </a:extLst>
                </a:gridCol>
                <a:gridCol w="2163897">
                  <a:extLst>
                    <a:ext uri="{9D8B030D-6E8A-4147-A177-3AD203B41FA5}">
                      <a16:colId xmlns="" xmlns:a16="http://schemas.microsoft.com/office/drawing/2014/main" val="4234204692"/>
                    </a:ext>
                  </a:extLst>
                </a:gridCol>
                <a:gridCol w="2506050">
                  <a:extLst>
                    <a:ext uri="{9D8B030D-6E8A-4147-A177-3AD203B41FA5}">
                      <a16:colId xmlns="" xmlns:a16="http://schemas.microsoft.com/office/drawing/2014/main" val="845046728"/>
                    </a:ext>
                  </a:extLst>
                </a:gridCol>
              </a:tblGrid>
              <a:tr h="312817">
                <a:tc>
                  <a:txBody>
                    <a:bodyPr/>
                    <a:lstStyle/>
                    <a:p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Safety Factor</a:t>
                      </a:r>
                      <a:endParaRPr kumimoji="0" lang="en-US" sz="18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Low consequence</a:t>
                      </a:r>
                      <a:endParaRPr kumimoji="0" lang="en-US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High consequence</a:t>
                      </a:r>
                      <a:endParaRPr kumimoji="0" lang="en-US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39624601"/>
                  </a:ext>
                </a:extLst>
              </a:tr>
              <a:tr h="312817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Damage tolerant</a:t>
                      </a:r>
                      <a:endParaRPr kumimoji="0" lang="en-US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uk-UA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1.0</a:t>
                      </a:r>
                      <a:endParaRPr kumimoji="0" lang="en-US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uk-UA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1.15</a:t>
                      </a:r>
                      <a:endParaRPr kumimoji="0" lang="en-US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50824590"/>
                  </a:ext>
                </a:extLst>
              </a:tr>
              <a:tr h="312817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Safe life</a:t>
                      </a:r>
                      <a:endParaRPr kumimoji="0" lang="en-US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1.15</a:t>
                      </a:r>
                      <a:endParaRPr kumimoji="0" lang="en-US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1.35</a:t>
                      </a:r>
                      <a:endParaRPr kumimoji="0" lang="en-US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389861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969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85750" y="-276225"/>
            <a:ext cx="8229600" cy="990600"/>
          </a:xfrm>
        </p:spPr>
        <p:txBody>
          <a:bodyPr/>
          <a:lstStyle/>
          <a:p>
            <a:r>
              <a:rPr lang="en-US" dirty="0"/>
              <a:t>FAT classes </a:t>
            </a:r>
            <a:r>
              <a:rPr lang="en-US" dirty="0" smtClean="0"/>
              <a:t>Eurocode3</a:t>
            </a:r>
            <a:endParaRPr lang="en-US" dirty="0"/>
          </a:p>
        </p:txBody>
      </p:sp>
      <p:sp>
        <p:nvSpPr>
          <p:cNvPr id="7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fld id="{1D8C7E89-3D2E-455B-B628-59013567A8A2}" type="slidenum"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/>
              <a:t>27</a:t>
            </a:fld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9" name="Ink 18"/>
              <p14:cNvContentPartPr/>
              <p14:nvPr/>
            </p14:nvContentPartPr>
            <p14:xfrm>
              <a:off x="1731177" y="6158965"/>
              <a:ext cx="107640" cy="5580"/>
            </p14:xfrm>
          </p:contentPart>
        </mc:Choice>
        <mc:Fallback>
          <p:pic>
            <p:nvPicPr>
              <p:cNvPr id="19" name="Ink 18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29377" y="6155477"/>
                <a:ext cx="111960" cy="1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0" name="Ink 19"/>
              <p14:cNvContentPartPr/>
              <p14:nvPr/>
            </p14:nvContentPartPr>
            <p14:xfrm>
              <a:off x="4624684" y="5486485"/>
              <a:ext cx="5580" cy="10980"/>
            </p14:xfrm>
          </p:contentPart>
        </mc:Choice>
        <mc:Fallback>
          <p:pic>
            <p:nvPicPr>
              <p:cNvPr id="20" name="Ink 19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22243" y="5483651"/>
                <a:ext cx="10811" cy="15585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589242"/>
              </p:ext>
            </p:extLst>
          </p:nvPr>
        </p:nvGraphicFramePr>
        <p:xfrm>
          <a:off x="311928" y="912668"/>
          <a:ext cx="8546212" cy="20915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3383">
                  <a:extLst>
                    <a:ext uri="{9D8B030D-6E8A-4147-A177-3AD203B41FA5}">
                      <a16:colId xmlns="" xmlns:a16="http://schemas.microsoft.com/office/drawing/2014/main" val="2869532887"/>
                    </a:ext>
                  </a:extLst>
                </a:gridCol>
                <a:gridCol w="2440943"/>
                <a:gridCol w="2440943">
                  <a:extLst>
                    <a:ext uri="{9D8B030D-6E8A-4147-A177-3AD203B41FA5}">
                      <a16:colId xmlns="" xmlns:a16="http://schemas.microsoft.com/office/drawing/2014/main" val="4234204692"/>
                    </a:ext>
                  </a:extLst>
                </a:gridCol>
                <a:gridCol w="2440943">
                  <a:extLst>
                    <a:ext uri="{9D8B030D-6E8A-4147-A177-3AD203B41FA5}">
                      <a16:colId xmlns="" xmlns:a16="http://schemas.microsoft.com/office/drawing/2014/main" val="845046728"/>
                    </a:ext>
                  </a:extLst>
                </a:gridCol>
              </a:tblGrid>
              <a:tr h="317926">
                <a:tc>
                  <a:txBody>
                    <a:bodyPr/>
                    <a:lstStyle/>
                    <a:p>
                      <a:endParaRPr kumimoji="0" lang="en-US" sz="180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1" kern="120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Perpendicular to weld</a:t>
                      </a:r>
                      <a:endParaRPr kumimoji="0" lang="en-US" sz="1800" b="1" kern="12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sz="1800" b="1" kern="120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Parallel with</a:t>
                      </a:r>
                      <a:r>
                        <a:rPr kumimoji="0" lang="en-US" sz="1800" b="1" kern="1200" baseline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weld</a:t>
                      </a:r>
                      <a:endParaRPr kumimoji="0" lang="en-US" sz="1800" b="1" kern="12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sz="1800" b="1" kern="120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Shear</a:t>
                      </a:r>
                      <a:endParaRPr kumimoji="0" lang="en-US" sz="1800" b="1" kern="12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39624601"/>
                  </a:ext>
                </a:extLst>
              </a:tr>
              <a:tr h="93492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Weld</a:t>
                      </a:r>
                      <a:endParaRPr kumimoji="0" lang="en-US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sz="18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80</a:t>
                      </a:r>
                      <a:endParaRPr kumimoji="0" lang="en-US" sz="18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uk-UA" sz="18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en-US" sz="18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kumimoji="0" lang="uk-UA" sz="18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kumimoji="0" lang="en-US" sz="18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sz="18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80</a:t>
                      </a:r>
                      <a:endParaRPr kumimoji="0" lang="en-US" sz="18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850824590"/>
                  </a:ext>
                </a:extLst>
              </a:tr>
              <a:tr h="790833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sz="18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</a:t>
                      </a:r>
                      <a:r>
                        <a:rPr kumimoji="0" lang="en-US" sz="1800" b="0" kern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weld</a:t>
                      </a:r>
                      <a:endParaRPr kumimoji="0" lang="en-US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sz="18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160</a:t>
                      </a:r>
                      <a:endParaRPr kumimoji="0" lang="en-US" sz="18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</a:t>
                      </a:r>
                      <a:endParaRPr kumimoji="0" lang="en-US" sz="18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138986156"/>
                  </a:ext>
                </a:extLst>
              </a:tr>
            </a:tbl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7"/>
          <a:srcRect l="5914"/>
          <a:stretch/>
        </p:blipFill>
        <p:spPr>
          <a:xfrm>
            <a:off x="2502961" y="1304649"/>
            <a:ext cx="939374" cy="85746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8"/>
          <a:srcRect b="4423"/>
          <a:stretch/>
        </p:blipFill>
        <p:spPr>
          <a:xfrm>
            <a:off x="4860921" y="1322532"/>
            <a:ext cx="1457804" cy="82170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9"/>
          <a:srcRect l="9415" t="21327" r="71458" b="14725"/>
          <a:stretch/>
        </p:blipFill>
        <p:spPr>
          <a:xfrm>
            <a:off x="7452286" y="1332676"/>
            <a:ext cx="1362450" cy="830458"/>
          </a:xfrm>
          <a:prstGeom prst="rect">
            <a:avLst/>
          </a:prstGeom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 rotWithShape="1">
          <a:blip r:embed="rId10" cstate="print"/>
          <a:srcRect l="60993" t="12673" r="24866" b="74469"/>
          <a:stretch/>
        </p:blipFill>
        <p:spPr bwMode="auto">
          <a:xfrm>
            <a:off x="2515448" y="2266256"/>
            <a:ext cx="914400" cy="68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8"/>
          <p:cNvPicPr>
            <a:picLocks noChangeAspect="1" noChangeArrowheads="1"/>
          </p:cNvPicPr>
          <p:nvPr/>
        </p:nvPicPr>
        <p:blipFill rotWithShape="1">
          <a:blip r:embed="rId10" cstate="print"/>
          <a:srcRect l="56253" t="12673" r="22673" b="74469"/>
          <a:stretch/>
        </p:blipFill>
        <p:spPr bwMode="auto">
          <a:xfrm>
            <a:off x="7451932" y="2257114"/>
            <a:ext cx="1362803" cy="68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78626" y="3108320"/>
            <a:ext cx="6200775" cy="150495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91" b="1384"/>
          <a:stretch/>
        </p:blipFill>
        <p:spPr bwMode="auto">
          <a:xfrm>
            <a:off x="1408957" y="4935310"/>
            <a:ext cx="7053426" cy="693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2957148" y="5817807"/>
            <a:ext cx="3243730" cy="461665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t" anchorCtr="0"/>
          <a:lstStyle>
            <a:defPPr>
              <a:defRPr lang="uk-UA"/>
            </a:defPPr>
            <a:lvl1pPr algn="just">
              <a:defRPr sz="1200" kern="0">
                <a:solidFill>
                  <a:sysClr val="windowText" lastClr="000000"/>
                </a:solidFill>
                <a:latin typeface="Calibri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n-US" dirty="0"/>
              <a:t>For determination of FAT classes check standard! </a:t>
            </a:r>
          </a:p>
          <a:p>
            <a:r>
              <a:rPr lang="en-US" dirty="0"/>
              <a:t>In this tutorial only examples are given</a:t>
            </a:r>
          </a:p>
        </p:txBody>
      </p:sp>
    </p:spTree>
    <p:extLst>
      <p:ext uri="{BB962C8B-B14F-4D97-AF65-F5344CB8AC3E}">
        <p14:creationId xmlns:p14="http://schemas.microsoft.com/office/powerpoint/2010/main" val="380754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5650" y="855875"/>
            <a:ext cx="3873264" cy="547988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95275" y="-276225"/>
            <a:ext cx="8229600" cy="990600"/>
          </a:xfrm>
        </p:spPr>
        <p:txBody>
          <a:bodyPr/>
          <a:lstStyle/>
          <a:p>
            <a:r>
              <a:rPr lang="en-US" dirty="0" smtClean="0"/>
              <a:t>Eurocode3 Fat Class</a:t>
            </a:r>
            <a:endParaRPr lang="en-US" dirty="0"/>
          </a:p>
        </p:txBody>
      </p:sp>
      <p:sp>
        <p:nvSpPr>
          <p:cNvPr id="9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r>
              <a:rPr lang="en-US" sz="1200" dirty="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32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Oval 10"/>
          <p:cNvSpPr>
            <a:spLocks/>
          </p:cNvSpPr>
          <p:nvPr/>
        </p:nvSpPr>
        <p:spPr>
          <a:xfrm>
            <a:off x="33224" y="872276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sp>
        <p:nvSpPr>
          <p:cNvPr id="17" name="Rectangle 12"/>
          <p:cNvSpPr/>
          <p:nvPr/>
        </p:nvSpPr>
        <p:spPr>
          <a:xfrm>
            <a:off x="473721" y="873962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Press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Define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 for the 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FAT Class.</a:t>
            </a:r>
            <a:endParaRPr lang="en-US" sz="12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18" name="Oval 10"/>
          <p:cNvSpPr>
            <a:spLocks/>
          </p:cNvSpPr>
          <p:nvPr/>
        </p:nvSpPr>
        <p:spPr>
          <a:xfrm>
            <a:off x="33224" y="1361409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</p:txBody>
      </p:sp>
      <p:sp>
        <p:nvSpPr>
          <p:cNvPr id="19" name="Oval 10"/>
          <p:cNvSpPr>
            <a:spLocks/>
          </p:cNvSpPr>
          <p:nvPr/>
        </p:nvSpPr>
        <p:spPr>
          <a:xfrm>
            <a:off x="33224" y="1848856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</a:p>
        </p:txBody>
      </p:sp>
      <p:sp>
        <p:nvSpPr>
          <p:cNvPr id="20" name="Rectangle 12"/>
          <p:cNvSpPr/>
          <p:nvPr/>
        </p:nvSpPr>
        <p:spPr>
          <a:xfrm>
            <a:off x="471935" y="1361409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 Full Model: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160</a:t>
            </a:r>
            <a:endParaRPr lang="en-US" sz="1200" b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22" name="Rectangle 12"/>
          <p:cNvSpPr/>
          <p:nvPr/>
        </p:nvSpPr>
        <p:spPr>
          <a:xfrm>
            <a:off x="471935" y="2276487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For welds: X: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100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; Y/XY: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80</a:t>
            </a:r>
            <a:endParaRPr lang="en-US" sz="1200" b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23" name="Oval 10"/>
          <p:cNvSpPr>
            <a:spLocks/>
          </p:cNvSpPr>
          <p:nvPr/>
        </p:nvSpPr>
        <p:spPr>
          <a:xfrm>
            <a:off x="31438" y="2280926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</a:p>
        </p:txBody>
      </p:sp>
      <p:sp>
        <p:nvSpPr>
          <p:cNvPr id="24" name="Rectangle 12"/>
          <p:cNvSpPr/>
          <p:nvPr/>
        </p:nvSpPr>
        <p:spPr>
          <a:xfrm>
            <a:off x="471935" y="1818223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All Entities: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100 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(No weld)</a:t>
            </a:r>
            <a:endParaRPr lang="en-US" sz="1200" i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25" name="Oval 10"/>
          <p:cNvSpPr>
            <a:spLocks/>
          </p:cNvSpPr>
          <p:nvPr/>
        </p:nvSpPr>
        <p:spPr>
          <a:xfrm>
            <a:off x="31438" y="2733280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5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312217" y="3304101"/>
            <a:ext cx="225316" cy="1911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7" name="Rectangle 12"/>
          <p:cNvSpPr/>
          <p:nvPr/>
        </p:nvSpPr>
        <p:spPr>
          <a:xfrm>
            <a:off x="471935" y="2734966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For welds intersections: X: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80</a:t>
            </a:r>
            <a:endParaRPr lang="en-US" sz="1200" b="1" i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55445" y="3294015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/>
              <a:t>2</a:t>
            </a:r>
            <a:r>
              <a:rPr lang="en-US" sz="900" b="1" dirty="0" smtClean="0"/>
              <a:t>.</a:t>
            </a:r>
            <a:endParaRPr lang="en-US" sz="900" b="1" dirty="0"/>
          </a:p>
        </p:txBody>
      </p:sp>
      <p:sp>
        <p:nvSpPr>
          <p:cNvPr id="32" name="Rectangle 31"/>
          <p:cNvSpPr/>
          <p:nvPr/>
        </p:nvSpPr>
        <p:spPr>
          <a:xfrm>
            <a:off x="6312216" y="4085896"/>
            <a:ext cx="778871" cy="1870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55445" y="4063980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5.</a:t>
            </a:r>
            <a:endParaRPr lang="en-US" sz="900" b="1" dirty="0"/>
          </a:p>
        </p:txBody>
      </p:sp>
      <p:sp>
        <p:nvSpPr>
          <p:cNvPr id="36" name="Rectangle 35"/>
          <p:cNvSpPr/>
          <p:nvPr/>
        </p:nvSpPr>
        <p:spPr>
          <a:xfrm>
            <a:off x="6316532" y="3499230"/>
            <a:ext cx="777857" cy="1911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55445" y="3485421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3.</a:t>
            </a:r>
            <a:endParaRPr lang="en-US" sz="900" b="1" dirty="0"/>
          </a:p>
        </p:txBody>
      </p:sp>
      <p:sp>
        <p:nvSpPr>
          <p:cNvPr id="38" name="Rectangle 37"/>
          <p:cNvSpPr/>
          <p:nvPr/>
        </p:nvSpPr>
        <p:spPr>
          <a:xfrm>
            <a:off x="6313231" y="3701241"/>
            <a:ext cx="777857" cy="3550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55445" y="3671640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4.</a:t>
            </a:r>
            <a:endParaRPr lang="en-US" sz="900" b="1" dirty="0"/>
          </a:p>
        </p:txBody>
      </p:sp>
    </p:spTree>
    <p:extLst>
      <p:ext uri="{BB962C8B-B14F-4D97-AF65-F5344CB8AC3E}">
        <p14:creationId xmlns:p14="http://schemas.microsoft.com/office/powerpoint/2010/main" val="261230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90500" y="-249796"/>
            <a:ext cx="8229600" cy="990600"/>
          </a:xfrm>
        </p:spPr>
        <p:txBody>
          <a:bodyPr/>
          <a:lstStyle/>
          <a:p>
            <a:r>
              <a:rPr lang="en-US" dirty="0" smtClean="0"/>
              <a:t>Classification Plot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8345" y="941945"/>
            <a:ext cx="4611557" cy="252530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8345" y="3744208"/>
            <a:ext cx="4611557" cy="2527887"/>
          </a:xfrm>
          <a:prstGeom prst="rect">
            <a:avLst/>
          </a:prstGeom>
        </p:spPr>
      </p:pic>
      <p:sp>
        <p:nvSpPr>
          <p:cNvPr id="13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fld id="{1D8C7E89-3D2E-455B-B628-59013567A8A2}" type="slidenum"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/>
              <a:t>29</a:t>
            </a:fld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val 10"/>
          <p:cNvSpPr>
            <a:spLocks/>
          </p:cNvSpPr>
          <p:nvPr/>
        </p:nvSpPr>
        <p:spPr>
          <a:xfrm>
            <a:off x="94431" y="895811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sp>
        <p:nvSpPr>
          <p:cNvPr id="9" name="Rectangle 12"/>
          <p:cNvSpPr/>
          <p:nvPr/>
        </p:nvSpPr>
        <p:spPr>
          <a:xfrm>
            <a:off x="534928" y="897497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Direction: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X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. Press </a:t>
            </a:r>
            <a:r>
              <a:rPr lang="en-US" sz="1200" i="1" kern="0" dirty="0" smtClean="0">
                <a:solidFill>
                  <a:sysClr val="windowText" lastClr="000000"/>
                </a:solidFill>
                <a:latin typeface="Calibri"/>
              </a:rPr>
              <a:t>Plot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 </a:t>
            </a:r>
            <a:endParaRPr lang="en-US" sz="12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10" name="Oval 10"/>
          <p:cNvSpPr>
            <a:spLocks/>
          </p:cNvSpPr>
          <p:nvPr/>
        </p:nvSpPr>
        <p:spPr>
          <a:xfrm>
            <a:off x="94431" y="1384944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</p:txBody>
      </p:sp>
      <p:sp>
        <p:nvSpPr>
          <p:cNvPr id="15" name="Rectangle 12"/>
          <p:cNvSpPr/>
          <p:nvPr/>
        </p:nvSpPr>
        <p:spPr>
          <a:xfrm>
            <a:off x="534928" y="1386630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Direction: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Y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. 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Press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Plot</a:t>
            </a:r>
            <a:endParaRPr lang="en-US" sz="12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16" name="Oval 10"/>
          <p:cNvSpPr>
            <a:spLocks/>
          </p:cNvSpPr>
          <p:nvPr/>
        </p:nvSpPr>
        <p:spPr>
          <a:xfrm>
            <a:off x="94431" y="1872391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34928" y="1874077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Press </a:t>
            </a:r>
            <a:r>
              <a:rPr lang="en-US" sz="1200" i="1" kern="0" dirty="0" smtClean="0">
                <a:solidFill>
                  <a:sysClr val="windowText" lastClr="000000"/>
                </a:solidFill>
                <a:latin typeface="Calibri"/>
              </a:rPr>
              <a:t>OK</a:t>
            </a:r>
            <a:endParaRPr lang="en-US" sz="1200" kern="0" dirty="0">
              <a:solidFill>
                <a:sysClr val="windowText" lastClr="000000"/>
              </a:solidFill>
              <a:latin typeface="Calibri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386" y="2361525"/>
            <a:ext cx="2817394" cy="3986043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2064384" y="3676455"/>
            <a:ext cx="431695" cy="1429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37319" y="3632525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1.</a:t>
            </a:r>
            <a:endParaRPr lang="en-US" sz="900" b="1" dirty="0"/>
          </a:p>
        </p:txBody>
      </p:sp>
      <p:sp>
        <p:nvSpPr>
          <p:cNvPr id="21" name="Rectangle 20"/>
          <p:cNvSpPr/>
          <p:nvPr/>
        </p:nvSpPr>
        <p:spPr>
          <a:xfrm>
            <a:off x="3116087" y="3669305"/>
            <a:ext cx="392450" cy="1572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86515" y="3632524"/>
            <a:ext cx="4090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1, 2.</a:t>
            </a:r>
            <a:endParaRPr lang="en-US" sz="900" b="1" dirty="0"/>
          </a:p>
        </p:txBody>
      </p:sp>
      <p:sp>
        <p:nvSpPr>
          <p:cNvPr id="23" name="Rectangle 22"/>
          <p:cNvSpPr/>
          <p:nvPr/>
        </p:nvSpPr>
        <p:spPr>
          <a:xfrm>
            <a:off x="2064097" y="3878486"/>
            <a:ext cx="431695" cy="1299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45806" y="3838202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2.</a:t>
            </a:r>
            <a:endParaRPr lang="en-US" sz="900" b="1" dirty="0"/>
          </a:p>
        </p:txBody>
      </p:sp>
    </p:spTree>
    <p:extLst>
      <p:ext uri="{BB962C8B-B14F-4D97-AF65-F5344CB8AC3E}">
        <p14:creationId xmlns:p14="http://schemas.microsoft.com/office/powerpoint/2010/main" val="26807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571248" y="1462246"/>
            <a:ext cx="2726437" cy="32141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Allowable Stress Design method</a:t>
            </a:r>
          </a:p>
        </p:txBody>
      </p:sp>
      <p:pic>
        <p:nvPicPr>
          <p:cNvPr id="2050" name="Picture 2" descr="image00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928" y="1937743"/>
            <a:ext cx="4221320" cy="1903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3824" y="1577231"/>
            <a:ext cx="4507860" cy="31160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928" y="3956733"/>
            <a:ext cx="4325389" cy="2078505"/>
          </a:xfrm>
          <a:prstGeom prst="rect">
            <a:avLst/>
          </a:prstGeom>
        </p:spPr>
      </p:pic>
      <p:sp>
        <p:nvSpPr>
          <p:cNvPr id="9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fld id="{1D8C7E89-3D2E-455B-B628-59013567A8A2}" type="slidenum"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/>
              <a:t>3</a:t>
            </a:fld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77799" y="152400"/>
            <a:ext cx="8830733" cy="5334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Fatigue F.E.M. 1.001</a:t>
            </a:r>
          </a:p>
        </p:txBody>
      </p:sp>
    </p:spTree>
    <p:extLst>
      <p:ext uri="{BB962C8B-B14F-4D97-AF65-F5344CB8AC3E}">
        <p14:creationId xmlns:p14="http://schemas.microsoft.com/office/powerpoint/2010/main" val="376894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9617" y="4201641"/>
            <a:ext cx="4350962" cy="219814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71450" y="-250697"/>
            <a:ext cx="8229600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Fatigue Damage Plot</a:t>
            </a:r>
            <a:endParaRPr lang="en-US" dirty="0"/>
          </a:p>
        </p:txBody>
      </p:sp>
      <p:sp>
        <p:nvSpPr>
          <p:cNvPr id="30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r>
              <a:rPr lang="en-US" sz="1200" dirty="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41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12"/>
          <p:cNvSpPr/>
          <p:nvPr/>
        </p:nvSpPr>
        <p:spPr>
          <a:xfrm>
            <a:off x="533873" y="897091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Execute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Criteria Plot 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in </a:t>
            </a:r>
            <a:r>
              <a:rPr lang="en-US" sz="1200" b="1" kern="0" dirty="0">
                <a:solidFill>
                  <a:sysClr val="windowText" lastClr="000000"/>
                </a:solidFill>
                <a:latin typeface="Calibri"/>
              </a:rPr>
              <a:t>Fatigue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 </a:t>
            </a:r>
            <a:r>
              <a:rPr lang="en-US" sz="1200" b="1" kern="0" dirty="0">
                <a:solidFill>
                  <a:sysClr val="windowText" lastClr="000000"/>
                </a:solidFill>
                <a:latin typeface="Calibri"/>
              </a:rPr>
              <a:t>Check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 context menu</a:t>
            </a:r>
            <a:endParaRPr lang="en-US" sz="1200" i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9" name="Rectangle 12"/>
          <p:cNvSpPr/>
          <p:nvPr/>
        </p:nvSpPr>
        <p:spPr>
          <a:xfrm>
            <a:off x="533873" y="1386224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Parameter: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Summed Damage</a:t>
            </a:r>
            <a:endParaRPr lang="en-US" sz="12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10" name="Oval 9"/>
          <p:cNvSpPr>
            <a:spLocks/>
          </p:cNvSpPr>
          <p:nvPr/>
        </p:nvSpPr>
        <p:spPr>
          <a:xfrm>
            <a:off x="93376" y="895405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sp>
        <p:nvSpPr>
          <p:cNvPr id="11" name="Oval 10"/>
          <p:cNvSpPr>
            <a:spLocks/>
          </p:cNvSpPr>
          <p:nvPr/>
        </p:nvSpPr>
        <p:spPr>
          <a:xfrm>
            <a:off x="93376" y="1384538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</p:txBody>
      </p:sp>
      <p:sp>
        <p:nvSpPr>
          <p:cNvPr id="12" name="Oval 11"/>
          <p:cNvSpPr>
            <a:spLocks/>
          </p:cNvSpPr>
          <p:nvPr/>
        </p:nvSpPr>
        <p:spPr>
          <a:xfrm>
            <a:off x="93376" y="1871985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32980" y="1921472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Direction: </a:t>
            </a:r>
            <a:r>
              <a:rPr lang="en-US" sz="1200" b="1" kern="0" dirty="0">
                <a:solidFill>
                  <a:sysClr val="windowText" lastClr="000000"/>
                </a:solidFill>
                <a:latin typeface="Calibri"/>
              </a:rPr>
              <a:t>Overall</a:t>
            </a:r>
            <a:endParaRPr lang="en-US" sz="12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14" name="Oval 10"/>
          <p:cNvSpPr>
            <a:spLocks/>
          </p:cNvSpPr>
          <p:nvPr/>
        </p:nvSpPr>
        <p:spPr>
          <a:xfrm>
            <a:off x="92483" y="2408919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</a:p>
        </p:txBody>
      </p:sp>
      <p:sp>
        <p:nvSpPr>
          <p:cNvPr id="15" name="Rectangle 12"/>
          <p:cNvSpPr/>
          <p:nvPr/>
        </p:nvSpPr>
        <p:spPr>
          <a:xfrm>
            <a:off x="532980" y="2434973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Point of interest: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Total 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Type: </a:t>
            </a:r>
            <a:r>
              <a:rPr lang="en-US" sz="1200" b="1" kern="0" dirty="0" err="1" smtClean="0">
                <a:solidFill>
                  <a:sysClr val="windowText" lastClr="000000"/>
                </a:solidFill>
                <a:latin typeface="Calibri"/>
              </a:rPr>
              <a:t>AbsMax</a:t>
            </a:r>
            <a:endParaRPr lang="en-US" sz="12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16" name="Oval 10"/>
          <p:cNvSpPr>
            <a:spLocks/>
          </p:cNvSpPr>
          <p:nvPr/>
        </p:nvSpPr>
        <p:spPr>
          <a:xfrm>
            <a:off x="92483" y="2896366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5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ectangle 12"/>
          <p:cNvSpPr/>
          <p:nvPr/>
        </p:nvSpPr>
        <p:spPr>
          <a:xfrm>
            <a:off x="532980" y="2901336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Press          to preview 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Plot</a:t>
            </a:r>
            <a:endParaRPr lang="en-US" sz="1200" i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18" name="Oval 10"/>
          <p:cNvSpPr>
            <a:spLocks/>
          </p:cNvSpPr>
          <p:nvPr/>
        </p:nvSpPr>
        <p:spPr>
          <a:xfrm>
            <a:off x="92483" y="3399519"/>
            <a:ext cx="364520" cy="377346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</a:t>
            </a:r>
          </a:p>
        </p:txBody>
      </p:sp>
      <p:sp>
        <p:nvSpPr>
          <p:cNvPr id="19" name="Rectangle 12"/>
          <p:cNvSpPr/>
          <p:nvPr/>
        </p:nvSpPr>
        <p:spPr>
          <a:xfrm>
            <a:off x="532980" y="3389603"/>
            <a:ext cx="2743200" cy="37566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Press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OK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5729" y="2979988"/>
            <a:ext cx="209579" cy="20957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905" y="895405"/>
            <a:ext cx="4418674" cy="3276686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4888327" y="2573934"/>
            <a:ext cx="1512472" cy="20128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52716" y="2544384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2.</a:t>
            </a:r>
            <a:endParaRPr lang="en-US" sz="900" b="1" dirty="0"/>
          </a:p>
        </p:txBody>
      </p:sp>
      <p:sp>
        <p:nvSpPr>
          <p:cNvPr id="24" name="Rectangle 23"/>
          <p:cNvSpPr/>
          <p:nvPr/>
        </p:nvSpPr>
        <p:spPr>
          <a:xfrm>
            <a:off x="4888327" y="2775658"/>
            <a:ext cx="1512472" cy="1835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52716" y="2746108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3.</a:t>
            </a:r>
            <a:endParaRPr lang="en-US" sz="900" b="1" dirty="0"/>
          </a:p>
        </p:txBody>
      </p:sp>
      <p:sp>
        <p:nvSpPr>
          <p:cNvPr id="27" name="Rectangle 26"/>
          <p:cNvSpPr/>
          <p:nvPr/>
        </p:nvSpPr>
        <p:spPr>
          <a:xfrm>
            <a:off x="4888326" y="2990654"/>
            <a:ext cx="1512473" cy="1712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652848" y="2973389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4.</a:t>
            </a:r>
            <a:endParaRPr lang="en-US" sz="900" b="1" dirty="0"/>
          </a:p>
        </p:txBody>
      </p:sp>
      <p:sp>
        <p:nvSpPr>
          <p:cNvPr id="32" name="Rectangle 31"/>
          <p:cNvSpPr/>
          <p:nvPr/>
        </p:nvSpPr>
        <p:spPr>
          <a:xfrm>
            <a:off x="6955070" y="3952522"/>
            <a:ext cx="180669" cy="1635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195194" y="3954090"/>
            <a:ext cx="567018" cy="1635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918688" y="3749937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5.</a:t>
            </a:r>
            <a:endParaRPr lang="en-US" sz="9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284237" y="3747328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6.</a:t>
            </a:r>
            <a:endParaRPr lang="en-US" sz="900" b="1" dirty="0"/>
          </a:p>
        </p:txBody>
      </p:sp>
    </p:spTree>
    <p:extLst>
      <p:ext uri="{BB962C8B-B14F-4D97-AF65-F5344CB8AC3E}">
        <p14:creationId xmlns:p14="http://schemas.microsoft.com/office/powerpoint/2010/main" val="428972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33375" y="-234441"/>
            <a:ext cx="8229600" cy="990600"/>
          </a:xfrm>
        </p:spPr>
        <p:txBody>
          <a:bodyPr/>
          <a:lstStyle/>
          <a:p>
            <a:r>
              <a:rPr lang="en-US" dirty="0" smtClean="0"/>
              <a:t>Comparison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127" y="949189"/>
            <a:ext cx="5578602" cy="31350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5946" y="3125950"/>
            <a:ext cx="5490750" cy="308353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985440" y="5840150"/>
            <a:ext cx="4577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Eurocode 3 utilization factor at 2 million cycles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33617" y="1000707"/>
            <a:ext cx="2908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FEM 1.001 utilization factor </a:t>
            </a:r>
          </a:p>
        </p:txBody>
      </p:sp>
      <p:sp>
        <p:nvSpPr>
          <p:cNvPr id="15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r>
              <a:rPr lang="en-US" sz="1200" dirty="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46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6036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082" y="3123987"/>
            <a:ext cx="3490245" cy="1351564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1914905" y="3223031"/>
            <a:ext cx="140124" cy="2128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860" y="1795563"/>
            <a:ext cx="1123069" cy="6377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860" y="5300586"/>
            <a:ext cx="1751422" cy="491972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2706" y="5969632"/>
            <a:ext cx="4194994" cy="277531"/>
          </a:xfrm>
          <a:prstGeom prst="rect">
            <a:avLst/>
          </a:prstGeom>
        </p:spPr>
      </p:pic>
      <p:sp>
        <p:nvSpPr>
          <p:cNvPr id="22" name="Rectangle 12"/>
          <p:cNvSpPr/>
          <p:nvPr/>
        </p:nvSpPr>
        <p:spPr>
          <a:xfrm>
            <a:off x="297860" y="1425088"/>
            <a:ext cx="2743200" cy="37566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en-US" sz="1200" kern="0">
                <a:solidFill>
                  <a:sysClr val="windowText" lastClr="000000"/>
                </a:solidFill>
                <a:latin typeface="Calibri"/>
              </a:rPr>
              <a:t>Kappa Factor</a:t>
            </a:r>
            <a:endParaRPr lang="en-US" sz="12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23" name="Rectangle 12"/>
          <p:cNvSpPr/>
          <p:nvPr/>
        </p:nvSpPr>
        <p:spPr>
          <a:xfrm>
            <a:off x="297860" y="2618460"/>
            <a:ext cx="2743200" cy="37566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Allowable Stress</a:t>
            </a:r>
          </a:p>
        </p:txBody>
      </p:sp>
      <p:sp>
        <p:nvSpPr>
          <p:cNvPr id="27" name="Rectangle 12"/>
          <p:cNvSpPr/>
          <p:nvPr/>
        </p:nvSpPr>
        <p:spPr>
          <a:xfrm>
            <a:off x="297860" y="4722510"/>
            <a:ext cx="2743200" cy="37566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Utilization Factor Combined</a:t>
            </a:r>
          </a:p>
        </p:txBody>
      </p:sp>
      <p:sp>
        <p:nvSpPr>
          <p:cNvPr id="28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r>
              <a:rPr lang="en-US" sz="1200" dirty="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84232" y="1129101"/>
            <a:ext cx="5847361" cy="4840531"/>
          </a:xfrm>
          <a:prstGeom prst="rect">
            <a:avLst/>
          </a:prstGeom>
        </p:spPr>
      </p:pic>
      <p:cxnSp>
        <p:nvCxnSpPr>
          <p:cNvPr id="30" name="Straight Arrow Connector 29"/>
          <p:cNvCxnSpPr/>
          <p:nvPr/>
        </p:nvCxnSpPr>
        <p:spPr>
          <a:xfrm flipH="1" flipV="1">
            <a:off x="2077889" y="1686652"/>
            <a:ext cx="1236812" cy="115268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>
            <a:off x="2829134" y="4629960"/>
            <a:ext cx="485566" cy="22319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/>
          <p:nvPr/>
        </p:nvCxnSpPr>
        <p:spPr>
          <a:xfrm rot="10800000">
            <a:off x="1346074" y="2994121"/>
            <a:ext cx="1968627" cy="891831"/>
          </a:xfrm>
          <a:prstGeom prst="bentConnector3">
            <a:avLst>
              <a:gd name="adj1" fmla="val 99932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/>
          <p:nvPr/>
        </p:nvCxnSpPr>
        <p:spPr>
          <a:xfrm rot="10800000" flipV="1">
            <a:off x="2077892" y="3419743"/>
            <a:ext cx="1236809" cy="2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"/>
          <p:cNvSpPr txBox="1">
            <a:spLocks/>
          </p:cNvSpPr>
          <p:nvPr/>
        </p:nvSpPr>
        <p:spPr>
          <a:xfrm>
            <a:off x="177799" y="152400"/>
            <a:ext cx="8830733" cy="5334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Fatigue in SDC Verifier</a:t>
            </a:r>
          </a:p>
        </p:txBody>
      </p:sp>
    </p:spTree>
    <p:extLst>
      <p:ext uri="{BB962C8B-B14F-4D97-AF65-F5344CB8AC3E}">
        <p14:creationId xmlns:p14="http://schemas.microsoft.com/office/powerpoint/2010/main" val="417959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465" y="3163305"/>
            <a:ext cx="3896052" cy="254281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84" y="1853869"/>
            <a:ext cx="3456761" cy="74073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112518" y="3112101"/>
            <a:ext cx="4109462" cy="29648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Corresponding values of Stress fatigue in SDC Verifier: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1484" y="1298619"/>
            <a:ext cx="4669856" cy="459819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Stress Fatigue is used in Fatigue Allowable Stress calculations.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18041" y="1299239"/>
            <a:ext cx="3869727" cy="1025947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Stress Fatigue depends on:</a:t>
            </a:r>
          </a:p>
          <a:p>
            <a:pPr marL="285750" indent="-285750" algn="just">
              <a:buFontTx/>
              <a:buChar char="-"/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Weld Type (W0-W2, K0-K4);</a:t>
            </a:r>
          </a:p>
          <a:p>
            <a:pPr marL="285750" indent="-285750" algn="just">
              <a:buFontTx/>
              <a:buChar char="-"/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Element Group / Loading Group (B1-B6);</a:t>
            </a:r>
          </a:p>
          <a:p>
            <a:pPr marL="285750" indent="-285750" algn="just">
              <a:buFontTx/>
              <a:buChar char="-"/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Material Type ( St360/St37, St510/St52).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366305" y="2014988"/>
            <a:ext cx="242781" cy="1696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Rectangle 16"/>
          <p:cNvSpPr/>
          <p:nvPr/>
        </p:nvSpPr>
        <p:spPr>
          <a:xfrm>
            <a:off x="2366306" y="2323122"/>
            <a:ext cx="242781" cy="1696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3" name="Rectangle 22"/>
          <p:cNvSpPr/>
          <p:nvPr/>
        </p:nvSpPr>
        <p:spPr>
          <a:xfrm>
            <a:off x="2493473" y="5048899"/>
            <a:ext cx="921961" cy="15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8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r>
              <a:rPr lang="en-US" sz="1200" dirty="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0942" y="3524065"/>
            <a:ext cx="4955989" cy="2314027"/>
          </a:xfrm>
          <a:prstGeom prst="rect">
            <a:avLst/>
          </a:prstGeom>
        </p:spPr>
      </p:pic>
      <p:cxnSp>
        <p:nvCxnSpPr>
          <p:cNvPr id="8" name="Curved Connector 7"/>
          <p:cNvCxnSpPr/>
          <p:nvPr/>
        </p:nvCxnSpPr>
        <p:spPr>
          <a:xfrm flipV="1">
            <a:off x="3415434" y="4422531"/>
            <a:ext cx="2871066" cy="780558"/>
          </a:xfrm>
          <a:prstGeom prst="curvedConnector3">
            <a:avLst>
              <a:gd name="adj1" fmla="val 95630"/>
            </a:avLst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"/>
          <p:cNvSpPr txBox="1">
            <a:spLocks/>
          </p:cNvSpPr>
          <p:nvPr/>
        </p:nvSpPr>
        <p:spPr>
          <a:xfrm>
            <a:off x="177799" y="152400"/>
            <a:ext cx="8830733" cy="5334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Stress Fatigue</a:t>
            </a:r>
          </a:p>
        </p:txBody>
      </p:sp>
    </p:spTree>
    <p:extLst>
      <p:ext uri="{BB962C8B-B14F-4D97-AF65-F5344CB8AC3E}">
        <p14:creationId xmlns:p14="http://schemas.microsoft.com/office/powerpoint/2010/main" val="224506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2"/>
          <p:cNvSpPr/>
          <p:nvPr/>
        </p:nvSpPr>
        <p:spPr>
          <a:xfrm>
            <a:off x="219809" y="1096896"/>
            <a:ext cx="4460744" cy="1153162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Weld Type – also called Notch Case, defines which elements belong to what weld type (K0-K4 – joints affected by welding, W0-W2 – elements and joints, not affected by welding). Weld Type depends on shape, structural design, whole pattern or type and quality of welds.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809" y="2661154"/>
            <a:ext cx="4460744" cy="27291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1448" y="1298102"/>
            <a:ext cx="4382552" cy="4092175"/>
          </a:xfrm>
          <a:prstGeom prst="rect">
            <a:avLst/>
          </a:prstGeom>
        </p:spPr>
      </p:pic>
      <p:sp>
        <p:nvSpPr>
          <p:cNvPr id="8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r>
              <a:rPr lang="en-US" sz="1200" dirty="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77799" y="152400"/>
            <a:ext cx="8830733" cy="5334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Weld Type</a:t>
            </a:r>
          </a:p>
        </p:txBody>
      </p:sp>
    </p:spTree>
    <p:extLst>
      <p:ext uri="{BB962C8B-B14F-4D97-AF65-F5344CB8AC3E}">
        <p14:creationId xmlns:p14="http://schemas.microsoft.com/office/powerpoint/2010/main" val="249285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3004" y="4556875"/>
            <a:ext cx="5600122" cy="13986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1248" y="2049811"/>
            <a:ext cx="3614980" cy="1344968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662125" y="1635863"/>
            <a:ext cx="1301880" cy="32141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Load Spectrum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789167" y="4069680"/>
            <a:ext cx="1339141" cy="32141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Element Group</a:t>
            </a:r>
            <a:endParaRPr lang="en-US" sz="1200" b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484205" y="1075742"/>
            <a:ext cx="6217920" cy="349721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Element Group also called Loading Group depends on: Class of Utilization, Load Spectrum.</a:t>
            </a:r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913972"/>
              </p:ext>
            </p:extLst>
          </p:nvPr>
        </p:nvGraphicFramePr>
        <p:xfrm>
          <a:off x="297525" y="2002727"/>
          <a:ext cx="3058349" cy="1808988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144621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5753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5459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96245">
                <a:tc>
                  <a:txBody>
                    <a:bodyPr/>
                    <a:lstStyle/>
                    <a:p>
                      <a:pPr marL="0" marR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1400" kern="1200" dirty="0">
                          <a:effectLst/>
                        </a:rPr>
                        <a:t>Load Cycles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1400" kern="1200" dirty="0">
                          <a:effectLst/>
                        </a:rPr>
                        <a:t>Number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1400" kern="1200" dirty="0">
                          <a:effectLst/>
                        </a:rPr>
                        <a:t>Total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4955">
                <a:tc>
                  <a:txBody>
                    <a:bodyPr/>
                    <a:lstStyle/>
                    <a:p>
                      <a:pPr marL="0" marR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1400" kern="1200" dirty="0">
                          <a:effectLst/>
                        </a:rPr>
                        <a:t>Moves per hour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1400" kern="1200" dirty="0">
                          <a:effectLst/>
                        </a:rPr>
                        <a:t>30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</a:rPr>
                        <a:t> 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9487">
                <a:tc>
                  <a:txBody>
                    <a:bodyPr/>
                    <a:lstStyle/>
                    <a:p>
                      <a:pPr marL="0" marR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1400" kern="1200" dirty="0">
                          <a:effectLst/>
                        </a:rPr>
                        <a:t>Hours per day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1400" kern="1200" dirty="0">
                          <a:effectLst/>
                        </a:rPr>
                        <a:t>10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1400" kern="1200" dirty="0">
                          <a:effectLst/>
                        </a:rPr>
                        <a:t>300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9487">
                <a:tc>
                  <a:txBody>
                    <a:bodyPr/>
                    <a:lstStyle/>
                    <a:p>
                      <a:pPr marL="0" marR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1400" kern="1200" dirty="0">
                          <a:effectLst/>
                        </a:rPr>
                        <a:t>Days per year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1400" kern="1200" dirty="0">
                          <a:effectLst/>
                        </a:rPr>
                        <a:t>300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1400" kern="1200" dirty="0">
                          <a:effectLst/>
                        </a:rPr>
                        <a:t>90000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99487">
                <a:tc>
                  <a:txBody>
                    <a:bodyPr/>
                    <a:lstStyle/>
                    <a:p>
                      <a:pPr marL="0" marR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1400" kern="1200">
                          <a:effectLst/>
                        </a:rPr>
                        <a:t>Number of Years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1400" kern="1200">
                          <a:effectLst/>
                        </a:rPr>
                        <a:t>20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1400" kern="1200" dirty="0">
                          <a:effectLst/>
                        </a:rPr>
                        <a:t>1800000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99487">
                <a:tc>
                  <a:txBody>
                    <a:bodyPr/>
                    <a:lstStyle/>
                    <a:p>
                      <a:pPr marL="0" marR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1400" kern="1200" dirty="0">
                          <a:effectLst/>
                        </a:rPr>
                        <a:t>Total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1400" kern="1200" dirty="0">
                          <a:effectLst/>
                        </a:rPr>
                        <a:t>Million: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1400" kern="1200" dirty="0">
                          <a:effectLst/>
                        </a:rPr>
                        <a:t>1.8</a:t>
                      </a:r>
                      <a:endParaRPr lang="uk-UA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1" name="Rectangle 20"/>
          <p:cNvSpPr/>
          <p:nvPr/>
        </p:nvSpPr>
        <p:spPr>
          <a:xfrm>
            <a:off x="950307" y="1619025"/>
            <a:ext cx="1948341" cy="32141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Example of Load Cycles: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11760" y="4071106"/>
            <a:ext cx="3200400" cy="32141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Class of Utilization </a:t>
            </a:r>
            <a:r>
              <a:rPr lang="en-US" sz="1200" b="1" kern="0" dirty="0">
                <a:solidFill>
                  <a:sysClr val="windowText" lastClr="000000"/>
                </a:solidFill>
                <a:latin typeface="Calibri"/>
              </a:rPr>
              <a:t>B7 </a:t>
            </a: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(1.8 million &lt; 2 x 10^6)</a:t>
            </a:r>
          </a:p>
        </p:txBody>
      </p:sp>
      <p:sp>
        <p:nvSpPr>
          <p:cNvPr id="25" name="Rectangle 24"/>
          <p:cNvSpPr/>
          <p:nvPr/>
        </p:nvSpPr>
        <p:spPr>
          <a:xfrm>
            <a:off x="7265746" y="5186727"/>
            <a:ext cx="489290" cy="1972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72722" y="3337415"/>
            <a:ext cx="4923802" cy="34487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35376" y="3650707"/>
            <a:ext cx="1650229" cy="32900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242" y="4391090"/>
            <a:ext cx="3217852" cy="1862708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759180" y="5488528"/>
            <a:ext cx="276192" cy="1481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0" name="Rectangle 29"/>
          <p:cNvSpPr/>
          <p:nvPr/>
        </p:nvSpPr>
        <p:spPr>
          <a:xfrm>
            <a:off x="315733" y="5707194"/>
            <a:ext cx="2992455" cy="1481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9" name="Rectangle 18"/>
          <p:cNvSpPr/>
          <p:nvPr/>
        </p:nvSpPr>
        <p:spPr>
          <a:xfrm>
            <a:off x="7256794" y="5500625"/>
            <a:ext cx="498242" cy="1360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2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r>
              <a:rPr lang="en-US" sz="1200" dirty="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Title 1"/>
          <p:cNvSpPr txBox="1">
            <a:spLocks/>
          </p:cNvSpPr>
          <p:nvPr/>
        </p:nvSpPr>
        <p:spPr>
          <a:xfrm>
            <a:off x="177799" y="152400"/>
            <a:ext cx="8830733" cy="5334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Element Group</a:t>
            </a:r>
          </a:p>
        </p:txBody>
      </p:sp>
    </p:spTree>
    <p:extLst>
      <p:ext uri="{BB962C8B-B14F-4D97-AF65-F5344CB8AC3E}">
        <p14:creationId xmlns:p14="http://schemas.microsoft.com/office/powerpoint/2010/main" val="141433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543" y="2295467"/>
            <a:ext cx="6406590" cy="4064144"/>
          </a:xfrm>
          <a:prstGeom prst="rect">
            <a:avLst/>
          </a:prstGeom>
        </p:spPr>
      </p:pic>
      <p:sp>
        <p:nvSpPr>
          <p:cNvPr id="17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r>
              <a:rPr lang="en-US" sz="1200" dirty="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77799" y="152400"/>
            <a:ext cx="8830733" cy="533400"/>
          </a:xfrm>
          <a:prstGeom prst="rect">
            <a:avLst/>
          </a:prstGeom>
        </p:spPr>
        <p:txBody>
          <a:bodyPr vert="horz" anchor="b" anchorCtr="0"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Open the starter model</a:t>
            </a:r>
          </a:p>
        </p:txBody>
      </p:sp>
      <p:sp>
        <p:nvSpPr>
          <p:cNvPr id="12" name="Rectangle 12"/>
          <p:cNvSpPr/>
          <p:nvPr/>
        </p:nvSpPr>
        <p:spPr>
          <a:xfrm>
            <a:off x="528543" y="868680"/>
            <a:ext cx="2569464" cy="375660"/>
          </a:xfrm>
          <a:prstGeom prst="rect">
            <a:avLst/>
          </a:prstGeom>
          <a:ln/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Launch </a:t>
            </a:r>
            <a:r>
              <a:rPr lang="en-US" sz="1200" b="1" kern="0" dirty="0">
                <a:solidFill>
                  <a:sysClr val="windowText" lastClr="000000"/>
                </a:solidFill>
                <a:latin typeface="Calibri"/>
              </a:rPr>
              <a:t>SDC Verifier </a:t>
            </a:r>
          </a:p>
        </p:txBody>
      </p:sp>
      <p:sp>
        <p:nvSpPr>
          <p:cNvPr id="14" name="Rectangle 12"/>
          <p:cNvSpPr/>
          <p:nvPr/>
        </p:nvSpPr>
        <p:spPr>
          <a:xfrm>
            <a:off x="528543" y="1366312"/>
            <a:ext cx="2569464" cy="375660"/>
          </a:xfrm>
          <a:prstGeom prst="rect">
            <a:avLst/>
          </a:prstGeom>
          <a:ln/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/>
              </a:rPr>
              <a:t>Execute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File - </a:t>
            </a:r>
            <a:r>
              <a:rPr lang="en-US" sz="1200" i="1" kern="0" dirty="0" smtClean="0">
                <a:solidFill>
                  <a:sysClr val="windowText" lastClr="000000"/>
                </a:solidFill>
                <a:latin typeface="Calibri"/>
              </a:rPr>
              <a:t>Open </a:t>
            </a:r>
            <a:r>
              <a:rPr lang="en-US" sz="1200" i="1" kern="0" dirty="0">
                <a:solidFill>
                  <a:sysClr val="windowText" lastClr="000000"/>
                </a:solidFill>
                <a:latin typeface="Calibri"/>
              </a:rPr>
              <a:t>Project.</a:t>
            </a:r>
          </a:p>
        </p:txBody>
      </p:sp>
      <p:sp>
        <p:nvSpPr>
          <p:cNvPr id="15" name="Rectangle 12"/>
          <p:cNvSpPr/>
          <p:nvPr/>
        </p:nvSpPr>
        <p:spPr>
          <a:xfrm>
            <a:off x="528543" y="1853759"/>
            <a:ext cx="2569464" cy="375660"/>
          </a:xfrm>
          <a:prstGeom prst="rect">
            <a:avLst/>
          </a:prstGeom>
          <a:ln/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Project:</a:t>
            </a:r>
            <a:r>
              <a:rPr lang="en-US" sz="1200" b="1" i="1" kern="0" dirty="0" smtClean="0">
                <a:solidFill>
                  <a:sysClr val="windowText" lastClr="000000"/>
                </a:solidFill>
                <a:latin typeface="Calibri"/>
              </a:rPr>
              <a:t> </a:t>
            </a:r>
            <a:r>
              <a:rPr lang="en-US" sz="1200" b="1" i="1" kern="0" dirty="0" err="1" smtClean="0">
                <a:solidFill>
                  <a:sysClr val="windowText" lastClr="000000"/>
                </a:solidFill>
                <a:latin typeface="Calibri"/>
              </a:rPr>
              <a:t>Fatigue</a:t>
            </a:r>
            <a:r>
              <a:rPr lang="en-US" sz="1200" b="1" kern="0" dirty="0" err="1" smtClean="0">
                <a:solidFill>
                  <a:sysClr val="windowText" lastClr="000000"/>
                </a:solidFill>
                <a:latin typeface="Calibri"/>
              </a:rPr>
              <a:t>.simv</a:t>
            </a:r>
            <a:endParaRPr lang="en-US" sz="12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19" name="Oval 18"/>
          <p:cNvSpPr>
            <a:spLocks/>
          </p:cNvSpPr>
          <p:nvPr/>
        </p:nvSpPr>
        <p:spPr>
          <a:xfrm>
            <a:off x="88046" y="868680"/>
            <a:ext cx="364520" cy="377346"/>
          </a:xfrm>
          <a:prstGeom prst="ellipse">
            <a:avLst/>
          </a:prstGeom>
          <a:ln/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Oval 10"/>
          <p:cNvSpPr>
            <a:spLocks/>
          </p:cNvSpPr>
          <p:nvPr/>
        </p:nvSpPr>
        <p:spPr>
          <a:xfrm>
            <a:off x="88046" y="1364626"/>
            <a:ext cx="364520" cy="377346"/>
          </a:xfrm>
          <a:prstGeom prst="ellipse">
            <a:avLst/>
          </a:prstGeom>
          <a:ln/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Oval 20"/>
          <p:cNvSpPr>
            <a:spLocks/>
          </p:cNvSpPr>
          <p:nvPr/>
        </p:nvSpPr>
        <p:spPr>
          <a:xfrm>
            <a:off x="88046" y="1852073"/>
            <a:ext cx="364520" cy="377346"/>
          </a:xfrm>
          <a:prstGeom prst="ellipse">
            <a:avLst/>
          </a:prstGeom>
          <a:ln/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865" y="957044"/>
            <a:ext cx="251564" cy="198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4257" y="868680"/>
            <a:ext cx="5738654" cy="323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29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2"/>
          <p:cNvSpPr txBox="1">
            <a:spLocks/>
          </p:cNvSpPr>
          <p:nvPr/>
        </p:nvSpPr>
        <p:spPr>
          <a:xfrm>
            <a:off x="5396484" y="6470650"/>
            <a:ext cx="3505200" cy="365760"/>
          </a:xfrm>
          <a:prstGeom prst="rect">
            <a:avLst/>
          </a:prstGeom>
        </p:spPr>
        <p:txBody>
          <a:bodyPr vert="horz"/>
          <a:lstStyle>
            <a:defPPr>
              <a:defRPr lang="uk-UA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www.sdcverifier.com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5473" y="6470650"/>
            <a:ext cx="1981200" cy="365760"/>
          </a:xfrm>
        </p:spPr>
        <p:txBody>
          <a:bodyPr/>
          <a:lstStyle/>
          <a:p>
            <a:r>
              <a:rPr lang="en-US" sz="1200" dirty="0" smtClean="0">
                <a:solidFill>
                  <a:srgbClr val="4646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</a:t>
            </a:r>
            <a:endParaRPr lang="en-US" sz="1200" dirty="0">
              <a:solidFill>
                <a:srgbClr val="4646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77799" y="152400"/>
            <a:ext cx="8830733" cy="533400"/>
          </a:xfrm>
          <a:prstGeom prst="rect">
            <a:avLst/>
          </a:prstGeom>
        </p:spPr>
        <p:txBody>
          <a:bodyPr vert="horz" anchor="b" anchorCtr="0"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Analyze Job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31937" y="868680"/>
            <a:ext cx="2569464" cy="375660"/>
          </a:xfrm>
          <a:prstGeom prst="rect">
            <a:avLst/>
          </a:prstGeom>
          <a:ln/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Execute </a:t>
            </a:r>
            <a:r>
              <a:rPr lang="en-US" sz="1200" b="1" kern="0" dirty="0" smtClean="0">
                <a:solidFill>
                  <a:sysClr val="windowText" lastClr="000000"/>
                </a:solidFill>
                <a:latin typeface="Calibri"/>
              </a:rPr>
              <a:t>Analyze</a:t>
            </a:r>
            <a:r>
              <a:rPr lang="en-US" sz="1200" kern="0" dirty="0" smtClean="0">
                <a:solidFill>
                  <a:sysClr val="windowText" lastClr="000000"/>
                </a:solidFill>
                <a:latin typeface="Calibri"/>
              </a:rPr>
              <a:t> from Job1 context menu</a:t>
            </a:r>
            <a:endParaRPr lang="en-US" sz="1200" b="1" i="1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17" name="Oval 16"/>
          <p:cNvSpPr>
            <a:spLocks/>
          </p:cNvSpPr>
          <p:nvPr/>
        </p:nvSpPr>
        <p:spPr>
          <a:xfrm>
            <a:off x="91440" y="868680"/>
            <a:ext cx="364520" cy="377346"/>
          </a:xfrm>
          <a:prstGeom prst="ellipse">
            <a:avLst/>
          </a:prstGeom>
          <a:ln/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797" y="1393476"/>
            <a:ext cx="142895" cy="142895"/>
          </a:xfrm>
          <a:prstGeom prst="rect">
            <a:avLst/>
          </a:prstGeom>
          <a:effectLst/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881" y="1362456"/>
            <a:ext cx="7801231" cy="4948862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1322885" y="3427461"/>
            <a:ext cx="1716878" cy="16975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3039763" y="3396920"/>
            <a:ext cx="2808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/>
              <a:t>1.</a:t>
            </a:r>
            <a:endParaRPr lang="en-US" sz="900" b="1" dirty="0"/>
          </a:p>
        </p:txBody>
      </p:sp>
    </p:spTree>
    <p:extLst>
      <p:ext uri="{BB962C8B-B14F-4D97-AF65-F5344CB8AC3E}">
        <p14:creationId xmlns:p14="http://schemas.microsoft.com/office/powerpoint/2010/main" val="418210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20840</TotalTime>
  <Words>1404</Words>
  <Application>Microsoft Office PowerPoint</Application>
  <PresentationFormat>On-screen Show (4:3)</PresentationFormat>
  <Paragraphs>445</Paragraphs>
  <Slides>31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31</vt:i4>
      </vt:variant>
    </vt:vector>
  </HeadingPairs>
  <TitlesOfParts>
    <vt:vector size="44" baseType="lpstr">
      <vt:lpstr>Bookman Old Style</vt:lpstr>
      <vt:lpstr>Calibri</vt:lpstr>
      <vt:lpstr>Cambria</vt:lpstr>
      <vt:lpstr>Cambria Math</vt:lpstr>
      <vt:lpstr>Gill Sans MT</vt:lpstr>
      <vt:lpstr>Symbol</vt:lpstr>
      <vt:lpstr>Times New Roman</vt:lpstr>
      <vt:lpstr>Wingdings</vt:lpstr>
      <vt:lpstr>Wingdings 3</vt:lpstr>
      <vt:lpstr>Origin</vt:lpstr>
      <vt:lpstr>1_Origin</vt:lpstr>
      <vt:lpstr>2_Origin</vt:lpstr>
      <vt:lpstr>3_Origin</vt:lpstr>
      <vt:lpstr>Tutorial F.E.M. 1.001 and Eurocode3 Fatigue</vt:lpstr>
      <vt:lpstr>Content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Welt Type – stress direction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Create criteria plot</vt:lpstr>
      <vt:lpstr>PowerPoint Presentation</vt:lpstr>
      <vt:lpstr>PowerPoint Presentation</vt:lpstr>
      <vt:lpstr>PowerPoint Presentation</vt:lpstr>
      <vt:lpstr>FAT classes Eurocode3</vt:lpstr>
      <vt:lpstr>Eurocode3 Fat Class</vt:lpstr>
      <vt:lpstr>Classification Plot</vt:lpstr>
      <vt:lpstr>Fatigue Damage Plot</vt:lpstr>
      <vt:lpstr>Comparison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Yaroslav Yurechko</cp:lastModifiedBy>
  <cp:revision>636</cp:revision>
  <dcterms:created xsi:type="dcterms:W3CDTF">2014-04-07T08:00:45Z</dcterms:created>
  <dcterms:modified xsi:type="dcterms:W3CDTF">2017-11-03T13:19:07Z</dcterms:modified>
</cp:coreProperties>
</file>