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1"/>
  </p:sldMasterIdLst>
  <p:notesMasterIdLst>
    <p:notesMasterId r:id="rId39"/>
  </p:notesMasterIdLst>
  <p:sldIdLst>
    <p:sldId id="275" r:id="rId2"/>
    <p:sldId id="598" r:id="rId3"/>
    <p:sldId id="660" r:id="rId4"/>
    <p:sldId id="750" r:id="rId5"/>
    <p:sldId id="751" r:id="rId6"/>
    <p:sldId id="752" r:id="rId7"/>
    <p:sldId id="659" r:id="rId8"/>
    <p:sldId id="668" r:id="rId9"/>
    <p:sldId id="754" r:id="rId10"/>
    <p:sldId id="755" r:id="rId11"/>
    <p:sldId id="756" r:id="rId12"/>
    <p:sldId id="757" r:id="rId13"/>
    <p:sldId id="667" r:id="rId14"/>
    <p:sldId id="758" r:id="rId15"/>
    <p:sldId id="669" r:id="rId16"/>
    <p:sldId id="670" r:id="rId17"/>
    <p:sldId id="759" r:id="rId18"/>
    <p:sldId id="760" r:id="rId19"/>
    <p:sldId id="761" r:id="rId20"/>
    <p:sldId id="762" r:id="rId21"/>
    <p:sldId id="675" r:id="rId22"/>
    <p:sldId id="676" r:id="rId23"/>
    <p:sldId id="674" r:id="rId24"/>
    <p:sldId id="763" r:id="rId25"/>
    <p:sldId id="677" r:id="rId26"/>
    <p:sldId id="764" r:id="rId27"/>
    <p:sldId id="765" r:id="rId28"/>
    <p:sldId id="766" r:id="rId29"/>
    <p:sldId id="767" r:id="rId30"/>
    <p:sldId id="768" r:id="rId31"/>
    <p:sldId id="769" r:id="rId32"/>
    <p:sldId id="770" r:id="rId33"/>
    <p:sldId id="771" r:id="rId34"/>
    <p:sldId id="772" r:id="rId35"/>
    <p:sldId id="773" r:id="rId36"/>
    <p:sldId id="774" r:id="rId37"/>
    <p:sldId id="74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ngineer" initials="E" lastIdx="1" clrIdx="0">
    <p:extLst>
      <p:ext uri="{19B8F6BF-5375-455C-9EA6-DF929625EA0E}">
        <p15:presenceInfo xmlns:p15="http://schemas.microsoft.com/office/powerpoint/2012/main" userId="Engine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BABC"/>
    <a:srgbClr val="467F22"/>
    <a:srgbClr val="57316F"/>
    <a:srgbClr val="F4B896"/>
    <a:srgbClr val="E7651F"/>
    <a:srgbClr val="C09FD5"/>
    <a:srgbClr val="120B13"/>
    <a:srgbClr val="90B7D7"/>
    <a:srgbClr val="1870B5"/>
    <a:srgbClr val="BC4D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6" autoAdjust="0"/>
    <p:restoredTop sz="95033" autoAdjust="0"/>
  </p:normalViewPr>
  <p:slideViewPr>
    <p:cSldViewPr>
      <p:cViewPr varScale="1">
        <p:scale>
          <a:sx n="82" d="100"/>
          <a:sy n="82" d="100"/>
        </p:scale>
        <p:origin x="490" y="72"/>
      </p:cViewPr>
      <p:guideLst>
        <p:guide orient="horz" pos="2160"/>
        <p:guide pos="384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4962"/>
    </p:cViewPr>
  </p:sorterViewPr>
  <p:notesViewPr>
    <p:cSldViewPr>
      <p:cViewPr varScale="1">
        <p:scale>
          <a:sx n="66" d="100"/>
          <a:sy n="66" d="100"/>
        </p:scale>
        <p:origin x="2760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318D6-1308-4074-9F6F-8A484D1ADD2E}" type="datetimeFigureOut">
              <a:rPr lang="en-US" smtClean="0"/>
              <a:pPr/>
              <a:t>8/28/2024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CA712-442F-4616-8A89-142E103A55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898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sdcverifier.com/?utm_source=pdf&amp;utm_medium=tutorial&amp;utm_campaign=get-started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3">
            <a:extLst>
              <a:ext uri="{FF2B5EF4-FFF2-40B4-BE49-F238E27FC236}">
                <a16:creationId xmlns:a16="http://schemas.microsoft.com/office/drawing/2014/main" id="{6C6B659A-E73A-4F85-801A-0A697B1EE05C}"/>
              </a:ext>
            </a:extLst>
          </p:cNvPr>
          <p:cNvSpPr txBox="1">
            <a:spLocks/>
          </p:cNvSpPr>
          <p:nvPr userDrawn="1"/>
        </p:nvSpPr>
        <p:spPr>
          <a:xfrm>
            <a:off x="5473700" y="2743200"/>
            <a:ext cx="1244600" cy="457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Trebuchet MS" panose="020B0603020202020204" pitchFamily="34" charset="0"/>
              </a:rPr>
              <a:t>Tutorial</a:t>
            </a:r>
            <a:endParaRPr lang="uk-UA" sz="2400" dirty="0">
              <a:solidFill>
                <a:schemeClr val="bg1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B7EA6A-A83D-4C07-9A74-92900636A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9800" y="3352800"/>
            <a:ext cx="10515600" cy="1143189"/>
          </a:xfrm>
          <a:prstGeom prst="rect">
            <a:avLst/>
          </a:prstGeom>
        </p:spPr>
        <p:txBody>
          <a:bodyPr/>
          <a:lstStyle>
            <a:lvl1pPr algn="ctr">
              <a:defRPr sz="4000" b="1"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F86C7D9-9E7D-4245-B3E4-1E213831C3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10600" y="4967625"/>
            <a:ext cx="2844800" cy="369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Tutorial Date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632C81-F60F-4DE7-A992-979B68D4753A}"/>
              </a:ext>
            </a:extLst>
          </p:cNvPr>
          <p:cNvSpPr txBox="1"/>
          <p:nvPr userDrawn="1"/>
        </p:nvSpPr>
        <p:spPr>
          <a:xfrm>
            <a:off x="7040972" y="4967625"/>
            <a:ext cx="146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Updated on: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A5F9BF1F-F8D3-4C19-95EB-89C417257C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10600" y="5445988"/>
            <a:ext cx="2844800" cy="369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SDC Verifier Version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A1D598BB-45AB-46C5-9674-9F36B1C514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610600" y="5924351"/>
            <a:ext cx="2844800" cy="3693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pPr lvl="0"/>
            <a:r>
              <a:rPr lang="en-US" dirty="0"/>
              <a:t>FEA Software Version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80956A-86FD-4D79-9ADF-11C07E13F341}"/>
              </a:ext>
            </a:extLst>
          </p:cNvPr>
          <p:cNvSpPr txBox="1"/>
          <p:nvPr userDrawn="1"/>
        </p:nvSpPr>
        <p:spPr>
          <a:xfrm>
            <a:off x="6400800" y="5439261"/>
            <a:ext cx="211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Tested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with</a:t>
            </a:r>
            <a:r>
              <a:rPr lang="en-N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87BB9B-0E72-41F3-916A-8CC3604ADA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9800" y="4967288"/>
            <a:ext cx="2641600" cy="13271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FDF92D-F8FA-A92C-49AA-791179C8B3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935" y="832615"/>
            <a:ext cx="3903329" cy="17288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67" y="6469929"/>
            <a:ext cx="8805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200" kern="1200" smtClean="0">
                <a:solidFill>
                  <a:srgbClr val="464653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fld id="{EF9B52BC-51B6-4BDE-8499-5CBA58B4DD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Прямокутник 1">
            <a:extLst>
              <a:ext uri="{FF2B5EF4-FFF2-40B4-BE49-F238E27FC236}">
                <a16:creationId xmlns:a16="http://schemas.microsoft.com/office/drawing/2014/main" id="{FF957818-17B5-4458-9080-A53D77F5C35F}"/>
              </a:ext>
            </a:extLst>
          </p:cNvPr>
          <p:cNvSpPr/>
          <p:nvPr userDrawn="1"/>
        </p:nvSpPr>
        <p:spPr>
          <a:xfrm>
            <a:off x="0" y="0"/>
            <a:ext cx="12192000" cy="838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8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0459" y="152400"/>
            <a:ext cx="11774311" cy="533400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8897E0-BD6E-9317-AC51-4902C3B718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2818" y="-61013"/>
            <a:ext cx="2169182" cy="960225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A508A0B-1F16-D67D-E1F0-6043C35A83DA}"/>
              </a:ext>
            </a:extLst>
          </p:cNvPr>
          <p:cNvSpPr txBox="1">
            <a:spLocks/>
          </p:cNvSpPr>
          <p:nvPr userDrawn="1"/>
        </p:nvSpPr>
        <p:spPr>
          <a:xfrm>
            <a:off x="9677400" y="6544733"/>
            <a:ext cx="2349770" cy="21551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rgbClr val="464653"/>
                </a:solidFill>
                <a:hlinkClick r:id="rId3"/>
              </a:rPr>
              <a:t>https://sdcverifier.com</a:t>
            </a:r>
            <a:endParaRPr lang="en-US" dirty="0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91.png"/><Relationship Id="rId7" Type="http://schemas.openxmlformats.org/officeDocument/2006/relationships/image" Target="../media/image84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82.png"/><Relationship Id="rId4" Type="http://schemas.openxmlformats.org/officeDocument/2006/relationships/image" Target="../media/image92.png"/><Relationship Id="rId9" Type="http://schemas.openxmlformats.org/officeDocument/2006/relationships/image" Target="../media/image8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100.png"/><Relationship Id="rId7" Type="http://schemas.openxmlformats.org/officeDocument/2006/relationships/image" Target="../media/image84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82.png"/><Relationship Id="rId4" Type="http://schemas.openxmlformats.org/officeDocument/2006/relationships/image" Target="../media/image101.png"/><Relationship Id="rId9" Type="http://schemas.openxmlformats.org/officeDocument/2006/relationships/image" Target="../media/image8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108.png"/><Relationship Id="rId7" Type="http://schemas.openxmlformats.org/officeDocument/2006/relationships/image" Target="../media/image84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82.png"/><Relationship Id="rId4" Type="http://schemas.openxmlformats.org/officeDocument/2006/relationships/image" Target="../media/image109.png"/><Relationship Id="rId9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sdcverifier.com/tutorials/report-designer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FBD2701-17DA-481E-8490-F89F39826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0800" y="3352800"/>
            <a:ext cx="7010400" cy="1143189"/>
          </a:xfrm>
        </p:spPr>
        <p:txBody>
          <a:bodyPr/>
          <a:lstStyle/>
          <a:p>
            <a:r>
              <a:rPr lang="en-NL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rebuchet MS" panose="020B0603020202020204" pitchFamily="34" charset="0"/>
              </a:rPr>
              <a:t>Joint Check</a:t>
            </a:r>
            <a:endParaRPr lang="uk-UA" sz="4000" b="1" dirty="0">
              <a:solidFill>
                <a:schemeClr val="tx1">
                  <a:lumMod val="85000"/>
                  <a:lumOff val="1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600EC9-1343-4476-9D7D-179BAF7AED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NL" dirty="0"/>
              <a:t>August </a:t>
            </a:r>
            <a:r>
              <a:rPr lang="uk-UA" dirty="0"/>
              <a:t>14</a:t>
            </a:r>
            <a:r>
              <a:rPr lang="en-NL" dirty="0" err="1"/>
              <a:t>th</a:t>
            </a:r>
            <a:r>
              <a:rPr lang="en-NL" dirty="0"/>
              <a:t>, 2024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2D1C3D1-8D0A-4B90-8B41-486500E1C0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SDC Verifier 2024 R1.1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39F34BA-5FCA-4815-AC64-945C2D438D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>
                <a:latin typeface="+mn-lt"/>
              </a:rPr>
              <a:t>ANSYS Workbench 2023 R1</a:t>
            </a:r>
            <a:endParaRPr lang="en-US" dirty="0">
              <a:latin typeface="+mn-lt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A4C27B-6CD2-F16B-7FC9-CA860D420B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C01338-DDE2-1B45-32DD-9B88FFE4D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Check Connections Design</a:t>
            </a:r>
            <a:endParaRPr lang="hsb-DE" dirty="0"/>
          </a:p>
        </p:txBody>
      </p:sp>
      <p:grpSp>
        <p:nvGrpSpPr>
          <p:cNvPr id="4" name="Групувати 10">
            <a:extLst>
              <a:ext uri="{FF2B5EF4-FFF2-40B4-BE49-F238E27FC236}">
                <a16:creationId xmlns:a16="http://schemas.microsoft.com/office/drawing/2014/main" id="{7AF890A2-B378-C17C-A2A9-FC99DF51A9B6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5" name="Пряма сполучна лінія 5">
              <a:extLst>
                <a:ext uri="{FF2B5EF4-FFF2-40B4-BE49-F238E27FC236}">
                  <a16:creationId xmlns:a16="http://schemas.microsoft.com/office/drawing/2014/main" id="{6E2254D0-8101-A685-DAE5-F098C0F1B72D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Овал 9">
              <a:extLst>
                <a:ext uri="{FF2B5EF4-FFF2-40B4-BE49-F238E27FC236}">
                  <a16:creationId xmlns:a16="http://schemas.microsoft.com/office/drawing/2014/main" id="{329EECBA-AA00-5078-9356-D7C2B5CD6013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7" name="Групувати 72">
            <a:extLst>
              <a:ext uri="{FF2B5EF4-FFF2-40B4-BE49-F238E27FC236}">
                <a16:creationId xmlns:a16="http://schemas.microsoft.com/office/drawing/2014/main" id="{5E2BABBC-9377-1F6C-7679-3C123007492C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8" name="Пряма сполучна лінія 21">
              <a:extLst>
                <a:ext uri="{FF2B5EF4-FFF2-40B4-BE49-F238E27FC236}">
                  <a16:creationId xmlns:a16="http://schemas.microsoft.com/office/drawing/2014/main" id="{90B53644-1DC1-CE37-750E-FBFBEC2BE3C6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Овал 22">
              <a:extLst>
                <a:ext uri="{FF2B5EF4-FFF2-40B4-BE49-F238E27FC236}">
                  <a16:creationId xmlns:a16="http://schemas.microsoft.com/office/drawing/2014/main" id="{55FBA24C-8A8A-71DD-D112-D7919F624158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3" name="Заголовок 13">
            <a:extLst>
              <a:ext uri="{FF2B5EF4-FFF2-40B4-BE49-F238E27FC236}">
                <a16:creationId xmlns:a16="http://schemas.microsoft.com/office/drawing/2014/main" id="{07A2E51E-60BA-909D-5C27-0A2898304EAB}"/>
              </a:ext>
            </a:extLst>
          </p:cNvPr>
          <p:cNvSpPr txBox="1">
            <a:spLocks/>
          </p:cNvSpPr>
          <p:nvPr/>
        </p:nvSpPr>
        <p:spPr>
          <a:xfrm>
            <a:off x="889002" y="1155913"/>
            <a:ext cx="3814587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Select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150..Connection 150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</a:t>
            </a:r>
          </a:p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endParaRPr lang="uk-UA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3AA0029E-5A14-664A-069C-A9A9D6A0727B}"/>
              </a:ext>
            </a:extLst>
          </p:cNvPr>
          <p:cNvSpPr txBox="1">
            <a:spLocks/>
          </p:cNvSpPr>
          <p:nvPr/>
        </p:nvSpPr>
        <p:spPr>
          <a:xfrm>
            <a:off x="889002" y="1892726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Preview Connection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2455D84-886F-ACBB-E13D-716793B2F6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30971" y="990600"/>
            <a:ext cx="7640568" cy="4337912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32804F41-7047-DD75-FDA0-FF5BC6B3B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419734"/>
            <a:ext cx="257175" cy="247650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9B67F0B-E064-89FA-3810-48BAFCE8A1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95422" y="3577221"/>
            <a:ext cx="3468304" cy="3128379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grpSp>
        <p:nvGrpSpPr>
          <p:cNvPr id="37" name="Групувати 30">
            <a:extLst>
              <a:ext uri="{FF2B5EF4-FFF2-40B4-BE49-F238E27FC236}">
                <a16:creationId xmlns:a16="http://schemas.microsoft.com/office/drawing/2014/main" id="{EF4EC278-BC7A-1E1B-3209-EA366D31F345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38" name="Пряма сполучна лінія 31">
              <a:extLst>
                <a:ext uri="{FF2B5EF4-FFF2-40B4-BE49-F238E27FC236}">
                  <a16:creationId xmlns:a16="http://schemas.microsoft.com/office/drawing/2014/main" id="{837F197F-6739-81D7-B0A5-9998A52C0697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2">
              <a:extLst>
                <a:ext uri="{FF2B5EF4-FFF2-40B4-BE49-F238E27FC236}">
                  <a16:creationId xmlns:a16="http://schemas.microsoft.com/office/drawing/2014/main" id="{94EAC481-F125-8226-D2E0-D9AB46D9B47C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43" name="Заголовок 13">
            <a:extLst>
              <a:ext uri="{FF2B5EF4-FFF2-40B4-BE49-F238E27FC236}">
                <a16:creationId xmlns:a16="http://schemas.microsoft.com/office/drawing/2014/main" id="{B9C62347-39E0-A6D5-CCB2-532F258CD8C0}"/>
              </a:ext>
            </a:extLst>
          </p:cNvPr>
          <p:cNvSpPr txBox="1">
            <a:spLocks/>
          </p:cNvSpPr>
          <p:nvPr/>
        </p:nvSpPr>
        <p:spPr>
          <a:xfrm>
            <a:off x="872659" y="2398085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      to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NL" sz="1400" spc="-10" dirty="0">
                <a:solidFill>
                  <a:schemeClr val="tx1"/>
                </a:solidFill>
                <a:latin typeface="+mn-lt"/>
                <a:cs typeface="Calibri"/>
              </a:rPr>
              <a:t>r</a:t>
            </a:r>
            <a:r>
              <a:rPr lang="en-GB" sz="1400" spc="-10" dirty="0" err="1">
                <a:solidFill>
                  <a:schemeClr val="tx1"/>
                </a:solidFill>
                <a:latin typeface="+mn-lt"/>
                <a:cs typeface="Calibri"/>
              </a:rPr>
              <a:t>emove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all conditions in </a:t>
            </a:r>
            <a:r>
              <a:rPr lang="en-NL" sz="1400" spc="-10" dirty="0">
                <a:solidFill>
                  <a:schemeClr val="tx1"/>
                </a:solidFill>
                <a:latin typeface="+mn-lt"/>
                <a:cs typeface="Calibri"/>
              </a:rPr>
              <a:t>C</a:t>
            </a:r>
            <a:r>
              <a:rPr lang="en-GB" sz="1400" spc="-10" dirty="0" err="1">
                <a:solidFill>
                  <a:schemeClr val="tx1"/>
                </a:solidFill>
                <a:latin typeface="+mn-lt"/>
                <a:cs typeface="Calibri"/>
              </a:rPr>
              <a:t>hord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and </a:t>
            </a:r>
            <a:r>
              <a:rPr lang="en-NL" sz="1400" spc="-10" dirty="0">
                <a:solidFill>
                  <a:schemeClr val="tx1"/>
                </a:solidFill>
                <a:latin typeface="+mn-lt"/>
                <a:cs typeface="Calibri"/>
              </a:rPr>
              <a:t>B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races selection</a:t>
            </a:r>
            <a:r>
              <a:rPr lang="en-NL" sz="1400" spc="-10" dirty="0">
                <a:solidFill>
                  <a:schemeClr val="tx1"/>
                </a:solidFill>
                <a:latin typeface="+mn-lt"/>
                <a:cs typeface="Calibri"/>
              </a:rPr>
              <a:t>s</a:t>
            </a:r>
            <a:endParaRPr lang="en-GB" sz="1400" spc="-10" dirty="0">
              <a:solidFill>
                <a:schemeClr val="tx1"/>
              </a:solidFill>
              <a:latin typeface="+mn-lt"/>
              <a:cs typeface="Calibri"/>
            </a:endParaRPr>
          </a:p>
          <a:p>
            <a:r>
              <a:rPr lang="en-NL" sz="1400" b="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uk-UA" sz="1400" b="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5" name="Прямокутник: округлені кути 11">
            <a:extLst>
              <a:ext uri="{FF2B5EF4-FFF2-40B4-BE49-F238E27FC236}">
                <a16:creationId xmlns:a16="http://schemas.microsoft.com/office/drawing/2014/main" id="{31EB6C92-9009-D1A0-AEC9-698006F34A45}"/>
              </a:ext>
            </a:extLst>
          </p:cNvPr>
          <p:cNvSpPr/>
          <p:nvPr/>
        </p:nvSpPr>
        <p:spPr>
          <a:xfrm rot="10800000" flipV="1">
            <a:off x="207967" y="4619752"/>
            <a:ext cx="2736838" cy="1442852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cs typeface="Calibri"/>
              </a:rPr>
              <a:t>Two</a:t>
            </a:r>
            <a:r>
              <a:rPr lang="en-GB" sz="1400" spc="30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separate</a:t>
            </a:r>
            <a:r>
              <a:rPr lang="en-GB" sz="1400" spc="30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connections</a:t>
            </a:r>
            <a:r>
              <a:rPr lang="en-GB" sz="1400" spc="295" dirty="0">
                <a:cs typeface="Calibri"/>
              </a:rPr>
              <a:t> </a:t>
            </a:r>
            <a:r>
              <a:rPr lang="en-GB" sz="1400" spc="-20" dirty="0">
                <a:cs typeface="Calibri"/>
              </a:rPr>
              <a:t>will </a:t>
            </a:r>
            <a:r>
              <a:rPr lang="en-GB" sz="1400" dirty="0">
                <a:cs typeface="Calibri"/>
              </a:rPr>
              <a:t>be</a:t>
            </a:r>
            <a:r>
              <a:rPr lang="en-GB" sz="1400" spc="1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created</a:t>
            </a:r>
            <a:r>
              <a:rPr lang="en-GB" sz="1400" spc="165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automatically</a:t>
            </a:r>
            <a:r>
              <a:rPr lang="en-GB" sz="1400" spc="170" dirty="0">
                <a:cs typeface="Calibri"/>
              </a:rPr>
              <a:t>  </a:t>
            </a:r>
            <a:r>
              <a:rPr lang="en-GB" sz="1400" spc="-25" dirty="0">
                <a:cs typeface="Calibri"/>
              </a:rPr>
              <a:t>for </a:t>
            </a:r>
            <a:r>
              <a:rPr lang="en-GB" sz="1400" dirty="0">
                <a:cs typeface="Calibri"/>
              </a:rPr>
              <a:t>cross</a:t>
            </a:r>
            <a:r>
              <a:rPr lang="en-GB" sz="1400" spc="30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type</a:t>
            </a:r>
            <a:r>
              <a:rPr lang="en-GB" sz="1400" spc="30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3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joint</a:t>
            </a:r>
            <a:r>
              <a:rPr lang="en-GB" sz="1400" spc="3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with</a:t>
            </a:r>
            <a:r>
              <a:rPr lang="en-GB" sz="1400" spc="30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equal </a:t>
            </a:r>
            <a:r>
              <a:rPr lang="en-GB" sz="1400" dirty="0">
                <a:cs typeface="Calibri"/>
              </a:rPr>
              <a:t>dimensions.</a:t>
            </a:r>
            <a:r>
              <a:rPr lang="en-GB" sz="1400" spc="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With</a:t>
            </a:r>
            <a:r>
              <a:rPr lang="en-GB" sz="1400" spc="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chord</a:t>
            </a:r>
            <a:r>
              <a:rPr lang="en-GB" sz="1400" spc="4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parallel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-10" dirty="0">
                <a:cs typeface="Calibri"/>
              </a:rPr>
              <a:t> perpendicular.</a:t>
            </a:r>
            <a:endParaRPr lang="en-GB" sz="1400" dirty="0">
              <a:cs typeface="Calibri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32334E8-27FE-DDAA-B0ED-0C1EE4CDFBE3}"/>
              </a:ext>
            </a:extLst>
          </p:cNvPr>
          <p:cNvSpPr txBox="1"/>
          <p:nvPr/>
        </p:nvSpPr>
        <p:spPr>
          <a:xfrm>
            <a:off x="9554651" y="2465764"/>
            <a:ext cx="234223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1400" dirty="0">
                <a:cs typeface="Calibri"/>
              </a:rPr>
              <a:t>A l</a:t>
            </a:r>
            <a:r>
              <a:rPr lang="en-GB" sz="1400" dirty="0" err="1">
                <a:cs typeface="Calibri"/>
              </a:rPr>
              <a:t>ist</a:t>
            </a:r>
            <a:r>
              <a:rPr lang="en-GB" sz="1400" spc="3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3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connections</a:t>
            </a:r>
            <a:r>
              <a:rPr lang="en-GB" sz="1400" spc="37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that</a:t>
            </a:r>
            <a:r>
              <a:rPr lang="en-GB" sz="1400" spc="385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are </a:t>
            </a:r>
            <a:r>
              <a:rPr lang="en-GB" sz="1400" dirty="0">
                <a:cs typeface="Calibri"/>
              </a:rPr>
              <a:t>recommended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be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checked</a:t>
            </a:r>
            <a:r>
              <a:rPr lang="en-NL" sz="1400" spc="-10" dirty="0">
                <a:cs typeface="Calibri"/>
              </a:rPr>
              <a:t>.</a:t>
            </a:r>
            <a:endParaRPr lang="en-GB" sz="1400" dirty="0">
              <a:cs typeface="Calibri"/>
            </a:endParaRPr>
          </a:p>
          <a:p>
            <a:pPr algn="ctr"/>
            <a:endParaRPr lang="en-NL" sz="1400" dirty="0"/>
          </a:p>
        </p:txBody>
      </p:sp>
      <p:sp>
        <p:nvSpPr>
          <p:cNvPr id="49" name="Right Brace 48">
            <a:extLst>
              <a:ext uri="{FF2B5EF4-FFF2-40B4-BE49-F238E27FC236}">
                <a16:creationId xmlns:a16="http://schemas.microsoft.com/office/drawing/2014/main" id="{FBCFBCE8-AFC3-AEEE-D735-4055999D7438}"/>
              </a:ext>
            </a:extLst>
          </p:cNvPr>
          <p:cNvSpPr/>
          <p:nvPr/>
        </p:nvSpPr>
        <p:spPr>
          <a:xfrm>
            <a:off x="9070848" y="2212173"/>
            <a:ext cx="457200" cy="12190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sb-DE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29F985E-93B6-186D-E521-8DD41024E4A7}"/>
              </a:ext>
            </a:extLst>
          </p:cNvPr>
          <p:cNvSpPr/>
          <p:nvPr/>
        </p:nvSpPr>
        <p:spPr>
          <a:xfrm>
            <a:off x="9528048" y="2418522"/>
            <a:ext cx="2315410" cy="806337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1" name="Прямокутник: округлені кути 11">
            <a:extLst>
              <a:ext uri="{FF2B5EF4-FFF2-40B4-BE49-F238E27FC236}">
                <a16:creationId xmlns:a16="http://schemas.microsoft.com/office/drawing/2014/main" id="{0297480C-159C-1A11-7B70-F9A4D741101A}"/>
              </a:ext>
            </a:extLst>
          </p:cNvPr>
          <p:cNvSpPr/>
          <p:nvPr/>
        </p:nvSpPr>
        <p:spPr>
          <a:xfrm rot="10800000" flipV="1">
            <a:off x="207968" y="3050802"/>
            <a:ext cx="4029230" cy="1442853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cs typeface="Calibri"/>
              </a:rPr>
              <a:t>All</a:t>
            </a:r>
            <a:r>
              <a:rPr lang="en-GB" sz="1400" spc="7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connections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in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7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list</a:t>
            </a:r>
            <a:r>
              <a:rPr lang="en-GB" sz="1400" spc="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recommended</a:t>
            </a:r>
            <a:r>
              <a:rPr lang="en-GB" sz="1400" spc="7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7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be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checked </a:t>
            </a:r>
            <a:r>
              <a:rPr lang="en-GB" sz="1400" dirty="0">
                <a:cs typeface="Calibri"/>
              </a:rPr>
              <a:t>as</a:t>
            </a:r>
            <a:r>
              <a:rPr lang="en-GB" sz="1400" spc="114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all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elements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120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each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connection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4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114" dirty="0">
                <a:cs typeface="Calibri"/>
              </a:rPr>
              <a:t>  </a:t>
            </a:r>
            <a:r>
              <a:rPr lang="en-GB" sz="1400" spc="-20" dirty="0">
                <a:cs typeface="Calibri"/>
              </a:rPr>
              <a:t>same </a:t>
            </a:r>
            <a:r>
              <a:rPr lang="en-GB" sz="1400" dirty="0">
                <a:cs typeface="Calibri"/>
              </a:rPr>
              <a:t>diameters</a:t>
            </a:r>
            <a:r>
              <a:rPr lang="en-GB" sz="1400" spc="4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48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thicknesses.</a:t>
            </a:r>
            <a:r>
              <a:rPr lang="en-GB" sz="1400" spc="49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Depending</a:t>
            </a:r>
            <a:r>
              <a:rPr lang="en-GB" sz="1400" spc="49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</a:t>
            </a:r>
            <a:r>
              <a:rPr lang="en-GB" sz="1400" spc="49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49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welding </a:t>
            </a:r>
            <a:r>
              <a:rPr lang="en-GB" sz="1400" dirty="0">
                <a:cs typeface="Calibri"/>
              </a:rPr>
              <a:t>process</a:t>
            </a:r>
            <a:r>
              <a:rPr lang="en-NL" sz="1400" dirty="0">
                <a:cs typeface="Calibri"/>
              </a:rPr>
              <a:t>,</a:t>
            </a:r>
            <a:r>
              <a:rPr lang="en-GB" sz="1400" spc="1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it</a:t>
            </a:r>
            <a:r>
              <a:rPr lang="en-GB" sz="1400" spc="19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1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possible</a:t>
            </a:r>
            <a:r>
              <a:rPr lang="en-GB" sz="1400" spc="1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1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modify</a:t>
            </a:r>
            <a:r>
              <a:rPr lang="en-GB" sz="1400" spc="1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connection</a:t>
            </a:r>
            <a:r>
              <a:rPr lang="en-GB" sz="1400" spc="1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1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set</a:t>
            </a:r>
            <a:r>
              <a:rPr lang="en-GB" sz="1400" spc="19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chord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braces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manually.</a:t>
            </a:r>
            <a:endParaRPr lang="en-GB" sz="1400" dirty="0">
              <a:cs typeface="Calibri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DF11F6E2-C6BC-FD2E-EBF6-1700215592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8093" y="2391345"/>
            <a:ext cx="257175" cy="247650"/>
          </a:xfrm>
          <a:prstGeom prst="rect">
            <a:avLst/>
          </a:prstGeom>
          <a:ln>
            <a:solidFill>
              <a:srgbClr val="7030A0"/>
            </a:solidFill>
          </a:ln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265D485B-FB6D-1EA8-16C9-EB1A1B1E70AD}"/>
              </a:ext>
            </a:extLst>
          </p:cNvPr>
          <p:cNvGrpSpPr/>
          <p:nvPr/>
        </p:nvGrpSpPr>
        <p:grpSpPr>
          <a:xfrm rot="10800000">
            <a:off x="7942585" y="3230120"/>
            <a:ext cx="598136" cy="293644"/>
            <a:chOff x="4963406" y="2502254"/>
            <a:chExt cx="598136" cy="293644"/>
          </a:xfrm>
        </p:grpSpPr>
        <p:sp>
          <p:nvSpPr>
            <p:cNvPr id="56" name="Прямокутник: округлені кути 70">
              <a:extLst>
                <a:ext uri="{FF2B5EF4-FFF2-40B4-BE49-F238E27FC236}">
                  <a16:creationId xmlns:a16="http://schemas.microsoft.com/office/drawing/2014/main" id="{DC7C0B0B-C1F9-2179-B271-FF4D75036843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57" name="Рівнобедрений трикутник 71">
              <a:extLst>
                <a:ext uri="{FF2B5EF4-FFF2-40B4-BE49-F238E27FC236}">
                  <a16:creationId xmlns:a16="http://schemas.microsoft.com/office/drawing/2014/main" id="{0D1BD657-5896-FCA4-F8C2-6B5F5C586CE8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58" name="Групувати 68">
            <a:extLst>
              <a:ext uri="{FF2B5EF4-FFF2-40B4-BE49-F238E27FC236}">
                <a16:creationId xmlns:a16="http://schemas.microsoft.com/office/drawing/2014/main" id="{F031F91E-5A71-1B9A-789C-31257AFCE6D6}"/>
              </a:ext>
            </a:extLst>
          </p:cNvPr>
          <p:cNvGrpSpPr/>
          <p:nvPr/>
        </p:nvGrpSpPr>
        <p:grpSpPr>
          <a:xfrm>
            <a:off x="6248400" y="6172200"/>
            <a:ext cx="501087" cy="390693"/>
            <a:chOff x="5029200" y="1724931"/>
            <a:chExt cx="883328" cy="706798"/>
          </a:xfrm>
        </p:grpSpPr>
        <p:sp>
          <p:nvSpPr>
            <p:cNvPr id="59" name="Прямокутник: округлені кути 70">
              <a:extLst>
                <a:ext uri="{FF2B5EF4-FFF2-40B4-BE49-F238E27FC236}">
                  <a16:creationId xmlns:a16="http://schemas.microsoft.com/office/drawing/2014/main" id="{101F60FE-FD23-48FC-5339-DF32EDCFED6F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60" name="Рівнобедрений трикутник 71">
              <a:extLst>
                <a:ext uri="{FF2B5EF4-FFF2-40B4-BE49-F238E27FC236}">
                  <a16:creationId xmlns:a16="http://schemas.microsoft.com/office/drawing/2014/main" id="{381B7283-0AAF-706D-A32C-45B06B5E2BA9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1" name="Групувати 68">
            <a:extLst>
              <a:ext uri="{FF2B5EF4-FFF2-40B4-BE49-F238E27FC236}">
                <a16:creationId xmlns:a16="http://schemas.microsoft.com/office/drawing/2014/main" id="{825D8C35-11FD-875C-8D34-2E998D3F2084}"/>
              </a:ext>
            </a:extLst>
          </p:cNvPr>
          <p:cNvGrpSpPr/>
          <p:nvPr/>
        </p:nvGrpSpPr>
        <p:grpSpPr>
          <a:xfrm rot="10800000">
            <a:off x="7338682" y="4255576"/>
            <a:ext cx="501087" cy="390693"/>
            <a:chOff x="5029200" y="1724931"/>
            <a:chExt cx="883328" cy="706798"/>
          </a:xfrm>
        </p:grpSpPr>
        <p:sp>
          <p:nvSpPr>
            <p:cNvPr id="62" name="Прямокутник: округлені кути 70">
              <a:extLst>
                <a:ext uri="{FF2B5EF4-FFF2-40B4-BE49-F238E27FC236}">
                  <a16:creationId xmlns:a16="http://schemas.microsoft.com/office/drawing/2014/main" id="{AD07DB58-C87E-79B9-A76D-5FC1BD2FF92A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3</a:t>
              </a:r>
              <a:endParaRPr lang="uk-UA" sz="1600" dirty="0"/>
            </a:p>
          </p:txBody>
        </p:sp>
        <p:sp>
          <p:nvSpPr>
            <p:cNvPr id="63" name="Рівнобедрений трикутник 71">
              <a:extLst>
                <a:ext uri="{FF2B5EF4-FFF2-40B4-BE49-F238E27FC236}">
                  <a16:creationId xmlns:a16="http://schemas.microsoft.com/office/drawing/2014/main" id="{E3D07675-81B4-B3D9-2B4C-EBCE47FC920C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4" name="Групувати 68">
            <a:extLst>
              <a:ext uri="{FF2B5EF4-FFF2-40B4-BE49-F238E27FC236}">
                <a16:creationId xmlns:a16="http://schemas.microsoft.com/office/drawing/2014/main" id="{356EA66D-4F0D-7109-0BF3-A7B0A67EC9CA}"/>
              </a:ext>
            </a:extLst>
          </p:cNvPr>
          <p:cNvGrpSpPr/>
          <p:nvPr/>
        </p:nvGrpSpPr>
        <p:grpSpPr>
          <a:xfrm rot="10800000">
            <a:off x="5523668" y="4255576"/>
            <a:ext cx="501087" cy="390693"/>
            <a:chOff x="5029200" y="1724931"/>
            <a:chExt cx="883328" cy="706798"/>
          </a:xfrm>
        </p:grpSpPr>
        <p:sp>
          <p:nvSpPr>
            <p:cNvPr id="65" name="Прямокутник: округлені кути 70">
              <a:extLst>
                <a:ext uri="{FF2B5EF4-FFF2-40B4-BE49-F238E27FC236}">
                  <a16:creationId xmlns:a16="http://schemas.microsoft.com/office/drawing/2014/main" id="{EA67EA43-976B-148D-1541-2492BE99C014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3</a:t>
              </a:r>
              <a:endParaRPr lang="uk-UA" sz="1600" dirty="0"/>
            </a:p>
          </p:txBody>
        </p:sp>
        <p:sp>
          <p:nvSpPr>
            <p:cNvPr id="66" name="Рівнобедрений трикутник 71">
              <a:extLst>
                <a:ext uri="{FF2B5EF4-FFF2-40B4-BE49-F238E27FC236}">
                  <a16:creationId xmlns:a16="http://schemas.microsoft.com/office/drawing/2014/main" id="{E4C6C479-1454-A3B1-C846-36AC2441FDA7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BABBCF2-72A1-B3BE-6F6F-0BD76FE0C76C}"/>
              </a:ext>
            </a:extLst>
          </p:cNvPr>
          <p:cNvGrpSpPr/>
          <p:nvPr/>
        </p:nvGrpSpPr>
        <p:grpSpPr>
          <a:xfrm rot="10800000">
            <a:off x="9255583" y="2132483"/>
            <a:ext cx="598136" cy="293644"/>
            <a:chOff x="4963406" y="2502254"/>
            <a:chExt cx="598136" cy="293644"/>
          </a:xfrm>
        </p:grpSpPr>
        <p:sp>
          <p:nvSpPr>
            <p:cNvPr id="68" name="Прямокутник: округлені кути 70">
              <a:extLst>
                <a:ext uri="{FF2B5EF4-FFF2-40B4-BE49-F238E27FC236}">
                  <a16:creationId xmlns:a16="http://schemas.microsoft.com/office/drawing/2014/main" id="{D11EBAB8-C1D5-DDBC-6953-9347C974E2E6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69" name="Рівнобедрений трикутник 71">
              <a:extLst>
                <a:ext uri="{FF2B5EF4-FFF2-40B4-BE49-F238E27FC236}">
                  <a16:creationId xmlns:a16="http://schemas.microsoft.com/office/drawing/2014/main" id="{6BB85C5D-01A5-7F9C-0E5C-90627E823BA2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10" name="object 42">
            <a:extLst>
              <a:ext uri="{FF2B5EF4-FFF2-40B4-BE49-F238E27FC236}">
                <a16:creationId xmlns:a16="http://schemas.microsoft.com/office/drawing/2014/main" id="{ACAF26EE-BC45-1148-4C04-E1CB2A043087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052966" y="5141410"/>
            <a:ext cx="1716820" cy="1550980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AEF3FE-3E65-7E02-2E2F-61A987E721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41919" y="4114800"/>
            <a:ext cx="3660792" cy="2142903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797071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DBD0B1-4440-301F-E09C-CC05E6159F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86ED48-73D6-2C34-9771-E70FDB7A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Add Chord Elements</a:t>
            </a:r>
            <a:endParaRPr lang="hsb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2C55F2-B17B-637E-20CF-9BE78861A2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50370" y="1395600"/>
            <a:ext cx="4724400" cy="4260655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6" name="Групувати 10">
            <a:extLst>
              <a:ext uri="{FF2B5EF4-FFF2-40B4-BE49-F238E27FC236}">
                <a16:creationId xmlns:a16="http://schemas.microsoft.com/office/drawing/2014/main" id="{97615552-28B5-0299-84DF-DA3CF4022439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7" name="Пряма сполучна лінія 5">
              <a:extLst>
                <a:ext uri="{FF2B5EF4-FFF2-40B4-BE49-F238E27FC236}">
                  <a16:creationId xmlns:a16="http://schemas.microsoft.com/office/drawing/2014/main" id="{FEBA8BBC-A55D-F30F-9902-FC168969D25C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Овал 9">
              <a:extLst>
                <a:ext uri="{FF2B5EF4-FFF2-40B4-BE49-F238E27FC236}">
                  <a16:creationId xmlns:a16="http://schemas.microsoft.com/office/drawing/2014/main" id="{769083CB-17A6-7466-3656-199BDF717190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9" name="Групувати 72">
            <a:extLst>
              <a:ext uri="{FF2B5EF4-FFF2-40B4-BE49-F238E27FC236}">
                <a16:creationId xmlns:a16="http://schemas.microsoft.com/office/drawing/2014/main" id="{0CE02834-BE6F-8FC4-C6F0-C1E7B1B329D5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10" name="Пряма сполучна лінія 21">
              <a:extLst>
                <a:ext uri="{FF2B5EF4-FFF2-40B4-BE49-F238E27FC236}">
                  <a16:creationId xmlns:a16="http://schemas.microsoft.com/office/drawing/2014/main" id="{32B2EFEF-00A8-8B63-C34F-CD3624E79F3C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Овал 22">
              <a:extLst>
                <a:ext uri="{FF2B5EF4-FFF2-40B4-BE49-F238E27FC236}">
                  <a16:creationId xmlns:a16="http://schemas.microsoft.com/office/drawing/2014/main" id="{D8B4E36B-F7D4-9722-62AA-96398767DA4B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2" name="Групувати 30">
            <a:extLst>
              <a:ext uri="{FF2B5EF4-FFF2-40B4-BE49-F238E27FC236}">
                <a16:creationId xmlns:a16="http://schemas.microsoft.com/office/drawing/2014/main" id="{E5311500-3905-A2BF-290C-7F5E5A2BC0DA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3" name="Пряма сполучна лінія 31">
              <a:extLst>
                <a:ext uri="{FF2B5EF4-FFF2-40B4-BE49-F238E27FC236}">
                  <a16:creationId xmlns:a16="http://schemas.microsoft.com/office/drawing/2014/main" id="{984A5AD2-F46A-CF6C-6030-1FB04F35DBAD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Овал 32">
              <a:extLst>
                <a:ext uri="{FF2B5EF4-FFF2-40B4-BE49-F238E27FC236}">
                  <a16:creationId xmlns:a16="http://schemas.microsoft.com/office/drawing/2014/main" id="{FD48A1C8-0CB2-46EB-302A-085F416ED55D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5" name="Заголовок 13">
            <a:extLst>
              <a:ext uri="{FF2B5EF4-FFF2-40B4-BE49-F238E27FC236}">
                <a16:creationId xmlns:a16="http://schemas.microsoft.com/office/drawing/2014/main" id="{35C54278-DE98-FB92-0D50-FBF6F8442BBD}"/>
              </a:ext>
            </a:extLst>
          </p:cNvPr>
          <p:cNvSpPr txBox="1">
            <a:spLocks/>
          </p:cNvSpPr>
          <p:nvPr/>
        </p:nvSpPr>
        <p:spPr>
          <a:xfrm>
            <a:off x="872330" y="1124401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add entities with Ansys Mechanical, press       and select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Elements by Text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Заголовок 13">
            <a:extLst>
              <a:ext uri="{FF2B5EF4-FFF2-40B4-BE49-F238E27FC236}">
                <a16:creationId xmlns:a16="http://schemas.microsoft.com/office/drawing/2014/main" id="{C81613BC-633C-4BB1-A05F-54B4903F2731}"/>
              </a:ext>
            </a:extLst>
          </p:cNvPr>
          <p:cNvSpPr txBox="1">
            <a:spLocks/>
          </p:cNvSpPr>
          <p:nvPr/>
        </p:nvSpPr>
        <p:spPr>
          <a:xfrm>
            <a:off x="876824" y="3104368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OK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E7A7563-9A37-D443-6CEA-8439384EB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9217" y="1372982"/>
            <a:ext cx="238125" cy="238125"/>
          </a:xfrm>
          <a:prstGeom prst="rect">
            <a:avLst/>
          </a:prstGeom>
          <a:ln>
            <a:solidFill>
              <a:srgbClr val="57316F"/>
            </a:solidFill>
          </a:ln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5D8F40CF-CE4C-9371-F494-B449C5930592}"/>
              </a:ext>
            </a:extLst>
          </p:cNvPr>
          <p:cNvGrpSpPr/>
          <p:nvPr/>
        </p:nvGrpSpPr>
        <p:grpSpPr>
          <a:xfrm rot="10800000">
            <a:off x="8839200" y="2719603"/>
            <a:ext cx="598136" cy="293644"/>
            <a:chOff x="4963406" y="2502254"/>
            <a:chExt cx="598136" cy="293644"/>
          </a:xfrm>
        </p:grpSpPr>
        <p:sp>
          <p:nvSpPr>
            <p:cNvPr id="25" name="Прямокутник: округлені кути 70">
              <a:extLst>
                <a:ext uri="{FF2B5EF4-FFF2-40B4-BE49-F238E27FC236}">
                  <a16:creationId xmlns:a16="http://schemas.microsoft.com/office/drawing/2014/main" id="{A170DFE2-19F0-D8C8-2BF6-7C4DC90BEB26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26" name="Рівнобедрений трикутник 71">
              <a:extLst>
                <a:ext uri="{FF2B5EF4-FFF2-40B4-BE49-F238E27FC236}">
                  <a16:creationId xmlns:a16="http://schemas.microsoft.com/office/drawing/2014/main" id="{879EE1ED-BE93-09E3-DDFD-4842F929B447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4" name="object 30">
            <a:extLst>
              <a:ext uri="{FF2B5EF4-FFF2-40B4-BE49-F238E27FC236}">
                <a16:creationId xmlns:a16="http://schemas.microsoft.com/office/drawing/2014/main" id="{0D0367D7-6761-BDA4-4C0D-0081C396FC29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3149" y="4022101"/>
            <a:ext cx="2330195" cy="2063495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grpSp>
        <p:nvGrpSpPr>
          <p:cNvPr id="22" name="Групувати 10">
            <a:extLst>
              <a:ext uri="{FF2B5EF4-FFF2-40B4-BE49-F238E27FC236}">
                <a16:creationId xmlns:a16="http://schemas.microsoft.com/office/drawing/2014/main" id="{4012A866-9438-78F0-6E68-25BCBDE6B5F7}"/>
              </a:ext>
            </a:extLst>
          </p:cNvPr>
          <p:cNvGrpSpPr/>
          <p:nvPr/>
        </p:nvGrpSpPr>
        <p:grpSpPr>
          <a:xfrm>
            <a:off x="0" y="3013247"/>
            <a:ext cx="720039" cy="427355"/>
            <a:chOff x="148771" y="1457182"/>
            <a:chExt cx="720039" cy="427355"/>
          </a:xfrm>
        </p:grpSpPr>
        <p:cxnSp>
          <p:nvCxnSpPr>
            <p:cNvPr id="36" name="Пряма сполучна лінія 5">
              <a:extLst>
                <a:ext uri="{FF2B5EF4-FFF2-40B4-BE49-F238E27FC236}">
                  <a16:creationId xmlns:a16="http://schemas.microsoft.com/office/drawing/2014/main" id="{87E057F2-4F96-24A9-3AAC-B0240AF11E12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Овал 9">
              <a:extLst>
                <a:ext uri="{FF2B5EF4-FFF2-40B4-BE49-F238E27FC236}">
                  <a16:creationId xmlns:a16="http://schemas.microsoft.com/office/drawing/2014/main" id="{858CEE0A-D224-8459-0AC4-C5D8114C285D}"/>
                </a:ext>
              </a:extLst>
            </p:cNvPr>
            <p:cNvSpPr/>
            <p:nvPr/>
          </p:nvSpPr>
          <p:spPr>
            <a:xfrm>
              <a:off x="441455" y="145718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4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41" name="Заголовок 13">
            <a:extLst>
              <a:ext uri="{FF2B5EF4-FFF2-40B4-BE49-F238E27FC236}">
                <a16:creationId xmlns:a16="http://schemas.microsoft.com/office/drawing/2014/main" id="{8CABBB1B-EAC7-F604-7F7C-5DA443E6BC1B}"/>
              </a:ext>
            </a:extLst>
          </p:cNvPr>
          <p:cNvSpPr txBox="1">
            <a:spLocks/>
          </p:cNvSpPr>
          <p:nvPr/>
        </p:nvSpPr>
        <p:spPr>
          <a:xfrm>
            <a:off x="865164" y="1774652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Operation: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Add;</a:t>
            </a:r>
          </a:p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Type: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Elements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2" name="Заголовок 13">
            <a:extLst>
              <a:ext uri="{FF2B5EF4-FFF2-40B4-BE49-F238E27FC236}">
                <a16:creationId xmlns:a16="http://schemas.microsoft.com/office/drawing/2014/main" id="{78AAE9E4-CC99-8E2C-C004-9CBA9CFFFFEC}"/>
              </a:ext>
            </a:extLst>
          </p:cNvPr>
          <p:cNvSpPr txBox="1">
            <a:spLocks/>
          </p:cNvSpPr>
          <p:nvPr/>
        </p:nvSpPr>
        <p:spPr>
          <a:xfrm>
            <a:off x="865164" y="2516413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Mesh Elements Ids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2081, 2031</a:t>
            </a:r>
            <a:endParaRPr lang="en-NL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F7F6D194-6EFC-7BF5-9003-3F711FA78D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2315" y="3142513"/>
            <a:ext cx="3352800" cy="3274600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sp>
        <p:nvSpPr>
          <p:cNvPr id="51" name="Right Brace 50">
            <a:extLst>
              <a:ext uri="{FF2B5EF4-FFF2-40B4-BE49-F238E27FC236}">
                <a16:creationId xmlns:a16="http://schemas.microsoft.com/office/drawing/2014/main" id="{615971A4-56F8-4002-1CF3-87C0728E60F8}"/>
              </a:ext>
            </a:extLst>
          </p:cNvPr>
          <p:cNvSpPr/>
          <p:nvPr/>
        </p:nvSpPr>
        <p:spPr>
          <a:xfrm>
            <a:off x="4876800" y="3637769"/>
            <a:ext cx="533400" cy="53340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sb-DE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168A985-B755-D742-704D-3D89648BB94A}"/>
              </a:ext>
            </a:extLst>
          </p:cNvPr>
          <p:cNvGrpSpPr/>
          <p:nvPr/>
        </p:nvGrpSpPr>
        <p:grpSpPr>
          <a:xfrm rot="10800000">
            <a:off x="5429050" y="3757647"/>
            <a:ext cx="599798" cy="293644"/>
            <a:chOff x="5605435" y="2507356"/>
            <a:chExt cx="599798" cy="293644"/>
          </a:xfrm>
        </p:grpSpPr>
        <p:sp>
          <p:nvSpPr>
            <p:cNvPr id="53" name="Прямокутник: округлені кути 70">
              <a:extLst>
                <a:ext uri="{FF2B5EF4-FFF2-40B4-BE49-F238E27FC236}">
                  <a16:creationId xmlns:a16="http://schemas.microsoft.com/office/drawing/2014/main" id="{5E87C2EB-CB16-9B17-5B63-DEE11253F522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54" name="Рівнобедрений трикутник 71">
              <a:extLst>
                <a:ext uri="{FF2B5EF4-FFF2-40B4-BE49-F238E27FC236}">
                  <a16:creationId xmlns:a16="http://schemas.microsoft.com/office/drawing/2014/main" id="{CAFC1640-8145-B82A-A9A0-087629DA50B1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D58EE9B-2E0F-663D-6B96-1E32143832AF}"/>
              </a:ext>
            </a:extLst>
          </p:cNvPr>
          <p:cNvGrpSpPr/>
          <p:nvPr/>
        </p:nvGrpSpPr>
        <p:grpSpPr>
          <a:xfrm rot="10800000">
            <a:off x="4332158" y="4613918"/>
            <a:ext cx="599798" cy="293644"/>
            <a:chOff x="5605435" y="2507356"/>
            <a:chExt cx="599798" cy="293644"/>
          </a:xfrm>
        </p:grpSpPr>
        <p:sp>
          <p:nvSpPr>
            <p:cNvPr id="56" name="Прямокутник: округлені кути 70">
              <a:extLst>
                <a:ext uri="{FF2B5EF4-FFF2-40B4-BE49-F238E27FC236}">
                  <a16:creationId xmlns:a16="http://schemas.microsoft.com/office/drawing/2014/main" id="{485F1C9C-5ECD-54E7-B44F-6E0AE4AA696D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57" name="Рівнобедрений трикутник 71">
              <a:extLst>
                <a:ext uri="{FF2B5EF4-FFF2-40B4-BE49-F238E27FC236}">
                  <a16:creationId xmlns:a16="http://schemas.microsoft.com/office/drawing/2014/main" id="{46D9D02B-1F4C-CEFF-9ED8-A221E4D129EF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58" name="Групувати 68">
            <a:extLst>
              <a:ext uri="{FF2B5EF4-FFF2-40B4-BE49-F238E27FC236}">
                <a16:creationId xmlns:a16="http://schemas.microsoft.com/office/drawing/2014/main" id="{D4A2E921-7447-E215-B249-2913A5E7213E}"/>
              </a:ext>
            </a:extLst>
          </p:cNvPr>
          <p:cNvGrpSpPr/>
          <p:nvPr/>
        </p:nvGrpSpPr>
        <p:grpSpPr>
          <a:xfrm>
            <a:off x="5429049" y="5738943"/>
            <a:ext cx="501087" cy="390693"/>
            <a:chOff x="5029200" y="1724931"/>
            <a:chExt cx="883328" cy="706798"/>
          </a:xfrm>
        </p:grpSpPr>
        <p:sp>
          <p:nvSpPr>
            <p:cNvPr id="59" name="Прямокутник: округлені кути 70">
              <a:extLst>
                <a:ext uri="{FF2B5EF4-FFF2-40B4-BE49-F238E27FC236}">
                  <a16:creationId xmlns:a16="http://schemas.microsoft.com/office/drawing/2014/main" id="{AA5FDF14-05CF-241A-E733-FA8A376D6141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4</a:t>
              </a:r>
              <a:endParaRPr lang="uk-UA" sz="1600" dirty="0"/>
            </a:p>
          </p:txBody>
        </p:sp>
        <p:sp>
          <p:nvSpPr>
            <p:cNvPr id="60" name="Рівнобедрений трикутник 71">
              <a:extLst>
                <a:ext uri="{FF2B5EF4-FFF2-40B4-BE49-F238E27FC236}">
                  <a16:creationId xmlns:a16="http://schemas.microsoft.com/office/drawing/2014/main" id="{DFF6FD71-A633-F0D7-8898-51A82089A27C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61" name="object 5">
            <a:extLst>
              <a:ext uri="{FF2B5EF4-FFF2-40B4-BE49-F238E27FC236}">
                <a16:creationId xmlns:a16="http://schemas.microsoft.com/office/drawing/2014/main" id="{20877DFE-F169-1545-3C1A-2CADA8549BAF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813445" y="1144687"/>
            <a:ext cx="1929717" cy="155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8469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DBD0B1-4440-301F-E09C-CC05E6159F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86ED48-73D6-2C34-9771-E70FDB7A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Add Chord Elements</a:t>
            </a:r>
            <a:endParaRPr lang="hsb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2C55F2-B17B-637E-20CF-9BE78861A2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99827" y="1609278"/>
            <a:ext cx="4962646" cy="4191471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6" name="Групувати 10">
            <a:extLst>
              <a:ext uri="{FF2B5EF4-FFF2-40B4-BE49-F238E27FC236}">
                <a16:creationId xmlns:a16="http://schemas.microsoft.com/office/drawing/2014/main" id="{97615552-28B5-0299-84DF-DA3CF4022439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7" name="Пряма сполучна лінія 5">
              <a:extLst>
                <a:ext uri="{FF2B5EF4-FFF2-40B4-BE49-F238E27FC236}">
                  <a16:creationId xmlns:a16="http://schemas.microsoft.com/office/drawing/2014/main" id="{FEBA8BBC-A55D-F30F-9902-FC168969D25C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Овал 9">
              <a:extLst>
                <a:ext uri="{FF2B5EF4-FFF2-40B4-BE49-F238E27FC236}">
                  <a16:creationId xmlns:a16="http://schemas.microsoft.com/office/drawing/2014/main" id="{769083CB-17A6-7466-3656-199BDF717190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9" name="Групувати 72">
            <a:extLst>
              <a:ext uri="{FF2B5EF4-FFF2-40B4-BE49-F238E27FC236}">
                <a16:creationId xmlns:a16="http://schemas.microsoft.com/office/drawing/2014/main" id="{0CE02834-BE6F-8FC4-C6F0-C1E7B1B329D5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10" name="Пряма сполучна лінія 21">
              <a:extLst>
                <a:ext uri="{FF2B5EF4-FFF2-40B4-BE49-F238E27FC236}">
                  <a16:creationId xmlns:a16="http://schemas.microsoft.com/office/drawing/2014/main" id="{32B2EFEF-00A8-8B63-C34F-CD3624E79F3C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Овал 22">
              <a:extLst>
                <a:ext uri="{FF2B5EF4-FFF2-40B4-BE49-F238E27FC236}">
                  <a16:creationId xmlns:a16="http://schemas.microsoft.com/office/drawing/2014/main" id="{D8B4E36B-F7D4-9722-62AA-96398767DA4B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2" name="Групувати 30">
            <a:extLst>
              <a:ext uri="{FF2B5EF4-FFF2-40B4-BE49-F238E27FC236}">
                <a16:creationId xmlns:a16="http://schemas.microsoft.com/office/drawing/2014/main" id="{E5311500-3905-A2BF-290C-7F5E5A2BC0DA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3" name="Пряма сполучна лінія 31">
              <a:extLst>
                <a:ext uri="{FF2B5EF4-FFF2-40B4-BE49-F238E27FC236}">
                  <a16:creationId xmlns:a16="http://schemas.microsoft.com/office/drawing/2014/main" id="{984A5AD2-F46A-CF6C-6030-1FB04F35DBAD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Овал 32">
              <a:extLst>
                <a:ext uri="{FF2B5EF4-FFF2-40B4-BE49-F238E27FC236}">
                  <a16:creationId xmlns:a16="http://schemas.microsoft.com/office/drawing/2014/main" id="{FD48A1C8-0CB2-46EB-302A-085F416ED55D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5" name="Заголовок 13">
            <a:extLst>
              <a:ext uri="{FF2B5EF4-FFF2-40B4-BE49-F238E27FC236}">
                <a16:creationId xmlns:a16="http://schemas.microsoft.com/office/drawing/2014/main" id="{35C54278-DE98-FB92-0D50-FBF6F8442BBD}"/>
              </a:ext>
            </a:extLst>
          </p:cNvPr>
          <p:cNvSpPr txBox="1">
            <a:spLocks/>
          </p:cNvSpPr>
          <p:nvPr/>
        </p:nvSpPr>
        <p:spPr>
          <a:xfrm>
            <a:off x="865164" y="1142164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add entities with Ansys Mechanical, press      and select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Elements by Text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Заголовок 13">
            <a:extLst>
              <a:ext uri="{FF2B5EF4-FFF2-40B4-BE49-F238E27FC236}">
                <a16:creationId xmlns:a16="http://schemas.microsoft.com/office/drawing/2014/main" id="{C81613BC-633C-4BB1-A05F-54B4903F2731}"/>
              </a:ext>
            </a:extLst>
          </p:cNvPr>
          <p:cNvSpPr txBox="1">
            <a:spLocks/>
          </p:cNvSpPr>
          <p:nvPr/>
        </p:nvSpPr>
        <p:spPr>
          <a:xfrm>
            <a:off x="888236" y="3160678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OK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E7A7563-9A37-D443-6CEA-8439384EB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1396812"/>
            <a:ext cx="238125" cy="238125"/>
          </a:xfrm>
          <a:prstGeom prst="rect">
            <a:avLst/>
          </a:prstGeom>
          <a:ln>
            <a:solidFill>
              <a:srgbClr val="57316F"/>
            </a:solidFill>
          </a:ln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5D8F40CF-CE4C-9371-F494-B449C5930592}"/>
              </a:ext>
            </a:extLst>
          </p:cNvPr>
          <p:cNvGrpSpPr/>
          <p:nvPr/>
        </p:nvGrpSpPr>
        <p:grpSpPr>
          <a:xfrm rot="10800000">
            <a:off x="11125200" y="2883497"/>
            <a:ext cx="598136" cy="293644"/>
            <a:chOff x="4963406" y="2502254"/>
            <a:chExt cx="598136" cy="293644"/>
          </a:xfrm>
        </p:grpSpPr>
        <p:sp>
          <p:nvSpPr>
            <p:cNvPr id="25" name="Прямокутник: округлені кути 70">
              <a:extLst>
                <a:ext uri="{FF2B5EF4-FFF2-40B4-BE49-F238E27FC236}">
                  <a16:creationId xmlns:a16="http://schemas.microsoft.com/office/drawing/2014/main" id="{A170DFE2-19F0-D8C8-2BF6-7C4DC90BEB26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26" name="Рівнобедрений трикутник 71">
              <a:extLst>
                <a:ext uri="{FF2B5EF4-FFF2-40B4-BE49-F238E27FC236}">
                  <a16:creationId xmlns:a16="http://schemas.microsoft.com/office/drawing/2014/main" id="{879EE1ED-BE93-09E3-DDFD-4842F929B447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2" name="Групувати 10">
            <a:extLst>
              <a:ext uri="{FF2B5EF4-FFF2-40B4-BE49-F238E27FC236}">
                <a16:creationId xmlns:a16="http://schemas.microsoft.com/office/drawing/2014/main" id="{4012A866-9438-78F0-6E68-25BCBDE6B5F7}"/>
              </a:ext>
            </a:extLst>
          </p:cNvPr>
          <p:cNvGrpSpPr/>
          <p:nvPr/>
        </p:nvGrpSpPr>
        <p:grpSpPr>
          <a:xfrm>
            <a:off x="0" y="3013247"/>
            <a:ext cx="720039" cy="427355"/>
            <a:chOff x="148771" y="1457182"/>
            <a:chExt cx="720039" cy="427355"/>
          </a:xfrm>
        </p:grpSpPr>
        <p:cxnSp>
          <p:nvCxnSpPr>
            <p:cNvPr id="36" name="Пряма сполучна лінія 5">
              <a:extLst>
                <a:ext uri="{FF2B5EF4-FFF2-40B4-BE49-F238E27FC236}">
                  <a16:creationId xmlns:a16="http://schemas.microsoft.com/office/drawing/2014/main" id="{87E057F2-4F96-24A9-3AAC-B0240AF11E12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Овал 9">
              <a:extLst>
                <a:ext uri="{FF2B5EF4-FFF2-40B4-BE49-F238E27FC236}">
                  <a16:creationId xmlns:a16="http://schemas.microsoft.com/office/drawing/2014/main" id="{858CEE0A-D224-8459-0AC4-C5D8114C285D}"/>
                </a:ext>
              </a:extLst>
            </p:cNvPr>
            <p:cNvSpPr/>
            <p:nvPr/>
          </p:nvSpPr>
          <p:spPr>
            <a:xfrm>
              <a:off x="441455" y="145718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4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41" name="Заголовок 13">
            <a:extLst>
              <a:ext uri="{FF2B5EF4-FFF2-40B4-BE49-F238E27FC236}">
                <a16:creationId xmlns:a16="http://schemas.microsoft.com/office/drawing/2014/main" id="{8CABBB1B-EAC7-F604-7F7C-5DA443E6BC1B}"/>
              </a:ext>
            </a:extLst>
          </p:cNvPr>
          <p:cNvSpPr txBox="1">
            <a:spLocks/>
          </p:cNvSpPr>
          <p:nvPr/>
        </p:nvSpPr>
        <p:spPr>
          <a:xfrm>
            <a:off x="889002" y="1748043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Operation: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Add;</a:t>
            </a:r>
          </a:p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Type: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Elements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2" name="Заголовок 13">
            <a:extLst>
              <a:ext uri="{FF2B5EF4-FFF2-40B4-BE49-F238E27FC236}">
                <a16:creationId xmlns:a16="http://schemas.microsoft.com/office/drawing/2014/main" id="{78AAE9E4-CC99-8E2C-C004-9CBA9CFFFFEC}"/>
              </a:ext>
            </a:extLst>
          </p:cNvPr>
          <p:cNvSpPr txBox="1">
            <a:spLocks/>
          </p:cNvSpPr>
          <p:nvPr/>
        </p:nvSpPr>
        <p:spPr>
          <a:xfrm>
            <a:off x="865164" y="2515792"/>
            <a:ext cx="4427010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Insert Mesh Elements Ids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2059, </a:t>
            </a:r>
            <a:r>
              <a:rPr lang="en-GB" sz="1400" i="1" spc="-10" dirty="0">
                <a:solidFill>
                  <a:schemeClr val="tx1"/>
                </a:solidFill>
                <a:latin typeface="+mn-lt"/>
                <a:cs typeface="Calibri"/>
              </a:rPr>
              <a:t>1984, 1985, 2019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6" name="object 30">
            <a:extLst>
              <a:ext uri="{FF2B5EF4-FFF2-40B4-BE49-F238E27FC236}">
                <a16:creationId xmlns:a16="http://schemas.microsoft.com/office/drawing/2014/main" id="{989A0B78-F200-8925-8C98-5026D195ECF6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3554" y="3898851"/>
            <a:ext cx="2184627" cy="2163914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30A0010-03A0-C3F0-E6A6-F5A8A7D686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1275" y="3162299"/>
            <a:ext cx="3267075" cy="3209925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65947DCF-4853-DE8D-A209-2AAFDAC34540}"/>
              </a:ext>
            </a:extLst>
          </p:cNvPr>
          <p:cNvGrpSpPr/>
          <p:nvPr/>
        </p:nvGrpSpPr>
        <p:grpSpPr>
          <a:xfrm rot="10800000">
            <a:off x="5257088" y="3833381"/>
            <a:ext cx="599798" cy="293644"/>
            <a:chOff x="5605435" y="2507356"/>
            <a:chExt cx="599798" cy="293644"/>
          </a:xfrm>
        </p:grpSpPr>
        <p:sp>
          <p:nvSpPr>
            <p:cNvPr id="27" name="Прямокутник: округлені кути 70">
              <a:extLst>
                <a:ext uri="{FF2B5EF4-FFF2-40B4-BE49-F238E27FC236}">
                  <a16:creationId xmlns:a16="http://schemas.microsoft.com/office/drawing/2014/main" id="{3F6A91DC-EBBE-C0E1-A1A7-4F560F6D83F7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28" name="Рівнобедрений трикутник 71">
              <a:extLst>
                <a:ext uri="{FF2B5EF4-FFF2-40B4-BE49-F238E27FC236}">
                  <a16:creationId xmlns:a16="http://schemas.microsoft.com/office/drawing/2014/main" id="{F6E856F4-4CD3-1DF2-1559-9E69CB4A9F6D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B99B6A0-CB7F-2BE4-D94D-9B67F5953892}"/>
              </a:ext>
            </a:extLst>
          </p:cNvPr>
          <p:cNvGrpSpPr/>
          <p:nvPr/>
        </p:nvGrpSpPr>
        <p:grpSpPr>
          <a:xfrm rot="10800000">
            <a:off x="4836085" y="4595976"/>
            <a:ext cx="599798" cy="293644"/>
            <a:chOff x="5605435" y="2507356"/>
            <a:chExt cx="599798" cy="293644"/>
          </a:xfrm>
        </p:grpSpPr>
        <p:sp>
          <p:nvSpPr>
            <p:cNvPr id="30" name="Прямокутник: округлені кути 70">
              <a:extLst>
                <a:ext uri="{FF2B5EF4-FFF2-40B4-BE49-F238E27FC236}">
                  <a16:creationId xmlns:a16="http://schemas.microsoft.com/office/drawing/2014/main" id="{E09ED034-EA55-BE2B-8F58-098605D21E8A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31" name="Рівнобедрений трикутник 71">
              <a:extLst>
                <a:ext uri="{FF2B5EF4-FFF2-40B4-BE49-F238E27FC236}">
                  <a16:creationId xmlns:a16="http://schemas.microsoft.com/office/drawing/2014/main" id="{E85FB94B-1CF9-DDCD-8A85-A3AD56FE4900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2" name="Right Brace 31">
            <a:extLst>
              <a:ext uri="{FF2B5EF4-FFF2-40B4-BE49-F238E27FC236}">
                <a16:creationId xmlns:a16="http://schemas.microsoft.com/office/drawing/2014/main" id="{1B90B69F-F5CD-83B4-4B8A-FC7CB0DC5F10}"/>
              </a:ext>
            </a:extLst>
          </p:cNvPr>
          <p:cNvSpPr/>
          <p:nvPr/>
        </p:nvSpPr>
        <p:spPr>
          <a:xfrm>
            <a:off x="4724400" y="3705013"/>
            <a:ext cx="501087" cy="54189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sb-DE"/>
          </a:p>
        </p:txBody>
      </p:sp>
      <p:grpSp>
        <p:nvGrpSpPr>
          <p:cNvPr id="33" name="Групувати 68">
            <a:extLst>
              <a:ext uri="{FF2B5EF4-FFF2-40B4-BE49-F238E27FC236}">
                <a16:creationId xmlns:a16="http://schemas.microsoft.com/office/drawing/2014/main" id="{4C2BF85D-C92C-B4FC-C82D-1B3832B1209F}"/>
              </a:ext>
            </a:extLst>
          </p:cNvPr>
          <p:cNvGrpSpPr/>
          <p:nvPr/>
        </p:nvGrpSpPr>
        <p:grpSpPr>
          <a:xfrm>
            <a:off x="5292174" y="5715000"/>
            <a:ext cx="501087" cy="390693"/>
            <a:chOff x="5029200" y="1724931"/>
            <a:chExt cx="883328" cy="706798"/>
          </a:xfrm>
        </p:grpSpPr>
        <p:sp>
          <p:nvSpPr>
            <p:cNvPr id="34" name="Прямокутник: округлені кути 70">
              <a:extLst>
                <a:ext uri="{FF2B5EF4-FFF2-40B4-BE49-F238E27FC236}">
                  <a16:creationId xmlns:a16="http://schemas.microsoft.com/office/drawing/2014/main" id="{F7286283-2EC2-A881-9863-70D8AA3F2CD3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4</a:t>
              </a:r>
              <a:endParaRPr lang="uk-UA" sz="1600" dirty="0"/>
            </a:p>
          </p:txBody>
        </p:sp>
        <p:sp>
          <p:nvSpPr>
            <p:cNvPr id="35" name="Рівнобедрений трикутник 71">
              <a:extLst>
                <a:ext uri="{FF2B5EF4-FFF2-40B4-BE49-F238E27FC236}">
                  <a16:creationId xmlns:a16="http://schemas.microsoft.com/office/drawing/2014/main" id="{BBCD52D1-7A69-052A-FA79-07D87698E234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021970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79B8DE-CCE3-0AD9-1784-55D84F1D1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4C6802-ED6D-2FC5-03BA-1C705A62D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Connections </a:t>
            </a:r>
            <a:r>
              <a:rPr lang="en-NL" dirty="0"/>
              <a:t>D</a:t>
            </a:r>
            <a:r>
              <a:rPr lang="en-GB" dirty="0" err="1"/>
              <a:t>esign</a:t>
            </a:r>
            <a:endParaRPr lang="en-GB" dirty="0"/>
          </a:p>
        </p:txBody>
      </p:sp>
      <p:sp>
        <p:nvSpPr>
          <p:cNvPr id="4" name="Заголовок 13">
            <a:extLst>
              <a:ext uri="{FF2B5EF4-FFF2-40B4-BE49-F238E27FC236}">
                <a16:creationId xmlns:a16="http://schemas.microsoft.com/office/drawing/2014/main" id="{1A979A2C-9666-A6B3-D617-80C22BB0787D}"/>
              </a:ext>
            </a:extLst>
          </p:cNvPr>
          <p:cNvSpPr txBox="1">
            <a:spLocks/>
          </p:cNvSpPr>
          <p:nvPr/>
        </p:nvSpPr>
        <p:spPr>
          <a:xfrm>
            <a:off x="872585" y="1238813"/>
            <a:ext cx="3468304" cy="365127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 marR="65405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Press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Calculate</a:t>
            </a:r>
          </a:p>
        </p:txBody>
      </p:sp>
      <p:grpSp>
        <p:nvGrpSpPr>
          <p:cNvPr id="5" name="Групувати 10">
            <a:extLst>
              <a:ext uri="{FF2B5EF4-FFF2-40B4-BE49-F238E27FC236}">
                <a16:creationId xmlns:a16="http://schemas.microsoft.com/office/drawing/2014/main" id="{D5FBC60C-EAAF-4F09-C60D-5F285D311CEC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6" name="Пряма сполучна лінія 5">
              <a:extLst>
                <a:ext uri="{FF2B5EF4-FFF2-40B4-BE49-F238E27FC236}">
                  <a16:creationId xmlns:a16="http://schemas.microsoft.com/office/drawing/2014/main" id="{A7156E9A-2455-BE8C-BA67-ADF7C291681C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Овал 9">
              <a:extLst>
                <a:ext uri="{FF2B5EF4-FFF2-40B4-BE49-F238E27FC236}">
                  <a16:creationId xmlns:a16="http://schemas.microsoft.com/office/drawing/2014/main" id="{2D2A67AB-5163-8B22-D94A-6DA14648958D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8" name="Групувати 72">
            <a:extLst>
              <a:ext uri="{FF2B5EF4-FFF2-40B4-BE49-F238E27FC236}">
                <a16:creationId xmlns:a16="http://schemas.microsoft.com/office/drawing/2014/main" id="{885DF4CF-11B7-B88F-CB3A-A2A8A157E15D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9" name="Пряма сполучна лінія 21">
              <a:extLst>
                <a:ext uri="{FF2B5EF4-FFF2-40B4-BE49-F238E27FC236}">
                  <a16:creationId xmlns:a16="http://schemas.microsoft.com/office/drawing/2014/main" id="{262E6E27-6F98-BE07-F2D0-F6A223772902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22">
              <a:extLst>
                <a:ext uri="{FF2B5EF4-FFF2-40B4-BE49-F238E27FC236}">
                  <a16:creationId xmlns:a16="http://schemas.microsoft.com/office/drawing/2014/main" id="{7641CE8A-A39E-313C-2DAA-46E86015E66B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1" name="Групувати 30">
            <a:extLst>
              <a:ext uri="{FF2B5EF4-FFF2-40B4-BE49-F238E27FC236}">
                <a16:creationId xmlns:a16="http://schemas.microsoft.com/office/drawing/2014/main" id="{01DCACD3-1911-24DE-D180-DD313578B1A2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2" name="Пряма сполучна лінія 31">
              <a:extLst>
                <a:ext uri="{FF2B5EF4-FFF2-40B4-BE49-F238E27FC236}">
                  <a16:creationId xmlns:a16="http://schemas.microsoft.com/office/drawing/2014/main" id="{E1FAE72A-6491-4CF7-3086-2508071030E9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Овал 32">
              <a:extLst>
                <a:ext uri="{FF2B5EF4-FFF2-40B4-BE49-F238E27FC236}">
                  <a16:creationId xmlns:a16="http://schemas.microsoft.com/office/drawing/2014/main" id="{F1F7CEC7-637A-01E5-7043-42CA09FEFB84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0BBFD13-939B-2AD0-2C02-B3A1803C09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1097" y="1028108"/>
            <a:ext cx="5886409" cy="5308601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BB09B68-0552-81D0-6E61-32E46185FC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72600" y="1182561"/>
            <a:ext cx="2219325" cy="1446524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5FF6CDB-D0F9-5BF7-DD49-50BE4A580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18154" y="3013246"/>
            <a:ext cx="2631972" cy="3488715"/>
          </a:xfrm>
          <a:prstGeom prst="rect">
            <a:avLst/>
          </a:prstGeom>
          <a:ln w="12700">
            <a:solidFill>
              <a:srgbClr val="57316F"/>
            </a:solidFill>
          </a:ln>
        </p:spPr>
      </p:pic>
      <p:grpSp>
        <p:nvGrpSpPr>
          <p:cNvPr id="22" name="Групувати 68">
            <a:extLst>
              <a:ext uri="{FF2B5EF4-FFF2-40B4-BE49-F238E27FC236}">
                <a16:creationId xmlns:a16="http://schemas.microsoft.com/office/drawing/2014/main" id="{896E63E0-E5FE-E156-88FB-B663A8E9C71A}"/>
              </a:ext>
            </a:extLst>
          </p:cNvPr>
          <p:cNvGrpSpPr/>
          <p:nvPr/>
        </p:nvGrpSpPr>
        <p:grpSpPr>
          <a:xfrm rot="10800000">
            <a:off x="3081215" y="6292554"/>
            <a:ext cx="501087" cy="390693"/>
            <a:chOff x="5029200" y="1724931"/>
            <a:chExt cx="883328" cy="706798"/>
          </a:xfrm>
        </p:grpSpPr>
        <p:sp>
          <p:nvSpPr>
            <p:cNvPr id="23" name="Прямокутник: округлені кути 70">
              <a:extLst>
                <a:ext uri="{FF2B5EF4-FFF2-40B4-BE49-F238E27FC236}">
                  <a16:creationId xmlns:a16="http://schemas.microsoft.com/office/drawing/2014/main" id="{4924C350-9315-C10D-0DA3-58C379CC1419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24" name="Рівнобедрений трикутник 71">
              <a:extLst>
                <a:ext uri="{FF2B5EF4-FFF2-40B4-BE49-F238E27FC236}">
                  <a16:creationId xmlns:a16="http://schemas.microsoft.com/office/drawing/2014/main" id="{6C29B26E-DAF8-C01D-5089-473C475BF61D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5" name="Групувати 68">
            <a:extLst>
              <a:ext uri="{FF2B5EF4-FFF2-40B4-BE49-F238E27FC236}">
                <a16:creationId xmlns:a16="http://schemas.microsoft.com/office/drawing/2014/main" id="{551E437F-CC9D-E728-6F5A-B63900CA2EAB}"/>
              </a:ext>
            </a:extLst>
          </p:cNvPr>
          <p:cNvGrpSpPr/>
          <p:nvPr/>
        </p:nvGrpSpPr>
        <p:grpSpPr>
          <a:xfrm rot="10800000">
            <a:off x="10872621" y="2525616"/>
            <a:ext cx="501087" cy="390693"/>
            <a:chOff x="5029200" y="1724931"/>
            <a:chExt cx="883328" cy="706798"/>
          </a:xfrm>
        </p:grpSpPr>
        <p:sp>
          <p:nvSpPr>
            <p:cNvPr id="26" name="Прямокутник: округлені кути 70">
              <a:extLst>
                <a:ext uri="{FF2B5EF4-FFF2-40B4-BE49-F238E27FC236}">
                  <a16:creationId xmlns:a16="http://schemas.microsoft.com/office/drawing/2014/main" id="{BD863DFF-4FA1-485D-88B4-49347EDA1726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27" name="Рівнобедрений трикутник 71">
              <a:extLst>
                <a:ext uri="{FF2B5EF4-FFF2-40B4-BE49-F238E27FC236}">
                  <a16:creationId xmlns:a16="http://schemas.microsoft.com/office/drawing/2014/main" id="{FFAC81F9-2011-1896-C827-98F1AD1D212B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8" name="Групувати 68">
            <a:extLst>
              <a:ext uri="{FF2B5EF4-FFF2-40B4-BE49-F238E27FC236}">
                <a16:creationId xmlns:a16="http://schemas.microsoft.com/office/drawing/2014/main" id="{8A8ED782-108F-1B32-816E-840171FCE4E8}"/>
              </a:ext>
            </a:extLst>
          </p:cNvPr>
          <p:cNvGrpSpPr/>
          <p:nvPr/>
        </p:nvGrpSpPr>
        <p:grpSpPr>
          <a:xfrm rot="10800000">
            <a:off x="7467600" y="6292554"/>
            <a:ext cx="501087" cy="390693"/>
            <a:chOff x="5029200" y="1724931"/>
            <a:chExt cx="883328" cy="706798"/>
          </a:xfrm>
        </p:grpSpPr>
        <p:sp>
          <p:nvSpPr>
            <p:cNvPr id="29" name="Прямокутник: округлені кути 70">
              <a:extLst>
                <a:ext uri="{FF2B5EF4-FFF2-40B4-BE49-F238E27FC236}">
                  <a16:creationId xmlns:a16="http://schemas.microsoft.com/office/drawing/2014/main" id="{E0DC81FA-BDC2-7C6D-46F2-AF32877974E8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30" name="Рівнобедрений трикутник 71">
              <a:extLst>
                <a:ext uri="{FF2B5EF4-FFF2-40B4-BE49-F238E27FC236}">
                  <a16:creationId xmlns:a16="http://schemas.microsoft.com/office/drawing/2014/main" id="{B76C48FB-A9DD-A0C9-E2A7-E2A8FAD1795D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8" name="Заголовок 13">
            <a:extLst>
              <a:ext uri="{FF2B5EF4-FFF2-40B4-BE49-F238E27FC236}">
                <a16:creationId xmlns:a16="http://schemas.microsoft.com/office/drawing/2014/main" id="{CD950AE7-22C0-4AB7-C0D5-D4132B14F6D2}"/>
              </a:ext>
            </a:extLst>
          </p:cNvPr>
          <p:cNvSpPr txBox="1">
            <a:spLocks/>
          </p:cNvSpPr>
          <p:nvPr/>
        </p:nvSpPr>
        <p:spPr>
          <a:xfrm>
            <a:off x="886369" y="1874041"/>
            <a:ext cx="3468304" cy="36512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NL" sz="1400" spc="5" dirty="0">
                <a:solidFill>
                  <a:schemeClr val="tx1"/>
                </a:solidFill>
                <a:latin typeface="+mn-lt"/>
                <a:cs typeface="Calibri"/>
              </a:rPr>
              <a:t>Press</a:t>
            </a:r>
            <a:r>
              <a:rPr lang="en-GB" sz="1400" spc="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OK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</a:p>
        </p:txBody>
      </p:sp>
      <p:sp>
        <p:nvSpPr>
          <p:cNvPr id="20" name="Заголовок 13">
            <a:extLst>
              <a:ext uri="{FF2B5EF4-FFF2-40B4-BE49-F238E27FC236}">
                <a16:creationId xmlns:a16="http://schemas.microsoft.com/office/drawing/2014/main" id="{C7E991DF-E5D2-1DDF-32F8-6E94B6D51CF6}"/>
              </a:ext>
            </a:extLst>
          </p:cNvPr>
          <p:cNvSpPr txBox="1">
            <a:spLocks/>
          </p:cNvSpPr>
          <p:nvPr/>
        </p:nvSpPr>
        <p:spPr>
          <a:xfrm>
            <a:off x="902110" y="2507286"/>
            <a:ext cx="1350718" cy="427355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Press</a:t>
            </a:r>
            <a:r>
              <a:rPr lang="en-GB" sz="1400" spc="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NL" sz="1400" i="1" spc="-25" dirty="0">
                <a:solidFill>
                  <a:schemeClr val="tx1"/>
                </a:solidFill>
                <a:latin typeface="+mn-lt"/>
                <a:cs typeface="Calibri"/>
              </a:rPr>
              <a:t>OK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grpSp>
        <p:nvGrpSpPr>
          <p:cNvPr id="14" name="Групувати 10">
            <a:extLst>
              <a:ext uri="{FF2B5EF4-FFF2-40B4-BE49-F238E27FC236}">
                <a16:creationId xmlns:a16="http://schemas.microsoft.com/office/drawing/2014/main" id="{493AD6C0-9DB8-B1E5-B832-13C2F79C667B}"/>
              </a:ext>
            </a:extLst>
          </p:cNvPr>
          <p:cNvGrpSpPr/>
          <p:nvPr/>
        </p:nvGrpSpPr>
        <p:grpSpPr>
          <a:xfrm>
            <a:off x="0" y="3013247"/>
            <a:ext cx="720039" cy="427355"/>
            <a:chOff x="148771" y="1457182"/>
            <a:chExt cx="720039" cy="427355"/>
          </a:xfrm>
        </p:grpSpPr>
        <p:cxnSp>
          <p:nvCxnSpPr>
            <p:cNvPr id="15" name="Пряма сполучна лінія 5">
              <a:extLst>
                <a:ext uri="{FF2B5EF4-FFF2-40B4-BE49-F238E27FC236}">
                  <a16:creationId xmlns:a16="http://schemas.microsoft.com/office/drawing/2014/main" id="{4FC9DD7B-0DF9-12A6-D02D-3B9DEC28A840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Овал 9">
              <a:extLst>
                <a:ext uri="{FF2B5EF4-FFF2-40B4-BE49-F238E27FC236}">
                  <a16:creationId xmlns:a16="http://schemas.microsoft.com/office/drawing/2014/main" id="{3C8BB636-11AD-0635-DE72-236A33CBB771}"/>
                </a:ext>
              </a:extLst>
            </p:cNvPr>
            <p:cNvSpPr/>
            <p:nvPr/>
          </p:nvSpPr>
          <p:spPr>
            <a:xfrm>
              <a:off x="441455" y="145718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4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34" name="Заголовок 13">
            <a:extLst>
              <a:ext uri="{FF2B5EF4-FFF2-40B4-BE49-F238E27FC236}">
                <a16:creationId xmlns:a16="http://schemas.microsoft.com/office/drawing/2014/main" id="{59C79098-5F1C-A509-C676-51BF5593B2D8}"/>
              </a:ext>
            </a:extLst>
          </p:cNvPr>
          <p:cNvSpPr txBox="1">
            <a:spLocks/>
          </p:cNvSpPr>
          <p:nvPr/>
        </p:nvSpPr>
        <p:spPr>
          <a:xfrm>
            <a:off x="886369" y="3121033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Close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5" name="Групувати 68">
            <a:extLst>
              <a:ext uri="{FF2B5EF4-FFF2-40B4-BE49-F238E27FC236}">
                <a16:creationId xmlns:a16="http://schemas.microsoft.com/office/drawing/2014/main" id="{8CFAD032-F166-2EFC-D6CB-EB0BBA89A63E}"/>
              </a:ext>
            </a:extLst>
          </p:cNvPr>
          <p:cNvGrpSpPr/>
          <p:nvPr/>
        </p:nvGrpSpPr>
        <p:grpSpPr>
          <a:xfrm>
            <a:off x="11033671" y="5901861"/>
            <a:ext cx="501087" cy="390693"/>
            <a:chOff x="5029200" y="1724931"/>
            <a:chExt cx="883328" cy="706798"/>
          </a:xfrm>
        </p:grpSpPr>
        <p:sp>
          <p:nvSpPr>
            <p:cNvPr id="36" name="Прямокутник: округлені кути 70">
              <a:extLst>
                <a:ext uri="{FF2B5EF4-FFF2-40B4-BE49-F238E27FC236}">
                  <a16:creationId xmlns:a16="http://schemas.microsoft.com/office/drawing/2014/main" id="{043F20C7-E07B-A6D0-856E-94F3860961C6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4</a:t>
              </a:r>
              <a:endParaRPr lang="uk-UA" sz="1600" dirty="0"/>
            </a:p>
          </p:txBody>
        </p:sp>
        <p:sp>
          <p:nvSpPr>
            <p:cNvPr id="37" name="Рівнобедрений трикутник 71">
              <a:extLst>
                <a:ext uri="{FF2B5EF4-FFF2-40B4-BE49-F238E27FC236}">
                  <a16:creationId xmlns:a16="http://schemas.microsoft.com/office/drawing/2014/main" id="{266E53C3-3DAB-2B25-B2B7-E0F24EE4F894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925240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115002-C11C-C206-A192-0B9E2D9E0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454C71-D32C-F2EB-020E-7EBCBA622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Connections </a:t>
            </a:r>
            <a:r>
              <a:rPr lang="en-NL" dirty="0"/>
              <a:t>D</a:t>
            </a:r>
            <a:r>
              <a:rPr lang="en-GB" dirty="0" err="1"/>
              <a:t>esign</a:t>
            </a:r>
            <a:endParaRPr lang="en-GB" dirty="0"/>
          </a:p>
        </p:txBody>
      </p:sp>
      <p:pic>
        <p:nvPicPr>
          <p:cNvPr id="4" name="object 5">
            <a:extLst>
              <a:ext uri="{FF2B5EF4-FFF2-40B4-BE49-F238E27FC236}">
                <a16:creationId xmlns:a16="http://schemas.microsoft.com/office/drawing/2014/main" id="{6DF47318-2641-F457-8D72-C3447452257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2830" y="2736944"/>
            <a:ext cx="1752600" cy="1981200"/>
          </a:xfrm>
          <a:prstGeom prst="rect">
            <a:avLst/>
          </a:prstGeom>
        </p:spPr>
      </p:pic>
      <p:sp>
        <p:nvSpPr>
          <p:cNvPr id="6" name="Прямокутник: округлені кути 11">
            <a:extLst>
              <a:ext uri="{FF2B5EF4-FFF2-40B4-BE49-F238E27FC236}">
                <a16:creationId xmlns:a16="http://schemas.microsoft.com/office/drawing/2014/main" id="{50B060BC-F202-5F20-0346-8DFFC336D676}"/>
              </a:ext>
            </a:extLst>
          </p:cNvPr>
          <p:cNvSpPr/>
          <p:nvPr/>
        </p:nvSpPr>
        <p:spPr>
          <a:xfrm rot="10800000" flipV="1">
            <a:off x="193062" y="1066800"/>
            <a:ext cx="3312138" cy="1371600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lang="en-GB" sz="1400" dirty="0">
                <a:cs typeface="Calibri"/>
              </a:rPr>
              <a:t>When</a:t>
            </a:r>
            <a:r>
              <a:rPr lang="en-GB" sz="1400" spc="1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Chord</a:t>
            </a:r>
            <a:r>
              <a:rPr lang="en-GB" sz="1400" spc="20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1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formed</a:t>
            </a:r>
            <a:r>
              <a:rPr lang="en-GB" sz="1400" spc="1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by</a:t>
            </a:r>
            <a:r>
              <a:rPr lang="en-GB" sz="1400" spc="19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elements </a:t>
            </a:r>
            <a:r>
              <a:rPr lang="en-GB" sz="1400" dirty="0">
                <a:cs typeface="Calibri"/>
              </a:rPr>
              <a:t>with</a:t>
            </a:r>
            <a:r>
              <a:rPr lang="en-GB" sz="1400" spc="1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different</a:t>
            </a:r>
            <a:r>
              <a:rPr lang="en-GB" sz="1400" spc="1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properties</a:t>
            </a:r>
            <a:r>
              <a:rPr lang="en-GB" sz="1400" spc="1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around</a:t>
            </a:r>
            <a:r>
              <a:rPr lang="en-GB" sz="1400" spc="145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the </a:t>
            </a:r>
            <a:r>
              <a:rPr lang="en-GB" sz="1400" dirty="0">
                <a:cs typeface="Calibri"/>
              </a:rPr>
              <a:t>joint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node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D1&lt;&gt;D2,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</a:t>
            </a:r>
            <a:r>
              <a:rPr lang="en-GB" sz="1400" spc="10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</a:t>
            </a:r>
            <a:r>
              <a:rPr lang="en-GB" sz="1400" spc="12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min(D1, </a:t>
            </a:r>
            <a:r>
              <a:rPr lang="en-GB" sz="1400" dirty="0">
                <a:cs typeface="Calibri"/>
              </a:rPr>
              <a:t>D2);</a:t>
            </a:r>
            <a:r>
              <a:rPr lang="en-GB" sz="1400" spc="19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</a:t>
            </a:r>
            <a:r>
              <a:rPr lang="en-GB" sz="1400" spc="19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</a:t>
            </a:r>
            <a:r>
              <a:rPr lang="en-GB" sz="1400" spc="19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min(T1,</a:t>
            </a:r>
            <a:r>
              <a:rPr lang="en-GB" sz="1400" spc="1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T2)</a:t>
            </a:r>
            <a:r>
              <a:rPr lang="en-GB" sz="1400" spc="19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20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considered </a:t>
            </a:r>
            <a:r>
              <a:rPr lang="en-GB" sz="1400" dirty="0">
                <a:cs typeface="Calibri"/>
              </a:rPr>
              <a:t>for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calculations.</a:t>
            </a:r>
            <a:endParaRPr lang="en-GB" sz="1400" dirty="0">
              <a:cs typeface="Calibri"/>
            </a:endParaRPr>
          </a:p>
        </p:txBody>
      </p:sp>
      <p:pic>
        <p:nvPicPr>
          <p:cNvPr id="7" name="object 8">
            <a:extLst>
              <a:ext uri="{FF2B5EF4-FFF2-40B4-BE49-F238E27FC236}">
                <a16:creationId xmlns:a16="http://schemas.microsoft.com/office/drawing/2014/main" id="{37A1B519-3333-AC99-1C96-78CB683A161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81991" y="2370596"/>
            <a:ext cx="3192779" cy="2357628"/>
          </a:xfrm>
          <a:prstGeom prst="rect">
            <a:avLst/>
          </a:prstGeom>
        </p:spPr>
      </p:pic>
      <p:sp>
        <p:nvSpPr>
          <p:cNvPr id="9" name="Прямокутник: округлені кути 11">
            <a:extLst>
              <a:ext uri="{FF2B5EF4-FFF2-40B4-BE49-F238E27FC236}">
                <a16:creationId xmlns:a16="http://schemas.microsoft.com/office/drawing/2014/main" id="{99769B9E-2D29-4968-A4D6-59B6EFD1AA4D}"/>
              </a:ext>
            </a:extLst>
          </p:cNvPr>
          <p:cNvSpPr/>
          <p:nvPr/>
        </p:nvSpPr>
        <p:spPr>
          <a:xfrm rot="10800000" flipV="1">
            <a:off x="8562632" y="939240"/>
            <a:ext cx="3312138" cy="1524000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lang="en-GB" sz="1400" dirty="0">
                <a:cs typeface="Calibri"/>
              </a:rPr>
              <a:t>D1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</a:t>
            </a:r>
            <a:r>
              <a:rPr lang="en-GB" sz="1400" spc="10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D2,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D1</a:t>
            </a:r>
            <a:r>
              <a:rPr lang="en-GB" sz="1400" spc="10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&lt;</a:t>
            </a:r>
            <a:r>
              <a:rPr lang="en-GB" sz="1400" spc="10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D3.</a:t>
            </a:r>
            <a:r>
              <a:rPr lang="en-GB" sz="1400" spc="10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</a:t>
            </a:r>
            <a:r>
              <a:rPr lang="en-GB" sz="1400" spc="10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such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case</a:t>
            </a:r>
            <a:r>
              <a:rPr lang="en-NL" sz="1400" dirty="0">
                <a:cs typeface="Calibri"/>
              </a:rPr>
              <a:t>,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D3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is </a:t>
            </a:r>
            <a:r>
              <a:rPr lang="en-GB" sz="1400" dirty="0">
                <a:cs typeface="Calibri"/>
              </a:rPr>
              <a:t>recognized</a:t>
            </a:r>
            <a:r>
              <a:rPr lang="en-GB" sz="1400" spc="2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as</a:t>
            </a:r>
            <a:r>
              <a:rPr lang="en-GB" sz="1400" spc="2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chord</a:t>
            </a:r>
            <a:r>
              <a:rPr lang="en-GB" sz="1400" spc="2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as</a:t>
            </a:r>
            <a:r>
              <a:rPr lang="en-GB" sz="1400" spc="2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it</a:t>
            </a:r>
            <a:r>
              <a:rPr lang="en-GB" sz="1400" spc="2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has</a:t>
            </a:r>
            <a:r>
              <a:rPr lang="en-GB" sz="1400" spc="28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bigger </a:t>
            </a:r>
            <a:r>
              <a:rPr lang="en-GB" sz="1400" dirty="0">
                <a:cs typeface="Calibri"/>
              </a:rPr>
              <a:t>diameter.</a:t>
            </a:r>
            <a:r>
              <a:rPr lang="en-GB" sz="1400" spc="170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Naturally</a:t>
            </a:r>
            <a:r>
              <a:rPr lang="en-NL" sz="1400" dirty="0">
                <a:cs typeface="Calibri"/>
              </a:rPr>
              <a:t>,</a:t>
            </a:r>
            <a:r>
              <a:rPr lang="en-GB" sz="1400" spc="185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pipe</a:t>
            </a:r>
            <a:r>
              <a:rPr lang="en-GB" sz="1400" spc="175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180" dirty="0">
                <a:cs typeface="Calibri"/>
              </a:rPr>
              <a:t>  </a:t>
            </a:r>
            <a:r>
              <a:rPr lang="en-GB" sz="1400" spc="-10" dirty="0">
                <a:cs typeface="Calibri"/>
              </a:rPr>
              <a:t>bigger </a:t>
            </a:r>
            <a:r>
              <a:rPr lang="en-GB" sz="1400" dirty="0">
                <a:cs typeface="Calibri"/>
              </a:rPr>
              <a:t>diameter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cannot</a:t>
            </a:r>
            <a:r>
              <a:rPr lang="en-GB" sz="1400" spc="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be</a:t>
            </a:r>
            <a:r>
              <a:rPr lang="en-GB" sz="1400" spc="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welded</a:t>
            </a:r>
            <a:r>
              <a:rPr lang="en-GB" sz="1400" spc="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6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smaller. </a:t>
            </a:r>
            <a:r>
              <a:rPr lang="en-GB" sz="1400" dirty="0">
                <a:cs typeface="Calibri"/>
              </a:rPr>
              <a:t>Such</a:t>
            </a:r>
            <a:r>
              <a:rPr lang="en-GB" sz="1400" spc="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connections</a:t>
            </a:r>
            <a:r>
              <a:rPr lang="en-GB" sz="1400" spc="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recommended</a:t>
            </a:r>
            <a:r>
              <a:rPr lang="en-GB" sz="1400" spc="20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to </a:t>
            </a:r>
            <a:r>
              <a:rPr lang="en-GB" sz="1400" dirty="0">
                <a:cs typeface="Calibri"/>
              </a:rPr>
              <a:t>be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checked.</a:t>
            </a:r>
            <a:endParaRPr lang="en-GB" sz="1400" dirty="0">
              <a:cs typeface="Calibri"/>
            </a:endParaRPr>
          </a:p>
        </p:txBody>
      </p:sp>
      <p:pic>
        <p:nvPicPr>
          <p:cNvPr id="10" name="object 12">
            <a:extLst>
              <a:ext uri="{FF2B5EF4-FFF2-40B4-BE49-F238E27FC236}">
                <a16:creationId xmlns:a16="http://schemas.microsoft.com/office/drawing/2014/main" id="{38F54E9C-19DE-585C-9A18-A88E4B16335A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48200" y="2533697"/>
            <a:ext cx="3387852" cy="2208276"/>
          </a:xfrm>
          <a:prstGeom prst="rect">
            <a:avLst/>
          </a:prstGeom>
        </p:spPr>
      </p:pic>
      <p:sp>
        <p:nvSpPr>
          <p:cNvPr id="11" name="Прямокутник: округлені кути 11">
            <a:extLst>
              <a:ext uri="{FF2B5EF4-FFF2-40B4-BE49-F238E27FC236}">
                <a16:creationId xmlns:a16="http://schemas.microsoft.com/office/drawing/2014/main" id="{A8E95785-C5B0-0604-50C4-1C68685BBEE6}"/>
              </a:ext>
            </a:extLst>
          </p:cNvPr>
          <p:cNvSpPr/>
          <p:nvPr/>
        </p:nvSpPr>
        <p:spPr>
          <a:xfrm rot="10800000" flipV="1">
            <a:off x="3352800" y="4812430"/>
            <a:ext cx="5486400" cy="1189465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3415665">
              <a:lnSpc>
                <a:spcPct val="100000"/>
              </a:lnSpc>
              <a:spcBef>
                <a:spcPts val="105"/>
              </a:spcBef>
            </a:pPr>
            <a:r>
              <a:rPr lang="en-GB" sz="1400" dirty="0">
                <a:cs typeface="Calibri"/>
              </a:rPr>
              <a:t>D1 =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D2 = D3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D4;</a:t>
            </a:r>
            <a:r>
              <a:rPr lang="en-GB" sz="1400" spc="50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T1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 T2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 T3;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T4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&gt; </a:t>
            </a:r>
            <a:r>
              <a:rPr lang="en-GB" sz="1400" spc="-25" dirty="0">
                <a:cs typeface="Calibri"/>
              </a:rPr>
              <a:t>T1;</a:t>
            </a:r>
            <a:endParaRPr lang="en-GB" sz="1400" dirty="0">
              <a:cs typeface="Calibri"/>
            </a:endParaRPr>
          </a:p>
          <a:p>
            <a:pPr marL="12700" marR="5080" algn="just">
              <a:lnSpc>
                <a:spcPct val="100000"/>
              </a:lnSpc>
            </a:pPr>
            <a:r>
              <a:rPr lang="en-GB" sz="1400" dirty="0">
                <a:cs typeface="Calibri"/>
              </a:rPr>
              <a:t>When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all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diameters</a:t>
            </a:r>
            <a:r>
              <a:rPr lang="en-GB" sz="1400" spc="1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125" dirty="0">
                <a:cs typeface="Calibri"/>
              </a:rPr>
              <a:t> the </a:t>
            </a:r>
            <a:r>
              <a:rPr lang="en-GB" sz="1400" dirty="0">
                <a:cs typeface="Calibri"/>
              </a:rPr>
              <a:t>connection</a:t>
            </a:r>
            <a:r>
              <a:rPr lang="en-GB" sz="1400" spc="1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1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equal,</a:t>
            </a:r>
            <a:r>
              <a:rPr lang="en-GB" sz="1400" spc="1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thicknesses</a:t>
            </a:r>
            <a:r>
              <a:rPr lang="en-GB" sz="1400" spc="1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1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compared.</a:t>
            </a:r>
            <a:r>
              <a:rPr lang="en-GB" sz="1400" spc="12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Element </a:t>
            </a:r>
            <a:r>
              <a:rPr lang="en-GB" sz="1400" dirty="0">
                <a:cs typeface="Calibri"/>
              </a:rPr>
              <a:t>with</a:t>
            </a:r>
            <a:r>
              <a:rPr lang="en-GB" sz="1400" spc="-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thickness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T4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recognized</a:t>
            </a:r>
            <a:r>
              <a:rPr lang="en-GB" sz="1400" spc="-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as</a:t>
            </a:r>
            <a:r>
              <a:rPr lang="en-GB" sz="1400" spc="-15" dirty="0">
                <a:cs typeface="Calibri"/>
              </a:rPr>
              <a:t> a </a:t>
            </a:r>
            <a:r>
              <a:rPr lang="en-GB" sz="1400" spc="-10" dirty="0">
                <a:cs typeface="Calibri"/>
              </a:rPr>
              <a:t>chord.</a:t>
            </a:r>
            <a:endParaRPr lang="en-GB" sz="1400" dirty="0">
              <a:cs typeface="Calibri"/>
            </a:endParaRPr>
          </a:p>
        </p:txBody>
      </p:sp>
      <p:sp>
        <p:nvSpPr>
          <p:cNvPr id="13" name="Прямокутник: округлені кути 11">
            <a:extLst>
              <a:ext uri="{FF2B5EF4-FFF2-40B4-BE49-F238E27FC236}">
                <a16:creationId xmlns:a16="http://schemas.microsoft.com/office/drawing/2014/main" id="{48BAE9F3-9950-5BCD-CC52-722D255F2699}"/>
              </a:ext>
            </a:extLst>
          </p:cNvPr>
          <p:cNvSpPr/>
          <p:nvPr/>
        </p:nvSpPr>
        <p:spPr>
          <a:xfrm rot="10800000" flipV="1">
            <a:off x="3352797" y="6045987"/>
            <a:ext cx="5486401" cy="659613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" algn="just">
              <a:lnSpc>
                <a:spcPct val="100000"/>
              </a:lnSpc>
            </a:pPr>
            <a:r>
              <a:rPr lang="en-GB" sz="1400" dirty="0">
                <a:cs typeface="Calibri"/>
              </a:rPr>
              <a:t>In</a:t>
            </a:r>
            <a:r>
              <a:rPr lang="en-GB" sz="1400" spc="-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both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cases,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such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types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connections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recommended</a:t>
            </a:r>
            <a:r>
              <a:rPr lang="en-GB" sz="1400" spc="-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be</a:t>
            </a:r>
            <a:r>
              <a:rPr lang="en-GB" sz="1400" spc="-10" dirty="0">
                <a:cs typeface="Calibri"/>
              </a:rPr>
              <a:t> checked.</a:t>
            </a:r>
            <a:endParaRPr lang="en-GB" sz="1400" dirty="0">
              <a:cs typeface="Calibri"/>
            </a:endParaRPr>
          </a:p>
        </p:txBody>
      </p:sp>
      <p:sp>
        <p:nvSpPr>
          <p:cNvPr id="16" name="Прямокутник: округлені кути 11">
            <a:extLst>
              <a:ext uri="{FF2B5EF4-FFF2-40B4-BE49-F238E27FC236}">
                <a16:creationId xmlns:a16="http://schemas.microsoft.com/office/drawing/2014/main" id="{1C895E8C-9C77-A01C-9FE0-B6974830FF92}"/>
              </a:ext>
            </a:extLst>
          </p:cNvPr>
          <p:cNvSpPr/>
          <p:nvPr/>
        </p:nvSpPr>
        <p:spPr>
          <a:xfrm rot="10800000" flipV="1">
            <a:off x="4191000" y="977865"/>
            <a:ext cx="3971565" cy="1511741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/>
              <a:t>In case when : </a:t>
            </a:r>
          </a:p>
          <a:p>
            <a:r>
              <a:rPr lang="en-GB" sz="1400" dirty="0"/>
              <a:t>D1 = D2 = D3 = D4;</a:t>
            </a:r>
          </a:p>
          <a:p>
            <a:r>
              <a:rPr lang="en-GB" sz="1400" dirty="0"/>
              <a:t>T1 = T2 = T3 = T4;</a:t>
            </a:r>
          </a:p>
          <a:p>
            <a:r>
              <a:rPr lang="en-GB" sz="1400" dirty="0"/>
              <a:t>When all diameters of connection are equal,</a:t>
            </a:r>
          </a:p>
          <a:p>
            <a:r>
              <a:rPr lang="en-GB" sz="1400" dirty="0"/>
              <a:t>Thicknesses are compared. Element with thickness = T4 is recognized as chord. 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2526385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31B031-D1CA-C51D-6C1C-78D7B0839B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1242DA-D8DF-C1AC-7D5C-B5C5D3ACB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Joint Check API LRFD</a:t>
            </a:r>
            <a:r>
              <a:rPr lang="en-NL" dirty="0"/>
              <a:t> Overview</a:t>
            </a:r>
            <a:endParaRPr lang="en-GB" dirty="0"/>
          </a:p>
        </p:txBody>
      </p:sp>
      <p:pic>
        <p:nvPicPr>
          <p:cNvPr id="6" name="object 20">
            <a:extLst>
              <a:ext uri="{FF2B5EF4-FFF2-40B4-BE49-F238E27FC236}">
                <a16:creationId xmlns:a16="http://schemas.microsoft.com/office/drawing/2014/main" id="{4020A629-3110-A710-08CD-927B1FC238F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390292" y="3429000"/>
            <a:ext cx="2633219" cy="2407896"/>
          </a:xfrm>
          <a:prstGeom prst="rect">
            <a:avLst/>
          </a:prstGeom>
        </p:spPr>
      </p:pic>
      <p:sp>
        <p:nvSpPr>
          <p:cNvPr id="27" name="Заголовок 13">
            <a:extLst>
              <a:ext uri="{FF2B5EF4-FFF2-40B4-BE49-F238E27FC236}">
                <a16:creationId xmlns:a16="http://schemas.microsoft.com/office/drawing/2014/main" id="{D61C4D80-64DA-73B7-8A3A-A7123599ED17}"/>
              </a:ext>
            </a:extLst>
          </p:cNvPr>
          <p:cNvSpPr txBox="1">
            <a:spLocks/>
          </p:cNvSpPr>
          <p:nvPr/>
        </p:nvSpPr>
        <p:spPr>
          <a:xfrm>
            <a:off x="-2702" y="3733310"/>
            <a:ext cx="1994971" cy="3189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Selection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and</a:t>
            </a:r>
            <a:r>
              <a:rPr lang="en-GB" sz="1400" spc="-1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recognition</a:t>
            </a:r>
            <a:r>
              <a:rPr lang="en-GB" sz="1400" spc="-2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settings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43" name="Заголовок 13">
            <a:extLst>
              <a:ext uri="{FF2B5EF4-FFF2-40B4-BE49-F238E27FC236}">
                <a16:creationId xmlns:a16="http://schemas.microsoft.com/office/drawing/2014/main" id="{2F31D713-0E95-9670-176B-33E81270616E}"/>
              </a:ext>
            </a:extLst>
          </p:cNvPr>
          <p:cNvSpPr txBox="1">
            <a:spLocks/>
          </p:cNvSpPr>
          <p:nvPr/>
        </p:nvSpPr>
        <p:spPr>
          <a:xfrm>
            <a:off x="1710400" y="925286"/>
            <a:ext cx="4020612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Navigation.</a:t>
            </a:r>
            <a:r>
              <a:rPr lang="en-GB" sz="1400" spc="160" dirty="0">
                <a:solidFill>
                  <a:schemeClr val="tx1"/>
                </a:solidFill>
                <a:latin typeface="+mn-lt"/>
                <a:cs typeface="Calibri"/>
              </a:rPr>
              <a:t> 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Fill</a:t>
            </a:r>
            <a:r>
              <a:rPr lang="en-GB" sz="1400" spc="170" dirty="0">
                <a:solidFill>
                  <a:schemeClr val="tx1"/>
                </a:solidFill>
                <a:latin typeface="+mn-lt"/>
                <a:cs typeface="Calibri"/>
              </a:rPr>
              <a:t> 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Connection</a:t>
            </a:r>
            <a:r>
              <a:rPr lang="en-GB" sz="1400" i="1" spc="165" dirty="0">
                <a:solidFill>
                  <a:schemeClr val="tx1"/>
                </a:solidFill>
                <a:latin typeface="+mn-lt"/>
                <a:cs typeface="Calibri"/>
              </a:rPr>
              <a:t> 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ID</a:t>
            </a:r>
            <a:r>
              <a:rPr lang="en-GB" sz="1400" i="1" spc="165" dirty="0">
                <a:solidFill>
                  <a:schemeClr val="tx1"/>
                </a:solidFill>
                <a:latin typeface="+mn-lt"/>
                <a:cs typeface="Calibri"/>
              </a:rPr>
              <a:t> 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and</a:t>
            </a:r>
            <a:r>
              <a:rPr lang="en-GB" sz="1400" spc="170" dirty="0">
                <a:solidFill>
                  <a:schemeClr val="tx1"/>
                </a:solidFill>
                <a:latin typeface="+mn-lt"/>
                <a:cs typeface="Calibri"/>
              </a:rPr>
              <a:t>  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Press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Navigate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to find</a:t>
            </a:r>
            <a:r>
              <a:rPr lang="en-GB" sz="1400" spc="-30" dirty="0">
                <a:solidFill>
                  <a:schemeClr val="tx1"/>
                </a:solidFill>
                <a:latin typeface="+mn-lt"/>
                <a:cs typeface="Calibri"/>
              </a:rPr>
              <a:t> a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connection</a:t>
            </a:r>
            <a:r>
              <a:rPr lang="en-GB" sz="1400" spc="-2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in</a:t>
            </a:r>
            <a:r>
              <a:rPr lang="en-GB" sz="1400" spc="-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the</a:t>
            </a:r>
            <a:r>
              <a:rPr lang="en-GB" sz="1400" spc="-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spc="-20" dirty="0">
                <a:solidFill>
                  <a:schemeClr val="tx1"/>
                </a:solidFill>
                <a:latin typeface="+mn-lt"/>
                <a:cs typeface="Calibri"/>
              </a:rPr>
              <a:t>table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44" name="Заголовок 13">
            <a:extLst>
              <a:ext uri="{FF2B5EF4-FFF2-40B4-BE49-F238E27FC236}">
                <a16:creationId xmlns:a16="http://schemas.microsoft.com/office/drawing/2014/main" id="{78F5CD10-5EB0-100C-9AC1-FAE8A47B3AF0}"/>
              </a:ext>
            </a:extLst>
          </p:cNvPr>
          <p:cNvSpPr txBox="1">
            <a:spLocks/>
          </p:cNvSpPr>
          <p:nvPr/>
        </p:nvSpPr>
        <p:spPr>
          <a:xfrm>
            <a:off x="5875865" y="1020960"/>
            <a:ext cx="4821862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Connection</a:t>
            </a:r>
            <a:r>
              <a:rPr lang="en-GB" sz="1400" spc="3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info.</a:t>
            </a:r>
            <a:r>
              <a:rPr lang="en-GB" sz="1400" spc="4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Chord,</a:t>
            </a:r>
            <a:r>
              <a:rPr lang="en-GB" sz="1400" spc="2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Braces,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and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their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properties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45" name="Заголовок 13">
            <a:extLst>
              <a:ext uri="{FF2B5EF4-FFF2-40B4-BE49-F238E27FC236}">
                <a16:creationId xmlns:a16="http://schemas.microsoft.com/office/drawing/2014/main" id="{28DC10DD-E7A9-6F44-4EB9-E88DACB3A561}"/>
              </a:ext>
            </a:extLst>
          </p:cNvPr>
          <p:cNvSpPr txBox="1">
            <a:spLocks/>
          </p:cNvSpPr>
          <p:nvPr/>
        </p:nvSpPr>
        <p:spPr>
          <a:xfrm>
            <a:off x="9704465" y="2326229"/>
            <a:ext cx="2484478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Add,</a:t>
            </a:r>
            <a:r>
              <a:rPr lang="en-GB" sz="1400" spc="135" dirty="0">
                <a:solidFill>
                  <a:schemeClr val="tx1"/>
                </a:solidFill>
                <a:latin typeface="+mn-lt"/>
                <a:cs typeface="Calibri"/>
              </a:rPr>
              <a:t> 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Edit,</a:t>
            </a:r>
            <a:r>
              <a:rPr lang="en-GB" sz="1400" spc="145" dirty="0">
                <a:solidFill>
                  <a:schemeClr val="tx1"/>
                </a:solidFill>
                <a:latin typeface="+mn-lt"/>
                <a:cs typeface="Calibri"/>
              </a:rPr>
              <a:t> 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Preview</a:t>
            </a:r>
            <a:r>
              <a:rPr lang="en-GB" sz="1400" spc="13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and</a:t>
            </a:r>
            <a:r>
              <a:rPr lang="en-GB" sz="1400" spc="135" dirty="0">
                <a:solidFill>
                  <a:schemeClr val="tx1"/>
                </a:solidFill>
                <a:latin typeface="+mn-lt"/>
                <a:cs typeface="Calibri"/>
              </a:rPr>
              <a:t>  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Remove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selected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connections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46" name="Заголовок 13">
            <a:extLst>
              <a:ext uri="{FF2B5EF4-FFF2-40B4-BE49-F238E27FC236}">
                <a16:creationId xmlns:a16="http://schemas.microsoft.com/office/drawing/2014/main" id="{75F01FC7-DE41-090A-EEBC-4184DD9B5210}"/>
              </a:ext>
            </a:extLst>
          </p:cNvPr>
          <p:cNvSpPr txBox="1">
            <a:spLocks/>
          </p:cNvSpPr>
          <p:nvPr/>
        </p:nvSpPr>
        <p:spPr>
          <a:xfrm>
            <a:off x="3385602" y="5841760"/>
            <a:ext cx="510982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 marR="158115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#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401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,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410</a:t>
            </a:r>
            <a:r>
              <a:rPr lang="en-GB" sz="1400" spc="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–</a:t>
            </a:r>
            <a:r>
              <a:rPr lang="en-GB" sz="1400" spc="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IDs</a:t>
            </a:r>
            <a:r>
              <a:rPr lang="en-GB" sz="1400" spc="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of</a:t>
            </a:r>
            <a:r>
              <a:rPr lang="en-GB" sz="1400" spc="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related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elements</a:t>
            </a:r>
            <a:r>
              <a:rPr lang="en-GB" sz="1400" spc="-1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in the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model.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(U)</a:t>
            </a:r>
            <a:r>
              <a:rPr lang="en-GB" sz="1400" spc="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–</a:t>
            </a:r>
            <a:r>
              <a:rPr lang="en-GB" sz="1400" spc="1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Upper</a:t>
            </a:r>
            <a:r>
              <a:rPr lang="en-GB" sz="1400" spc="-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(0°-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180°)</a:t>
            </a:r>
            <a:r>
              <a:rPr lang="en-GB" sz="1400" spc="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braces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(L) –</a:t>
            </a:r>
            <a:r>
              <a:rPr lang="en-GB" sz="1400" spc="1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Lower</a:t>
            </a:r>
            <a:r>
              <a:rPr lang="en-GB" sz="1400" spc="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(180°-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360°)</a:t>
            </a:r>
            <a:r>
              <a:rPr lang="en-GB" sz="1400" spc="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braces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D5011F-522A-6ACA-9A6D-883EC63673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0472" y="1611260"/>
            <a:ext cx="7152297" cy="4054752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sp>
        <p:nvSpPr>
          <p:cNvPr id="8" name="Left Brace 7">
            <a:extLst>
              <a:ext uri="{FF2B5EF4-FFF2-40B4-BE49-F238E27FC236}">
                <a16:creationId xmlns:a16="http://schemas.microsoft.com/office/drawing/2014/main" id="{313E3FB2-7E75-A97F-B9E2-288467F32F89}"/>
              </a:ext>
            </a:extLst>
          </p:cNvPr>
          <p:cNvSpPr/>
          <p:nvPr/>
        </p:nvSpPr>
        <p:spPr>
          <a:xfrm>
            <a:off x="1649369" y="2474141"/>
            <a:ext cx="685800" cy="3048000"/>
          </a:xfrm>
          <a:prstGeom prst="leftBrace">
            <a:avLst>
              <a:gd name="adj1" fmla="val 8333"/>
              <a:gd name="adj2" fmla="val 503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sb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66CC99-37BD-DBDC-A380-F6F954F138C8}"/>
              </a:ext>
            </a:extLst>
          </p:cNvPr>
          <p:cNvSpPr/>
          <p:nvPr/>
        </p:nvSpPr>
        <p:spPr>
          <a:xfrm>
            <a:off x="9704465" y="2326229"/>
            <a:ext cx="2311885" cy="712508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8C6346-738D-9348-B826-2BCF5653DFFA}"/>
              </a:ext>
            </a:extLst>
          </p:cNvPr>
          <p:cNvSpPr/>
          <p:nvPr/>
        </p:nvSpPr>
        <p:spPr>
          <a:xfrm>
            <a:off x="3385602" y="5818584"/>
            <a:ext cx="5072598" cy="556577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E49CEC-F324-7EBE-CEE9-A3BFD5ECECD3}"/>
              </a:ext>
            </a:extLst>
          </p:cNvPr>
          <p:cNvSpPr/>
          <p:nvPr/>
        </p:nvSpPr>
        <p:spPr>
          <a:xfrm>
            <a:off x="5940514" y="964061"/>
            <a:ext cx="4541085" cy="447100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F812657-A399-B210-043C-9C946E058C0B}"/>
              </a:ext>
            </a:extLst>
          </p:cNvPr>
          <p:cNvSpPr/>
          <p:nvPr/>
        </p:nvSpPr>
        <p:spPr>
          <a:xfrm>
            <a:off x="1710400" y="885900"/>
            <a:ext cx="3928400" cy="572787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FD268E-8E1B-76AA-1E0B-ACD2C0A0655F}"/>
              </a:ext>
            </a:extLst>
          </p:cNvPr>
          <p:cNvSpPr/>
          <p:nvPr/>
        </p:nvSpPr>
        <p:spPr>
          <a:xfrm>
            <a:off x="27922" y="3733310"/>
            <a:ext cx="1728341" cy="533890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E7670BC-BEAD-4664-D436-46743707CFE7}"/>
              </a:ext>
            </a:extLst>
          </p:cNvPr>
          <p:cNvCxnSpPr>
            <a:cxnSpLocks/>
            <a:stCxn id="43" idx="2"/>
          </p:cNvCxnSpPr>
          <p:nvPr/>
        </p:nvCxnSpPr>
        <p:spPr>
          <a:xfrm>
            <a:off x="3720706" y="1458687"/>
            <a:ext cx="523329" cy="446313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90B9671-7F70-CE40-A2EB-16D7A144C683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5940514" y="1411161"/>
            <a:ext cx="2270543" cy="892141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Brace 20">
            <a:extLst>
              <a:ext uri="{FF2B5EF4-FFF2-40B4-BE49-F238E27FC236}">
                <a16:creationId xmlns:a16="http://schemas.microsoft.com/office/drawing/2014/main" id="{2758D9D2-06C5-6186-D965-B0ED7543D8F6}"/>
              </a:ext>
            </a:extLst>
          </p:cNvPr>
          <p:cNvSpPr/>
          <p:nvPr/>
        </p:nvSpPr>
        <p:spPr>
          <a:xfrm>
            <a:off x="9173589" y="2225914"/>
            <a:ext cx="532979" cy="87138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sb-DE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618C4A8-D039-A1AE-75E1-B078D8DED44D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5731012" y="4191000"/>
            <a:ext cx="190889" cy="1627584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7385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CE50CA-9331-FA02-9433-9583EA40E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659B6E-B3ED-F34B-8B54-D9491855A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Joint Check API LRFD</a:t>
            </a:r>
            <a:r>
              <a:rPr lang="en-NL" dirty="0"/>
              <a:t> Display of Connections</a:t>
            </a:r>
            <a:endParaRPr lang="en-GB" dirty="0"/>
          </a:p>
        </p:txBody>
      </p:sp>
      <p:pic>
        <p:nvPicPr>
          <p:cNvPr id="14" name="object 3">
            <a:extLst>
              <a:ext uri="{FF2B5EF4-FFF2-40B4-BE49-F238E27FC236}">
                <a16:creationId xmlns:a16="http://schemas.microsoft.com/office/drawing/2014/main" id="{BDA624B3-9455-2FC2-8F2E-1E3EBC48F25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31994" y="2789121"/>
            <a:ext cx="3159476" cy="3694047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sp>
        <p:nvSpPr>
          <p:cNvPr id="4" name="Заголовок 13">
            <a:extLst>
              <a:ext uri="{FF2B5EF4-FFF2-40B4-BE49-F238E27FC236}">
                <a16:creationId xmlns:a16="http://schemas.microsoft.com/office/drawing/2014/main" id="{5EB6CBF0-A047-5770-D5D2-747BDBE59447}"/>
              </a:ext>
            </a:extLst>
          </p:cNvPr>
          <p:cNvSpPr txBox="1">
            <a:spLocks/>
          </p:cNvSpPr>
          <p:nvPr/>
        </p:nvSpPr>
        <p:spPr>
          <a:xfrm>
            <a:off x="884066" y="1301450"/>
            <a:ext cx="3947527" cy="3189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cs typeface="Calibri"/>
              </a:rPr>
              <a:t>Select all</a:t>
            </a:r>
            <a:r>
              <a:rPr lang="en-GB" sz="1400" spc="-10" dirty="0">
                <a:solidFill>
                  <a:schemeClr val="tx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cs typeface="Calibri"/>
              </a:rPr>
              <a:t>connections</a:t>
            </a:r>
            <a:r>
              <a:rPr lang="en-GB" sz="1400" spc="-15" dirty="0">
                <a:solidFill>
                  <a:schemeClr val="tx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cs typeface="Calibri"/>
              </a:rPr>
              <a:t>in</a:t>
            </a:r>
            <a:r>
              <a:rPr lang="en-GB" sz="1400" spc="-10" dirty="0">
                <a:solidFill>
                  <a:schemeClr val="tx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cs typeface="Calibri"/>
              </a:rPr>
              <a:t>the</a:t>
            </a:r>
            <a:r>
              <a:rPr lang="en-GB" sz="1400" spc="-15" dirty="0">
                <a:solidFill>
                  <a:schemeClr val="tx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cs typeface="Calibri"/>
              </a:rPr>
              <a:t>list (Ctrl</a:t>
            </a:r>
            <a:r>
              <a:rPr lang="en-GB" sz="1400" spc="-10" dirty="0">
                <a:solidFill>
                  <a:schemeClr val="tx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cs typeface="Calibri"/>
              </a:rPr>
              <a:t>+ A)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grpSp>
        <p:nvGrpSpPr>
          <p:cNvPr id="7" name="Групувати 10">
            <a:extLst>
              <a:ext uri="{FF2B5EF4-FFF2-40B4-BE49-F238E27FC236}">
                <a16:creationId xmlns:a16="http://schemas.microsoft.com/office/drawing/2014/main" id="{90068940-D0AE-9271-1199-71B11C96DBC3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11" name="Пряма сполучна лінія 5">
              <a:extLst>
                <a:ext uri="{FF2B5EF4-FFF2-40B4-BE49-F238E27FC236}">
                  <a16:creationId xmlns:a16="http://schemas.microsoft.com/office/drawing/2014/main" id="{3A9CEAC3-76C8-1F1A-E760-19EC13000B17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9">
              <a:extLst>
                <a:ext uri="{FF2B5EF4-FFF2-40B4-BE49-F238E27FC236}">
                  <a16:creationId xmlns:a16="http://schemas.microsoft.com/office/drawing/2014/main" id="{84DC552F-EB50-84B4-37B8-0DC82C7028AF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3" name="Групувати 72">
            <a:extLst>
              <a:ext uri="{FF2B5EF4-FFF2-40B4-BE49-F238E27FC236}">
                <a16:creationId xmlns:a16="http://schemas.microsoft.com/office/drawing/2014/main" id="{AE1BA823-142E-3FAD-3E2D-0BE37474683D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15" name="Пряма сполучна лінія 21">
              <a:extLst>
                <a:ext uri="{FF2B5EF4-FFF2-40B4-BE49-F238E27FC236}">
                  <a16:creationId xmlns:a16="http://schemas.microsoft.com/office/drawing/2014/main" id="{87B80589-A024-210D-34B0-B8F39CB5C230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Овал 22">
              <a:extLst>
                <a:ext uri="{FF2B5EF4-FFF2-40B4-BE49-F238E27FC236}">
                  <a16:creationId xmlns:a16="http://schemas.microsoft.com/office/drawing/2014/main" id="{5AECF2C8-48AF-916C-144D-CFAAAF1B085C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7" name="Заголовок 13">
            <a:extLst>
              <a:ext uri="{FF2B5EF4-FFF2-40B4-BE49-F238E27FC236}">
                <a16:creationId xmlns:a16="http://schemas.microsoft.com/office/drawing/2014/main" id="{9B41A8DC-8AFB-CAFA-151E-FA2C00F4543B}"/>
              </a:ext>
            </a:extLst>
          </p:cNvPr>
          <p:cNvSpPr txBox="1">
            <a:spLocks/>
          </p:cNvSpPr>
          <p:nvPr/>
        </p:nvSpPr>
        <p:spPr>
          <a:xfrm>
            <a:off x="884066" y="1920258"/>
            <a:ext cx="486534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cs typeface="Calibri"/>
              </a:rPr>
              <a:t>Press </a:t>
            </a:r>
            <a:r>
              <a:rPr lang="uk-UA" sz="1400" dirty="0">
                <a:solidFill>
                  <a:schemeClr val="tx1"/>
                </a:solidFill>
                <a:cs typeface="Calibri"/>
              </a:rPr>
              <a:t>    </a:t>
            </a:r>
            <a:r>
              <a:rPr lang="en-GB" sz="1400" i="1" spc="-10" dirty="0">
                <a:solidFill>
                  <a:schemeClr val="tx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cs typeface="Calibri"/>
              </a:rPr>
              <a:t>to</a:t>
            </a:r>
            <a:r>
              <a:rPr lang="en-GB" sz="1400" spc="-5" dirty="0">
                <a:solidFill>
                  <a:schemeClr val="tx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cs typeface="Calibri"/>
              </a:rPr>
              <a:t>display</a:t>
            </a:r>
            <a:r>
              <a:rPr lang="en-GB" sz="1400" spc="-10" dirty="0">
                <a:solidFill>
                  <a:schemeClr val="tx1"/>
                </a:solidFill>
                <a:cs typeface="Calibri"/>
              </a:rPr>
              <a:t> </a:t>
            </a:r>
            <a:r>
              <a:rPr lang="en-GB" sz="1400" spc="-25" dirty="0">
                <a:solidFill>
                  <a:schemeClr val="tx1"/>
                </a:solidFill>
                <a:cs typeface="Calibri"/>
              </a:rPr>
              <a:t>all </a:t>
            </a:r>
            <a:r>
              <a:rPr lang="en-GB" sz="1400" dirty="0">
                <a:solidFill>
                  <a:schemeClr val="tx1"/>
                </a:solidFill>
                <a:cs typeface="Calibri"/>
              </a:rPr>
              <a:t>connections</a:t>
            </a:r>
            <a:r>
              <a:rPr lang="en-GB" sz="1400" spc="-10" dirty="0">
                <a:solidFill>
                  <a:schemeClr val="tx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cs typeface="Calibri"/>
              </a:rPr>
              <a:t>with</a:t>
            </a:r>
            <a:r>
              <a:rPr lang="en-GB" sz="1400" spc="-10" dirty="0">
                <a:solidFill>
                  <a:schemeClr val="tx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cs typeface="Calibri"/>
              </a:rPr>
              <a:t>labels</a:t>
            </a:r>
            <a:r>
              <a:rPr lang="en-GB" sz="1400" spc="-5" dirty="0">
                <a:solidFill>
                  <a:schemeClr val="tx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cs typeface="Calibri"/>
              </a:rPr>
              <a:t>of</a:t>
            </a:r>
            <a:r>
              <a:rPr lang="en-GB" sz="1400" spc="-5" dirty="0">
                <a:solidFill>
                  <a:schemeClr val="tx1"/>
                </a:solidFill>
                <a:cs typeface="Calibri"/>
              </a:rPr>
              <a:t> </a:t>
            </a:r>
            <a:r>
              <a:rPr lang="en-GB" sz="1400" spc="-20" dirty="0">
                <a:solidFill>
                  <a:schemeClr val="tx1"/>
                </a:solidFill>
                <a:cs typeface="Calibri"/>
              </a:rPr>
              <a:t>IDs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767ECB2-176D-9BBC-E4E3-890C2EFC02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439" y="2404839"/>
            <a:ext cx="7156030" cy="4050920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968C4AB5-69F0-7761-A79E-D6E6656509B9}"/>
              </a:ext>
            </a:extLst>
          </p:cNvPr>
          <p:cNvGrpSpPr/>
          <p:nvPr/>
        </p:nvGrpSpPr>
        <p:grpSpPr>
          <a:xfrm>
            <a:off x="2057400" y="4402867"/>
            <a:ext cx="598136" cy="293644"/>
            <a:chOff x="4963406" y="2502254"/>
            <a:chExt cx="598136" cy="293644"/>
          </a:xfrm>
        </p:grpSpPr>
        <p:sp>
          <p:nvSpPr>
            <p:cNvPr id="19" name="Прямокутник: округлені кути 70">
              <a:extLst>
                <a:ext uri="{FF2B5EF4-FFF2-40B4-BE49-F238E27FC236}">
                  <a16:creationId xmlns:a16="http://schemas.microsoft.com/office/drawing/2014/main" id="{4EC061F3-C5E9-F9C0-95CF-8228173D6A7F}"/>
                </a:ext>
              </a:extLst>
            </p:cNvPr>
            <p:cNvSpPr/>
            <p:nvPr/>
          </p:nvSpPr>
          <p:spPr>
            <a:xfrm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20" name="Рівнобедрений трикутник 71">
              <a:extLst>
                <a:ext uri="{FF2B5EF4-FFF2-40B4-BE49-F238E27FC236}">
                  <a16:creationId xmlns:a16="http://schemas.microsoft.com/office/drawing/2014/main" id="{BE051A0A-DF54-4322-3E00-7D91ED50E42D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1" name="Групувати 68">
            <a:extLst>
              <a:ext uri="{FF2B5EF4-FFF2-40B4-BE49-F238E27FC236}">
                <a16:creationId xmlns:a16="http://schemas.microsoft.com/office/drawing/2014/main" id="{124E345A-FA0F-E281-1D6A-8CD8B9A9BE4B}"/>
              </a:ext>
            </a:extLst>
          </p:cNvPr>
          <p:cNvGrpSpPr/>
          <p:nvPr/>
        </p:nvGrpSpPr>
        <p:grpSpPr>
          <a:xfrm>
            <a:off x="7350779" y="5715000"/>
            <a:ext cx="501087" cy="390693"/>
            <a:chOff x="5029200" y="1724931"/>
            <a:chExt cx="883328" cy="706798"/>
          </a:xfrm>
        </p:grpSpPr>
        <p:sp>
          <p:nvSpPr>
            <p:cNvPr id="22" name="Прямокутник: округлені кути 70">
              <a:extLst>
                <a:ext uri="{FF2B5EF4-FFF2-40B4-BE49-F238E27FC236}">
                  <a16:creationId xmlns:a16="http://schemas.microsoft.com/office/drawing/2014/main" id="{ACE746E1-22A2-55B7-1D77-6EEFBCBC0A8D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23" name="Рівнобедрений трикутник 71">
              <a:extLst>
                <a:ext uri="{FF2B5EF4-FFF2-40B4-BE49-F238E27FC236}">
                  <a16:creationId xmlns:a16="http://schemas.microsoft.com/office/drawing/2014/main" id="{D1AFC56D-53C1-539B-33E6-0881B7CA538B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2D601067-E516-D285-ADF2-2A585114BA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7411" y="1925122"/>
            <a:ext cx="247650" cy="247650"/>
          </a:xfrm>
          <a:prstGeom prst="rect">
            <a:avLst/>
          </a:prstGeom>
          <a:ln>
            <a:solidFill>
              <a:srgbClr val="57316F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6FBC174-1357-170A-6370-24A5C7FA0B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10600" y="953263"/>
            <a:ext cx="2402265" cy="1753311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</p:spTree>
    <p:extLst>
      <p:ext uri="{BB962C8B-B14F-4D97-AF65-F5344CB8AC3E}">
        <p14:creationId xmlns:p14="http://schemas.microsoft.com/office/powerpoint/2010/main" val="15125689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FA2CA7-3368-2663-9864-6F20F6032D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F4F39E-35E7-2C8A-93C5-304EAA136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Set Overlapped Braces and Resistance Coef. </a:t>
            </a:r>
            <a:endParaRPr lang="hsb-DE" dirty="0"/>
          </a:p>
        </p:txBody>
      </p:sp>
      <p:grpSp>
        <p:nvGrpSpPr>
          <p:cNvPr id="4" name="Групувати 10">
            <a:extLst>
              <a:ext uri="{FF2B5EF4-FFF2-40B4-BE49-F238E27FC236}">
                <a16:creationId xmlns:a16="http://schemas.microsoft.com/office/drawing/2014/main" id="{E57F7270-780A-1B86-1153-242DACD5D36D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5" name="Пряма сполучна лінія 5">
              <a:extLst>
                <a:ext uri="{FF2B5EF4-FFF2-40B4-BE49-F238E27FC236}">
                  <a16:creationId xmlns:a16="http://schemas.microsoft.com/office/drawing/2014/main" id="{29D46C03-0543-9B87-1150-2F1B3877F686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Овал 9">
              <a:extLst>
                <a:ext uri="{FF2B5EF4-FFF2-40B4-BE49-F238E27FC236}">
                  <a16:creationId xmlns:a16="http://schemas.microsoft.com/office/drawing/2014/main" id="{90058FF8-DB59-D110-8755-41455CD6920E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7" name="Групувати 72">
            <a:extLst>
              <a:ext uri="{FF2B5EF4-FFF2-40B4-BE49-F238E27FC236}">
                <a16:creationId xmlns:a16="http://schemas.microsoft.com/office/drawing/2014/main" id="{72B49686-F6A7-1991-F955-4DCB82FBC262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8" name="Пряма сполучна лінія 21">
              <a:extLst>
                <a:ext uri="{FF2B5EF4-FFF2-40B4-BE49-F238E27FC236}">
                  <a16:creationId xmlns:a16="http://schemas.microsoft.com/office/drawing/2014/main" id="{F3A49980-2DBA-2D20-EA76-F01EF10E38DE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Овал 22">
              <a:extLst>
                <a:ext uri="{FF2B5EF4-FFF2-40B4-BE49-F238E27FC236}">
                  <a16:creationId xmlns:a16="http://schemas.microsoft.com/office/drawing/2014/main" id="{5F203A23-FA88-AC98-488B-FD86EEBC1A07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3" name="Заголовок 13">
            <a:extLst>
              <a:ext uri="{FF2B5EF4-FFF2-40B4-BE49-F238E27FC236}">
                <a16:creationId xmlns:a16="http://schemas.microsoft.com/office/drawing/2014/main" id="{76DC6D17-6F8D-F80C-B200-AC1D9C595AC5}"/>
              </a:ext>
            </a:extLst>
          </p:cNvPr>
          <p:cNvSpPr txBox="1">
            <a:spLocks/>
          </p:cNvSpPr>
          <p:nvPr/>
        </p:nvSpPr>
        <p:spPr>
          <a:xfrm>
            <a:off x="889002" y="1160714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Select Connection 52 and press        to edit it</a:t>
            </a:r>
            <a:endParaRPr lang="uk-UA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CC3CE67B-76CF-C685-26E9-CAD0874C8AB7}"/>
              </a:ext>
            </a:extLst>
          </p:cNvPr>
          <p:cNvSpPr txBox="1">
            <a:spLocks/>
          </p:cNvSpPr>
          <p:nvPr/>
        </p:nvSpPr>
        <p:spPr>
          <a:xfrm>
            <a:off x="889002" y="1902328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Set Braces Overlapping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6" name="object 6">
            <a:extLst>
              <a:ext uri="{FF2B5EF4-FFF2-40B4-BE49-F238E27FC236}">
                <a16:creationId xmlns:a16="http://schemas.microsoft.com/office/drawing/2014/main" id="{8137E620-3B89-4BA4-D749-9B0DB5F5D47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8400" y="2370696"/>
            <a:ext cx="3261198" cy="4081463"/>
          </a:xfrm>
          <a:prstGeom prst="rect">
            <a:avLst/>
          </a:prstGeom>
          <a:ln w="12700">
            <a:solidFill>
              <a:srgbClr val="57316F"/>
            </a:solidFill>
          </a:ln>
        </p:spPr>
      </p:pic>
      <p:sp>
        <p:nvSpPr>
          <p:cNvPr id="17" name="Прямокутник: округлені кути 11">
            <a:extLst>
              <a:ext uri="{FF2B5EF4-FFF2-40B4-BE49-F238E27FC236}">
                <a16:creationId xmlns:a16="http://schemas.microsoft.com/office/drawing/2014/main" id="{646B4920-BC7B-1FA3-C664-0EC083B83A7C}"/>
              </a:ext>
            </a:extLst>
          </p:cNvPr>
          <p:cNvSpPr/>
          <p:nvPr/>
        </p:nvSpPr>
        <p:spPr>
          <a:xfrm rot="10800000" flipV="1">
            <a:off x="4332564" y="910226"/>
            <a:ext cx="7772400" cy="1139773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uk-UA" sz="1400" dirty="0" err="1">
                <a:cs typeface="Calibri"/>
              </a:rPr>
              <a:t>The</a:t>
            </a:r>
            <a:r>
              <a:rPr lang="uk-UA" sz="1400" dirty="0">
                <a:cs typeface="Calibri"/>
              </a:rPr>
              <a:t> </a:t>
            </a:r>
            <a:r>
              <a:rPr lang="uk-UA" sz="1400" dirty="0" err="1">
                <a:cs typeface="Calibri"/>
              </a:rPr>
              <a:t>resistance</a:t>
            </a:r>
            <a:r>
              <a:rPr lang="en-GB" sz="1400" spc="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coefficient</a:t>
            </a:r>
            <a:r>
              <a:rPr lang="en-GB" sz="1400" spc="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depends</a:t>
            </a:r>
            <a:r>
              <a:rPr lang="en-GB" sz="1400" spc="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</a:t>
            </a:r>
            <a:r>
              <a:rPr lang="en-GB" sz="1400" spc="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strength</a:t>
            </a:r>
            <a:r>
              <a:rPr lang="en-GB" sz="1400" spc="45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of </a:t>
            </a:r>
            <a:r>
              <a:rPr lang="uk-UA" sz="1400" spc="-25" dirty="0" err="1">
                <a:cs typeface="Calibri"/>
              </a:rPr>
              <a:t>the</a:t>
            </a:r>
            <a:r>
              <a:rPr lang="uk-UA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welding</a:t>
            </a:r>
            <a:r>
              <a:rPr lang="en-GB" sz="1400" spc="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used</a:t>
            </a:r>
            <a:r>
              <a:rPr lang="en-GB" sz="1400" spc="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in</a:t>
            </a:r>
            <a:r>
              <a:rPr lang="en-GB" sz="1400" spc="6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calculations</a:t>
            </a:r>
            <a:r>
              <a:rPr lang="en-GB" sz="1400" spc="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6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overlapping </a:t>
            </a:r>
            <a:r>
              <a:rPr lang="en-GB" sz="1400" dirty="0">
                <a:cs typeface="Calibri"/>
              </a:rPr>
              <a:t>(Section</a:t>
            </a:r>
            <a:r>
              <a:rPr lang="en-GB" sz="1400" spc="3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E.3.2</a:t>
            </a:r>
            <a:r>
              <a:rPr lang="en-GB" sz="1400" spc="3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API</a:t>
            </a:r>
            <a:r>
              <a:rPr lang="en-GB" sz="1400" spc="3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2A</a:t>
            </a:r>
            <a:r>
              <a:rPr lang="en-GB" sz="1400" spc="3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RP</a:t>
            </a:r>
            <a:r>
              <a:rPr lang="en-GB" sz="1400" spc="3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LRFD).</a:t>
            </a:r>
            <a:r>
              <a:rPr lang="en-GB" sz="1400" spc="3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Table</a:t>
            </a:r>
            <a:r>
              <a:rPr lang="en-GB" sz="1400" spc="30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J</a:t>
            </a:r>
            <a:r>
              <a:rPr lang="en-GB" sz="1400" spc="3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2.5</a:t>
            </a:r>
            <a:r>
              <a:rPr lang="en-GB" sz="1400" spc="310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is </a:t>
            </a:r>
            <a:r>
              <a:rPr lang="en-GB" sz="1400" dirty="0">
                <a:cs typeface="Calibri"/>
              </a:rPr>
              <a:t>taken</a:t>
            </a:r>
            <a:r>
              <a:rPr lang="en-GB" sz="1400" spc="3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from</a:t>
            </a:r>
            <a:r>
              <a:rPr lang="en-GB" sz="1400" spc="350" dirty="0">
                <a:cs typeface="Calibri"/>
              </a:rPr>
              <a:t> </a:t>
            </a:r>
            <a:r>
              <a:rPr lang="uk-UA" sz="1400" dirty="0" err="1">
                <a:cs typeface="Calibri"/>
              </a:rPr>
              <a:t>the</a:t>
            </a:r>
            <a:r>
              <a:rPr lang="uk-UA" sz="1400" spc="3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Load</a:t>
            </a:r>
            <a:r>
              <a:rPr lang="en-GB" sz="1400" spc="3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3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resistance</a:t>
            </a:r>
            <a:r>
              <a:rPr lang="en-GB" sz="1400" spc="3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factor</a:t>
            </a:r>
            <a:r>
              <a:rPr lang="en-GB" sz="1400" spc="36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design </a:t>
            </a:r>
            <a:r>
              <a:rPr lang="en-GB" sz="1400" dirty="0">
                <a:cs typeface="Calibri"/>
              </a:rPr>
              <a:t>specification</a:t>
            </a:r>
            <a:r>
              <a:rPr lang="uk-UA" sz="1400" spc="3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</a:t>
            </a:r>
            <a:r>
              <a:rPr lang="uk-UA" sz="1400" spc="3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structural</a:t>
            </a:r>
            <a:r>
              <a:rPr lang="uk-UA" sz="1400" spc="3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steel</a:t>
            </a:r>
            <a:r>
              <a:rPr lang="uk-UA" sz="1400" spc="34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buildings </a:t>
            </a:r>
            <a:r>
              <a:rPr lang="uk-UA" sz="1400" spc="-10" dirty="0" err="1">
                <a:cs typeface="Calibri"/>
              </a:rPr>
              <a:t>on</a:t>
            </a:r>
            <a:r>
              <a:rPr lang="uk-UA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December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27</a:t>
            </a:r>
            <a:r>
              <a:rPr lang="uk-UA" sz="1400" dirty="0">
                <a:cs typeface="Calibri"/>
              </a:rPr>
              <a:t>,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1999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(AISC).</a:t>
            </a:r>
            <a:r>
              <a:rPr lang="en-GB" sz="1400" spc="15" dirty="0">
                <a:cs typeface="Calibri"/>
              </a:rPr>
              <a:t> </a:t>
            </a:r>
            <a:r>
              <a:rPr lang="uk-UA" sz="1400" dirty="0" err="1">
                <a:cs typeface="Calibri"/>
              </a:rPr>
              <a:t>The</a:t>
            </a:r>
            <a:r>
              <a:rPr lang="uk-UA" sz="1400" dirty="0">
                <a:cs typeface="Calibri"/>
              </a:rPr>
              <a:t> </a:t>
            </a:r>
            <a:r>
              <a:rPr lang="uk-UA" sz="1400" dirty="0" err="1">
                <a:cs typeface="Calibri"/>
              </a:rPr>
              <a:t>default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value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29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0.9.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It </a:t>
            </a:r>
            <a:r>
              <a:rPr lang="en-GB" sz="1400" dirty="0">
                <a:cs typeface="Calibri"/>
              </a:rPr>
              <a:t>can be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applied</a:t>
            </a:r>
            <a:r>
              <a:rPr lang="en-GB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 overlapped</a:t>
            </a:r>
            <a:r>
              <a:rPr lang="en-GB" sz="1400" spc="-3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braces</a:t>
            </a:r>
            <a:r>
              <a:rPr lang="en-NL" sz="1400" spc="-10" dirty="0">
                <a:cs typeface="Calibri"/>
              </a:rPr>
              <a:t>.</a:t>
            </a:r>
            <a:endParaRPr lang="en-GB" sz="1400" dirty="0">
              <a:cs typeface="Calibri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9BB6A48-E22F-9D47-60CF-4E39221AD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148262"/>
            <a:ext cx="228600" cy="257175"/>
          </a:xfrm>
          <a:prstGeom prst="rect">
            <a:avLst/>
          </a:prstGeom>
          <a:ln>
            <a:solidFill>
              <a:srgbClr val="57316F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B5678F1-CC77-2D6D-41C0-CBC982C1A2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4060" y="2199832"/>
            <a:ext cx="7389407" cy="4189997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8A64CF6-CFB6-89BF-9782-AFE0914617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72400" y="2895600"/>
            <a:ext cx="3530427" cy="3179544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86912DBD-8BAC-208B-964D-16C25A5E1932}"/>
              </a:ext>
            </a:extLst>
          </p:cNvPr>
          <p:cNvGrpSpPr/>
          <p:nvPr/>
        </p:nvGrpSpPr>
        <p:grpSpPr>
          <a:xfrm>
            <a:off x="5987614" y="5105400"/>
            <a:ext cx="598136" cy="293644"/>
            <a:chOff x="4963406" y="2502254"/>
            <a:chExt cx="598136" cy="293644"/>
          </a:xfrm>
        </p:grpSpPr>
        <p:sp>
          <p:nvSpPr>
            <p:cNvPr id="25" name="Прямокутник: округлені кути 70">
              <a:extLst>
                <a:ext uri="{FF2B5EF4-FFF2-40B4-BE49-F238E27FC236}">
                  <a16:creationId xmlns:a16="http://schemas.microsoft.com/office/drawing/2014/main" id="{AF2F42CE-C74C-BC80-3740-09C74D8419B8}"/>
                </a:ext>
              </a:extLst>
            </p:cNvPr>
            <p:cNvSpPr/>
            <p:nvPr/>
          </p:nvSpPr>
          <p:spPr>
            <a:xfrm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26" name="Рівнобедрений трикутник 71">
              <a:extLst>
                <a:ext uri="{FF2B5EF4-FFF2-40B4-BE49-F238E27FC236}">
                  <a16:creationId xmlns:a16="http://schemas.microsoft.com/office/drawing/2014/main" id="{8E1F27E1-C86E-4E84-81B2-4FBE676E484D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F1219A9-5647-427C-A358-E3E012C1F021}"/>
              </a:ext>
            </a:extLst>
          </p:cNvPr>
          <p:cNvGrpSpPr/>
          <p:nvPr/>
        </p:nvGrpSpPr>
        <p:grpSpPr>
          <a:xfrm>
            <a:off x="11125200" y="2971800"/>
            <a:ext cx="598136" cy="293644"/>
            <a:chOff x="4963406" y="2502254"/>
            <a:chExt cx="598136" cy="293644"/>
          </a:xfrm>
        </p:grpSpPr>
        <p:sp>
          <p:nvSpPr>
            <p:cNvPr id="28" name="Прямокутник: округлені кути 70">
              <a:extLst>
                <a:ext uri="{FF2B5EF4-FFF2-40B4-BE49-F238E27FC236}">
                  <a16:creationId xmlns:a16="http://schemas.microsoft.com/office/drawing/2014/main" id="{3EE24F82-1BF2-8EC2-12B1-C2D4B2475150}"/>
                </a:ext>
              </a:extLst>
            </p:cNvPr>
            <p:cNvSpPr/>
            <p:nvPr/>
          </p:nvSpPr>
          <p:spPr>
            <a:xfrm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29" name="Рівнобедрений трикутник 71">
              <a:extLst>
                <a:ext uri="{FF2B5EF4-FFF2-40B4-BE49-F238E27FC236}">
                  <a16:creationId xmlns:a16="http://schemas.microsoft.com/office/drawing/2014/main" id="{FDB24120-E552-AD86-3B76-410D6D5239F8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0" name="Групувати 68">
            <a:extLst>
              <a:ext uri="{FF2B5EF4-FFF2-40B4-BE49-F238E27FC236}">
                <a16:creationId xmlns:a16="http://schemas.microsoft.com/office/drawing/2014/main" id="{B7CBF44B-30F4-BBA2-DD62-4B21270C8E7A}"/>
              </a:ext>
            </a:extLst>
          </p:cNvPr>
          <p:cNvGrpSpPr/>
          <p:nvPr/>
        </p:nvGrpSpPr>
        <p:grpSpPr>
          <a:xfrm>
            <a:off x="8382000" y="5557082"/>
            <a:ext cx="501087" cy="390693"/>
            <a:chOff x="5029200" y="1724931"/>
            <a:chExt cx="883328" cy="706798"/>
          </a:xfrm>
        </p:grpSpPr>
        <p:sp>
          <p:nvSpPr>
            <p:cNvPr id="31" name="Прямокутник: округлені кути 70">
              <a:extLst>
                <a:ext uri="{FF2B5EF4-FFF2-40B4-BE49-F238E27FC236}">
                  <a16:creationId xmlns:a16="http://schemas.microsoft.com/office/drawing/2014/main" id="{414F8E8F-36B5-42BB-1003-8DE63D185155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2" name="Рівнобедрений трикутник 71">
              <a:extLst>
                <a:ext uri="{FF2B5EF4-FFF2-40B4-BE49-F238E27FC236}">
                  <a16:creationId xmlns:a16="http://schemas.microsoft.com/office/drawing/2014/main" id="{C58438ED-C83E-8612-05E4-CA28E65BA53E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2513639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8304E2-E207-59B4-38C5-1D2BDAC88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81698E-BD2F-9C31-1B9C-F4A62169A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Set Overlapped Braces and Resistance Coef. (Continuation)</a:t>
            </a:r>
            <a:endParaRPr lang="hsb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1BBAE8-102B-5D8B-EFE7-018825F30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7800" y="1008906"/>
            <a:ext cx="6286789" cy="2176462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6" name="Групувати 10">
            <a:extLst>
              <a:ext uri="{FF2B5EF4-FFF2-40B4-BE49-F238E27FC236}">
                <a16:creationId xmlns:a16="http://schemas.microsoft.com/office/drawing/2014/main" id="{BAAE206A-FE0C-763F-236D-015B6F379D9A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7" name="Пряма сполучна лінія 5">
              <a:extLst>
                <a:ext uri="{FF2B5EF4-FFF2-40B4-BE49-F238E27FC236}">
                  <a16:creationId xmlns:a16="http://schemas.microsoft.com/office/drawing/2014/main" id="{E6FB874C-1E42-8473-4D83-7AE477DFA549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Овал 9">
              <a:extLst>
                <a:ext uri="{FF2B5EF4-FFF2-40B4-BE49-F238E27FC236}">
                  <a16:creationId xmlns:a16="http://schemas.microsoft.com/office/drawing/2014/main" id="{F1748761-FB98-E7B9-0C5D-0D0537441FA3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9" name="Заголовок 13">
            <a:extLst>
              <a:ext uri="{FF2B5EF4-FFF2-40B4-BE49-F238E27FC236}">
                <a16:creationId xmlns:a16="http://schemas.microsoft.com/office/drawing/2014/main" id="{8EAE653C-82A4-1539-B119-36751F92FF18}"/>
              </a:ext>
            </a:extLst>
          </p:cNvPr>
          <p:cNvSpPr txBox="1">
            <a:spLocks/>
          </p:cNvSpPr>
          <p:nvPr/>
        </p:nvSpPr>
        <p:spPr>
          <a:xfrm>
            <a:off x="853073" y="1298921"/>
            <a:ext cx="4079668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Set Overlapped (Yes) 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relevant Braces</a:t>
            </a:r>
            <a:endParaRPr lang="uk-UA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" name="Групувати 72">
            <a:extLst>
              <a:ext uri="{FF2B5EF4-FFF2-40B4-BE49-F238E27FC236}">
                <a16:creationId xmlns:a16="http://schemas.microsoft.com/office/drawing/2014/main" id="{F172D5B5-0BAB-3927-5F49-0DBA71D8FCFA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11" name="Пряма сполучна лінія 21">
              <a:extLst>
                <a:ext uri="{FF2B5EF4-FFF2-40B4-BE49-F238E27FC236}">
                  <a16:creationId xmlns:a16="http://schemas.microsoft.com/office/drawing/2014/main" id="{CDB9B109-F584-0A0F-2F9C-2064824B1A86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22">
              <a:extLst>
                <a:ext uri="{FF2B5EF4-FFF2-40B4-BE49-F238E27FC236}">
                  <a16:creationId xmlns:a16="http://schemas.microsoft.com/office/drawing/2014/main" id="{DD7A7345-3997-CD63-DDAD-B4A27E7A69D5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2000" b="1" dirty="0">
                  <a:latin typeface="Trebuchet MS" panose="020B0603020202020204" pitchFamily="34" charset="0"/>
                </a:rPr>
                <a:t>4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3" name="Заголовок 13">
            <a:extLst>
              <a:ext uri="{FF2B5EF4-FFF2-40B4-BE49-F238E27FC236}">
                <a16:creationId xmlns:a16="http://schemas.microsoft.com/office/drawing/2014/main" id="{1DE2C79C-B9C4-F5B7-3FF3-D44AB325BC7D}"/>
              </a:ext>
            </a:extLst>
          </p:cNvPr>
          <p:cNvSpPr txBox="1">
            <a:spLocks/>
          </p:cNvSpPr>
          <p:nvPr/>
        </p:nvSpPr>
        <p:spPr>
          <a:xfrm>
            <a:off x="889002" y="1873098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Close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B7DEF00-F565-6844-4863-CED77158DB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48076" y="3348739"/>
            <a:ext cx="3437272" cy="3100388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16" name="Групувати 30">
            <a:extLst>
              <a:ext uri="{FF2B5EF4-FFF2-40B4-BE49-F238E27FC236}">
                <a16:creationId xmlns:a16="http://schemas.microsoft.com/office/drawing/2014/main" id="{60012B41-980E-42C4-C086-3565218CA0A1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7" name="Пряма сполучна лінія 31">
              <a:extLst>
                <a:ext uri="{FF2B5EF4-FFF2-40B4-BE49-F238E27FC236}">
                  <a16:creationId xmlns:a16="http://schemas.microsoft.com/office/drawing/2014/main" id="{1B9496D8-7B0A-BFFC-ED8C-AA613C6E8E72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Овал 32">
              <a:extLst>
                <a:ext uri="{FF2B5EF4-FFF2-40B4-BE49-F238E27FC236}">
                  <a16:creationId xmlns:a16="http://schemas.microsoft.com/office/drawing/2014/main" id="{287D8453-87C0-3A75-ABE9-F7C08B325D42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2000" b="1" dirty="0">
                  <a:latin typeface="Trebuchet MS" panose="020B0603020202020204" pitchFamily="34" charset="0"/>
                </a:rPr>
                <a:t>5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9" name="Заголовок 13">
            <a:extLst>
              <a:ext uri="{FF2B5EF4-FFF2-40B4-BE49-F238E27FC236}">
                <a16:creationId xmlns:a16="http://schemas.microsoft.com/office/drawing/2014/main" id="{07024CFA-026A-B585-CED0-C1F395E0F460}"/>
              </a:ext>
            </a:extLst>
          </p:cNvPr>
          <p:cNvSpPr txBox="1">
            <a:spLocks/>
          </p:cNvSpPr>
          <p:nvPr/>
        </p:nvSpPr>
        <p:spPr>
          <a:xfrm>
            <a:off x="889002" y="2532126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OK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1933212-A5DC-37FC-0165-F1A1632F6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037" y="4956015"/>
            <a:ext cx="6257925" cy="352425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1533C7E-AE90-F4C9-6BAD-B79B00079F1B}"/>
              </a:ext>
            </a:extLst>
          </p:cNvPr>
          <p:cNvSpPr txBox="1"/>
          <p:nvPr/>
        </p:nvSpPr>
        <p:spPr>
          <a:xfrm>
            <a:off x="1066800" y="4011580"/>
            <a:ext cx="5791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spc="-10" dirty="0">
                <a:cs typeface="Calibri"/>
              </a:rPr>
              <a:t>Alternatively</a:t>
            </a:r>
            <a:r>
              <a:rPr lang="en-NL" sz="1400" spc="-10" dirty="0">
                <a:cs typeface="Calibri"/>
              </a:rPr>
              <a:t>,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coefficients</a:t>
            </a:r>
            <a:r>
              <a:rPr lang="en-GB" sz="1400" spc="3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40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multiple</a:t>
            </a:r>
            <a:r>
              <a:rPr lang="en-GB" sz="1400" spc="3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connections</a:t>
            </a:r>
            <a:r>
              <a:rPr lang="en-GB" sz="1400" spc="395" dirty="0">
                <a:cs typeface="Calibri"/>
              </a:rPr>
              <a:t> </a:t>
            </a:r>
            <a:r>
              <a:rPr lang="en-NL" sz="1400" dirty="0">
                <a:cs typeface="Calibri"/>
              </a:rPr>
              <a:t>can be set </a:t>
            </a:r>
            <a:r>
              <a:rPr lang="en-GB" sz="1400" dirty="0">
                <a:cs typeface="Calibri"/>
              </a:rPr>
              <a:t>by</a:t>
            </a:r>
            <a:r>
              <a:rPr lang="en-GB" sz="1400" spc="3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pressing</a:t>
            </a:r>
            <a:r>
              <a:rPr lang="uk-UA" sz="1400" spc="395" dirty="0">
                <a:cs typeface="Calibri"/>
              </a:rPr>
              <a:t> </a:t>
            </a:r>
            <a:r>
              <a:rPr lang="en-GB" sz="1400" i="1" dirty="0">
                <a:cs typeface="Calibri"/>
              </a:rPr>
              <a:t>Set</a:t>
            </a:r>
            <a:r>
              <a:rPr lang="en-GB" sz="1400" i="1" spc="405" dirty="0">
                <a:cs typeface="Calibri"/>
              </a:rPr>
              <a:t> </a:t>
            </a:r>
            <a:r>
              <a:rPr lang="en-GB" sz="1400" i="1" spc="-10" dirty="0">
                <a:cs typeface="Calibri"/>
              </a:rPr>
              <a:t>Resistance </a:t>
            </a:r>
            <a:r>
              <a:rPr lang="en-GB" sz="1400" i="1" dirty="0">
                <a:cs typeface="Calibri"/>
              </a:rPr>
              <a:t>Coefficients</a:t>
            </a:r>
            <a:r>
              <a:rPr lang="en-GB" sz="1400" i="1" spc="-5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button</a:t>
            </a:r>
            <a:r>
              <a:rPr lang="en-NL" sz="1400" spc="-10" dirty="0">
                <a:cs typeface="Calibri"/>
              </a:rPr>
              <a:t> in Joint Check window</a:t>
            </a:r>
            <a:r>
              <a:rPr lang="uk-UA" sz="1400" spc="-10" dirty="0">
                <a:cs typeface="Calibri"/>
              </a:rPr>
              <a:t>.</a:t>
            </a:r>
            <a:endParaRPr lang="en-NL" sz="14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73A4F50-C954-68CA-4DD2-3101F7231893}"/>
              </a:ext>
            </a:extLst>
          </p:cNvPr>
          <p:cNvSpPr/>
          <p:nvPr/>
        </p:nvSpPr>
        <p:spPr>
          <a:xfrm>
            <a:off x="1066800" y="4011580"/>
            <a:ext cx="5486400" cy="533400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2A8D130-B267-42D5-7873-50E35C8218A6}"/>
              </a:ext>
            </a:extLst>
          </p:cNvPr>
          <p:cNvCxnSpPr>
            <a:cxnSpLocks/>
            <a:stCxn id="23" idx="2"/>
            <a:endCxn id="21" idx="0"/>
          </p:cNvCxnSpPr>
          <p:nvPr/>
        </p:nvCxnSpPr>
        <p:spPr>
          <a:xfrm>
            <a:off x="3810000" y="4544980"/>
            <a:ext cx="0" cy="411035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EDE65928-9EA4-7D50-F912-84AD3A3B63D1}"/>
              </a:ext>
            </a:extLst>
          </p:cNvPr>
          <p:cNvSpPr/>
          <p:nvPr/>
        </p:nvSpPr>
        <p:spPr>
          <a:xfrm>
            <a:off x="3124200" y="5006613"/>
            <a:ext cx="1447798" cy="251230"/>
          </a:xfrm>
          <a:prstGeom prst="rect">
            <a:avLst/>
          </a:prstGeom>
          <a:noFill/>
          <a:ln w="15875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6F8E963-9083-CBFC-E70B-8D60678D0E51}"/>
              </a:ext>
            </a:extLst>
          </p:cNvPr>
          <p:cNvGrpSpPr/>
          <p:nvPr/>
        </p:nvGrpSpPr>
        <p:grpSpPr>
          <a:xfrm>
            <a:off x="6858000" y="2934072"/>
            <a:ext cx="605268" cy="293644"/>
            <a:chOff x="6320259" y="2502254"/>
            <a:chExt cx="605268" cy="293644"/>
          </a:xfrm>
        </p:grpSpPr>
        <p:sp>
          <p:nvSpPr>
            <p:cNvPr id="32" name="Прямокутник: округлені кути 70">
              <a:extLst>
                <a:ext uri="{FF2B5EF4-FFF2-40B4-BE49-F238E27FC236}">
                  <a16:creationId xmlns:a16="http://schemas.microsoft.com/office/drawing/2014/main" id="{BE4743CB-7B6F-1419-F253-0AD459C2AA38}"/>
                </a:ext>
              </a:extLst>
            </p:cNvPr>
            <p:cNvSpPr/>
            <p:nvPr/>
          </p:nvSpPr>
          <p:spPr>
            <a:xfrm>
              <a:off x="6320259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3</a:t>
              </a:r>
              <a:endParaRPr lang="uk-UA" sz="1600" dirty="0"/>
            </a:p>
          </p:txBody>
        </p:sp>
        <p:sp>
          <p:nvSpPr>
            <p:cNvPr id="33" name="Рівнобедрений трикутник 71">
              <a:extLst>
                <a:ext uri="{FF2B5EF4-FFF2-40B4-BE49-F238E27FC236}">
                  <a16:creationId xmlns:a16="http://schemas.microsoft.com/office/drawing/2014/main" id="{C4532F87-4B61-0283-2FF4-56F531FB83EE}"/>
                </a:ext>
              </a:extLst>
            </p:cNvPr>
            <p:cNvSpPr/>
            <p:nvPr/>
          </p:nvSpPr>
          <p:spPr>
            <a:xfrm rot="5400000">
              <a:off x="6786433" y="2596436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4" name="Групувати 68">
            <a:extLst>
              <a:ext uri="{FF2B5EF4-FFF2-40B4-BE49-F238E27FC236}">
                <a16:creationId xmlns:a16="http://schemas.microsoft.com/office/drawing/2014/main" id="{B6CD05CE-E4C6-2D6B-0D96-55130DDC1286}"/>
              </a:ext>
            </a:extLst>
          </p:cNvPr>
          <p:cNvGrpSpPr/>
          <p:nvPr/>
        </p:nvGrpSpPr>
        <p:grpSpPr>
          <a:xfrm>
            <a:off x="10740660" y="2603479"/>
            <a:ext cx="501087" cy="390693"/>
            <a:chOff x="5029200" y="1724931"/>
            <a:chExt cx="883328" cy="706798"/>
          </a:xfrm>
        </p:grpSpPr>
        <p:sp>
          <p:nvSpPr>
            <p:cNvPr id="35" name="Прямокутник: округлені кути 70">
              <a:extLst>
                <a:ext uri="{FF2B5EF4-FFF2-40B4-BE49-F238E27FC236}">
                  <a16:creationId xmlns:a16="http://schemas.microsoft.com/office/drawing/2014/main" id="{DCBB68BA-B1D8-F33F-823F-06F5FD3E4FE6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4</a:t>
              </a:r>
              <a:endParaRPr lang="uk-UA" sz="1600" dirty="0"/>
            </a:p>
          </p:txBody>
        </p:sp>
        <p:sp>
          <p:nvSpPr>
            <p:cNvPr id="36" name="Рівнобедрений трикутник 71">
              <a:extLst>
                <a:ext uri="{FF2B5EF4-FFF2-40B4-BE49-F238E27FC236}">
                  <a16:creationId xmlns:a16="http://schemas.microsoft.com/office/drawing/2014/main" id="{FFB8A51E-8556-59F2-0EE8-6554574FCEC0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97662A-C51B-0838-06E9-22EB2E970B3F}"/>
              </a:ext>
            </a:extLst>
          </p:cNvPr>
          <p:cNvGrpSpPr/>
          <p:nvPr/>
        </p:nvGrpSpPr>
        <p:grpSpPr>
          <a:xfrm>
            <a:off x="9525000" y="6211662"/>
            <a:ext cx="598136" cy="293644"/>
            <a:chOff x="4963406" y="2502254"/>
            <a:chExt cx="598136" cy="293644"/>
          </a:xfrm>
        </p:grpSpPr>
        <p:sp>
          <p:nvSpPr>
            <p:cNvPr id="38" name="Прямокутник: округлені кути 70">
              <a:extLst>
                <a:ext uri="{FF2B5EF4-FFF2-40B4-BE49-F238E27FC236}">
                  <a16:creationId xmlns:a16="http://schemas.microsoft.com/office/drawing/2014/main" id="{2BC0062D-0FDF-0661-9B96-D1CA87107B0B}"/>
                </a:ext>
              </a:extLst>
            </p:cNvPr>
            <p:cNvSpPr/>
            <p:nvPr/>
          </p:nvSpPr>
          <p:spPr>
            <a:xfrm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5</a:t>
              </a:r>
              <a:endParaRPr lang="uk-UA" sz="1600" dirty="0"/>
            </a:p>
          </p:txBody>
        </p:sp>
        <p:sp>
          <p:nvSpPr>
            <p:cNvPr id="39" name="Рівнобедрений трикутник 71">
              <a:extLst>
                <a:ext uri="{FF2B5EF4-FFF2-40B4-BE49-F238E27FC236}">
                  <a16:creationId xmlns:a16="http://schemas.microsoft.com/office/drawing/2014/main" id="{550F8533-BE4F-C608-2019-00C1C378A873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5333771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B50D7C-4811-D550-F3B0-2648994A48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48B947-861C-8A0A-FAF3-76D6BA328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Brace Load Transfer Functionality</a:t>
            </a:r>
            <a:endParaRPr lang="en-GB" dirty="0"/>
          </a:p>
        </p:txBody>
      </p:sp>
      <p:pic>
        <p:nvPicPr>
          <p:cNvPr id="4" name="object 5">
            <a:extLst>
              <a:ext uri="{FF2B5EF4-FFF2-40B4-BE49-F238E27FC236}">
                <a16:creationId xmlns:a16="http://schemas.microsoft.com/office/drawing/2014/main" id="{86C2F442-F0E3-75F3-5A7F-35B701231580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9244" y="4572000"/>
            <a:ext cx="4511039" cy="1959864"/>
          </a:xfrm>
          <a:prstGeom prst="rect">
            <a:avLst/>
          </a:prstGeom>
        </p:spPr>
      </p:pic>
      <p:grpSp>
        <p:nvGrpSpPr>
          <p:cNvPr id="5" name="object 7">
            <a:extLst>
              <a:ext uri="{FF2B5EF4-FFF2-40B4-BE49-F238E27FC236}">
                <a16:creationId xmlns:a16="http://schemas.microsoft.com/office/drawing/2014/main" id="{8333EA01-6C40-C4A1-338F-22927EAA9892}"/>
              </a:ext>
            </a:extLst>
          </p:cNvPr>
          <p:cNvGrpSpPr/>
          <p:nvPr/>
        </p:nvGrpSpPr>
        <p:grpSpPr>
          <a:xfrm>
            <a:off x="815339" y="2232660"/>
            <a:ext cx="4503420" cy="2212975"/>
            <a:chOff x="815339" y="2232660"/>
            <a:chExt cx="4503420" cy="2212975"/>
          </a:xfrm>
        </p:grpSpPr>
        <p:pic>
          <p:nvPicPr>
            <p:cNvPr id="6" name="object 8">
              <a:extLst>
                <a:ext uri="{FF2B5EF4-FFF2-40B4-BE49-F238E27FC236}">
                  <a16:creationId xmlns:a16="http://schemas.microsoft.com/office/drawing/2014/main" id="{BA24A9A6-D2B9-E7A7-1DEA-409CE7AFF2FF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6495" y="2232660"/>
              <a:ext cx="2112263" cy="2121408"/>
            </a:xfrm>
            <a:prstGeom prst="rect">
              <a:avLst/>
            </a:prstGeom>
          </p:spPr>
        </p:pic>
        <p:pic>
          <p:nvPicPr>
            <p:cNvPr id="7" name="object 9">
              <a:extLst>
                <a:ext uri="{FF2B5EF4-FFF2-40B4-BE49-F238E27FC236}">
                  <a16:creationId xmlns:a16="http://schemas.microsoft.com/office/drawing/2014/main" id="{767295BB-5EE3-3514-CF27-76A01ABF9765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5339" y="2232660"/>
              <a:ext cx="2391156" cy="2212848"/>
            </a:xfrm>
            <a:prstGeom prst="rect">
              <a:avLst/>
            </a:prstGeom>
          </p:spPr>
        </p:pic>
      </p:grpSp>
      <p:sp>
        <p:nvSpPr>
          <p:cNvPr id="8" name="Прямокутник: округлені кути 11">
            <a:extLst>
              <a:ext uri="{FF2B5EF4-FFF2-40B4-BE49-F238E27FC236}">
                <a16:creationId xmlns:a16="http://schemas.microsoft.com/office/drawing/2014/main" id="{9854A65A-B898-9AAD-15D0-F13378625DA1}"/>
              </a:ext>
            </a:extLst>
          </p:cNvPr>
          <p:cNvSpPr/>
          <p:nvPr/>
        </p:nvSpPr>
        <p:spPr>
          <a:xfrm rot="10800000" flipV="1">
            <a:off x="2042568" y="939545"/>
            <a:ext cx="4169177" cy="989925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cs typeface="Calibri"/>
              </a:rPr>
              <a:t>Load</a:t>
            </a:r>
            <a:r>
              <a:rPr lang="en-GB" sz="1400" spc="2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transfer</a:t>
            </a:r>
            <a:r>
              <a:rPr lang="en-GB" sz="1400" spc="2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has</a:t>
            </a:r>
            <a:r>
              <a:rPr lang="en-GB" sz="1400" spc="30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</a:t>
            </a:r>
            <a:r>
              <a:rPr lang="en-GB" sz="1400" spc="30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influence</a:t>
            </a:r>
            <a:r>
              <a:rPr lang="en-GB" sz="1400" spc="30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</a:t>
            </a:r>
            <a:r>
              <a:rPr lang="en-GB" sz="1400" spc="30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</a:t>
            </a:r>
            <a:r>
              <a:rPr lang="en-GB" sz="1400" spc="30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chord</a:t>
            </a:r>
            <a:r>
              <a:rPr lang="en-GB" sz="1400" spc="30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stability.</a:t>
            </a:r>
            <a:r>
              <a:rPr lang="en-GB" sz="1400" spc="2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Axial</a:t>
            </a:r>
            <a:r>
              <a:rPr lang="en-GB" sz="1400" spc="30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branch </a:t>
            </a:r>
            <a:r>
              <a:rPr lang="en-GB" sz="1400" dirty="0">
                <a:cs typeface="Calibri"/>
              </a:rPr>
              <a:t>capacity</a:t>
            </a:r>
            <a:r>
              <a:rPr lang="en-GB" sz="1400" spc="155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165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calculated</a:t>
            </a:r>
            <a:r>
              <a:rPr lang="en-GB" sz="1400" spc="155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using</a:t>
            </a:r>
            <a:r>
              <a:rPr lang="en-GB" sz="1400" spc="160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Can</a:t>
            </a:r>
            <a:r>
              <a:rPr lang="en-GB" sz="1400" spc="165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160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Nominal</a:t>
            </a:r>
            <a:r>
              <a:rPr lang="en-GB" sz="1400" spc="165" dirty="0">
                <a:cs typeface="Calibri"/>
              </a:rPr>
              <a:t>  </a:t>
            </a:r>
            <a:r>
              <a:rPr lang="en-GB" sz="1400" dirty="0">
                <a:cs typeface="Calibri"/>
              </a:rPr>
              <a:t>chord</a:t>
            </a:r>
            <a:r>
              <a:rPr lang="en-GB" sz="1400" spc="160" dirty="0">
                <a:cs typeface="Calibri"/>
              </a:rPr>
              <a:t>  </a:t>
            </a:r>
            <a:r>
              <a:rPr lang="en-GB" sz="1400" spc="-10" dirty="0">
                <a:cs typeface="Calibri"/>
              </a:rPr>
              <a:t>element </a:t>
            </a:r>
            <a:r>
              <a:rPr lang="en-GB" sz="1400" dirty="0">
                <a:cs typeface="Calibri"/>
              </a:rPr>
              <a:t>parameters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(</a:t>
            </a:r>
            <a:r>
              <a:rPr lang="en-GB" sz="1400" b="1" dirty="0">
                <a:cs typeface="Calibri"/>
              </a:rPr>
              <a:t>Section</a:t>
            </a:r>
            <a:r>
              <a:rPr lang="en-GB" sz="1400" b="1" spc="-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E.3.4</a:t>
            </a:r>
            <a:r>
              <a:rPr lang="en-GB" sz="1400" b="1" spc="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API</a:t>
            </a:r>
            <a:r>
              <a:rPr lang="en-GB" sz="1400" b="1" spc="1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2A</a:t>
            </a:r>
            <a:r>
              <a:rPr lang="en-GB" sz="1400" b="1" spc="-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RP</a:t>
            </a:r>
            <a:r>
              <a:rPr lang="en-GB" sz="1400" b="1" spc="-5" dirty="0">
                <a:cs typeface="Calibri"/>
              </a:rPr>
              <a:t> </a:t>
            </a:r>
            <a:r>
              <a:rPr lang="en-GB" sz="1400" b="1" spc="-20" dirty="0">
                <a:cs typeface="Calibri"/>
              </a:rPr>
              <a:t>LRFD</a:t>
            </a:r>
            <a:r>
              <a:rPr lang="en-GB" sz="1400" spc="-20" dirty="0">
                <a:cs typeface="Calibri"/>
              </a:rPr>
              <a:t>)</a:t>
            </a:r>
            <a:endParaRPr lang="en-GB" sz="1400" dirty="0">
              <a:cs typeface="Calibri"/>
            </a:endParaRPr>
          </a:p>
        </p:txBody>
      </p:sp>
      <p:sp>
        <p:nvSpPr>
          <p:cNvPr id="13" name="Прямокутник: округлені кути 11">
            <a:extLst>
              <a:ext uri="{FF2B5EF4-FFF2-40B4-BE49-F238E27FC236}">
                <a16:creationId xmlns:a16="http://schemas.microsoft.com/office/drawing/2014/main" id="{2339A880-85E7-1A67-CCAB-CDE77932236C}"/>
              </a:ext>
            </a:extLst>
          </p:cNvPr>
          <p:cNvSpPr/>
          <p:nvPr/>
        </p:nvSpPr>
        <p:spPr>
          <a:xfrm rot="10800000" flipV="1">
            <a:off x="6398023" y="915869"/>
            <a:ext cx="5486400" cy="2121409"/>
          </a:xfrm>
          <a:prstGeom prst="roundRect">
            <a:avLst>
              <a:gd name="adj" fmla="val 7277"/>
            </a:avLst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cs typeface="Calibri"/>
              </a:rPr>
              <a:t>Effective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length</a:t>
            </a:r>
            <a:r>
              <a:rPr lang="en-GB" sz="1400" spc="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calculated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</a:t>
            </a:r>
            <a:r>
              <a:rPr lang="en-GB" sz="1400" spc="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each</a:t>
            </a:r>
            <a:r>
              <a:rPr lang="en-GB" sz="1400" spc="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separately.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It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minimum</a:t>
            </a:r>
            <a:r>
              <a:rPr lang="en-GB" sz="1400" spc="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distance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from</a:t>
            </a:r>
            <a:r>
              <a:rPr lang="en-GB" sz="1400" spc="6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end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6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can</a:t>
            </a:r>
            <a:r>
              <a:rPr lang="en-GB" sz="1400" spc="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till</a:t>
            </a:r>
            <a:r>
              <a:rPr lang="en-GB" sz="1400" spc="65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the </a:t>
            </a:r>
            <a:r>
              <a:rPr lang="en-GB" sz="1400" dirty="0">
                <a:cs typeface="Calibri"/>
              </a:rPr>
              <a:t>point</a:t>
            </a:r>
            <a:r>
              <a:rPr lang="en-GB" sz="1400" spc="-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intersection</a:t>
            </a:r>
            <a:r>
              <a:rPr lang="en-GB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 chord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multiplied</a:t>
            </a:r>
            <a:r>
              <a:rPr lang="en-GB" sz="1400" spc="-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by </a:t>
            </a:r>
            <a:r>
              <a:rPr lang="en-GB" sz="1400" spc="-25" dirty="0">
                <a:cs typeface="Calibri"/>
              </a:rPr>
              <a:t>2. </a:t>
            </a:r>
            <a:r>
              <a:rPr lang="en-GB" sz="1400" dirty="0">
                <a:cs typeface="Calibri"/>
              </a:rPr>
              <a:t>L1,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L2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&lt;=1.25D.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If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L1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L2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exceed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1.25D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distance,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can </a:t>
            </a:r>
            <a:r>
              <a:rPr lang="en-GB" sz="1400" dirty="0">
                <a:cs typeface="Calibri"/>
              </a:rPr>
              <a:t>will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not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be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recognized.</a:t>
            </a:r>
            <a:endParaRPr lang="en-GB" sz="1400" dirty="0"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GB" sz="1400" dirty="0">
                <a:cs typeface="Calibri"/>
              </a:rPr>
              <a:t>Tc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mbria Math"/>
              </a:rPr>
              <a:t>≥ </a:t>
            </a:r>
            <a:r>
              <a:rPr lang="en-GB" sz="1400" dirty="0">
                <a:cs typeface="Calibri"/>
              </a:rPr>
              <a:t>T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nominal.</a:t>
            </a:r>
            <a:endParaRPr lang="en-GB" sz="1400" dirty="0"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GB" sz="1400" dirty="0">
                <a:cs typeface="Calibri"/>
              </a:rPr>
              <a:t>L =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2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*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L1</a:t>
            </a:r>
            <a:r>
              <a:rPr lang="en-GB" sz="1400" spc="2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0.6293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effective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length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left </a:t>
            </a:r>
            <a:r>
              <a:rPr lang="en-GB" sz="1400" spc="-10" dirty="0">
                <a:cs typeface="Calibri"/>
              </a:rPr>
              <a:t>brace</a:t>
            </a:r>
            <a:endParaRPr lang="en-GB" sz="1400" dirty="0"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lang="en-GB" sz="1400" dirty="0">
                <a:cs typeface="Calibri"/>
              </a:rPr>
              <a:t>L</a:t>
            </a:r>
            <a:r>
              <a:rPr lang="en-GB" sz="1400" spc="10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2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*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L3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</a:t>
            </a:r>
            <a:r>
              <a:rPr lang="en-GB" sz="1400" spc="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2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*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L4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</a:t>
            </a:r>
            <a:r>
              <a:rPr lang="en-GB" sz="1400" spc="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1</a:t>
            </a:r>
            <a:r>
              <a:rPr lang="en-GB" sz="1400" spc="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effective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length</a:t>
            </a:r>
            <a:r>
              <a:rPr lang="en-GB" sz="1400" spc="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</a:t>
            </a:r>
            <a:r>
              <a:rPr lang="en-GB" sz="1400" spc="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middle brace</a:t>
            </a:r>
            <a:endParaRPr lang="en-GB" sz="1400" dirty="0">
              <a:cs typeface="Calibri"/>
            </a:endParaRPr>
          </a:p>
          <a:p>
            <a:pPr marL="12700" marR="140335">
              <a:lnSpc>
                <a:spcPct val="100000"/>
              </a:lnSpc>
            </a:pPr>
            <a:r>
              <a:rPr lang="en-GB" sz="1400" dirty="0">
                <a:cs typeface="Calibri"/>
              </a:rPr>
              <a:t>L =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2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*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L2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0.6293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effective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length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right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brace </a:t>
            </a:r>
            <a:r>
              <a:rPr lang="en-GB" sz="1400" dirty="0">
                <a:cs typeface="Calibri"/>
              </a:rPr>
              <a:t>T nominal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0.01;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Tc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=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0.02;</a:t>
            </a:r>
            <a:endParaRPr lang="en-GB" sz="1400" dirty="0">
              <a:cs typeface="Calibri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FE92DEF-38F0-0E08-A7F1-D153CCAC09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1200" y="3153379"/>
            <a:ext cx="5956331" cy="3371788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59DBFF6-4345-1B46-A508-427E9B0181A2}"/>
              </a:ext>
            </a:extLst>
          </p:cNvPr>
          <p:cNvSpPr txBox="1"/>
          <p:nvPr/>
        </p:nvSpPr>
        <p:spPr>
          <a:xfrm>
            <a:off x="8278925" y="5179994"/>
            <a:ext cx="346860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cs typeface="Calibri"/>
              </a:rPr>
              <a:t>It</a:t>
            </a:r>
            <a:r>
              <a:rPr lang="en-GB" sz="1400" spc="26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2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possible</a:t>
            </a:r>
            <a:r>
              <a:rPr lang="en-GB" sz="1400" spc="2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2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set</a:t>
            </a:r>
            <a:r>
              <a:rPr lang="en-GB" sz="1400" spc="2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load</a:t>
            </a:r>
            <a:r>
              <a:rPr lang="en-GB" sz="1400" spc="2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transfer</a:t>
            </a:r>
            <a:r>
              <a:rPr lang="en-GB" sz="1400" spc="2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26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effective</a:t>
            </a:r>
            <a:r>
              <a:rPr lang="en-GB" sz="1400" spc="25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length </a:t>
            </a:r>
            <a:r>
              <a:rPr lang="en-GB" sz="1400" dirty="0">
                <a:cs typeface="Calibri"/>
              </a:rPr>
              <a:t>manually</a:t>
            </a:r>
            <a:r>
              <a:rPr lang="en-GB" sz="1400" spc="-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by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pressing</a:t>
            </a:r>
            <a:r>
              <a:rPr lang="en-GB" sz="1400" spc="-35" dirty="0">
                <a:cs typeface="Calibri"/>
              </a:rPr>
              <a:t> </a:t>
            </a:r>
            <a:r>
              <a:rPr lang="en-GB" sz="1400" i="1" dirty="0">
                <a:cs typeface="Calibri"/>
              </a:rPr>
              <a:t>Set</a:t>
            </a:r>
            <a:r>
              <a:rPr lang="en-GB" sz="1400" i="1" spc="-15" dirty="0">
                <a:cs typeface="Calibri"/>
              </a:rPr>
              <a:t> </a:t>
            </a:r>
            <a:r>
              <a:rPr lang="en-GB" sz="1400" i="1" dirty="0">
                <a:cs typeface="Calibri"/>
              </a:rPr>
              <a:t>brace</a:t>
            </a:r>
            <a:r>
              <a:rPr lang="en-GB" sz="1400" i="1" spc="-5" dirty="0">
                <a:cs typeface="Calibri"/>
              </a:rPr>
              <a:t> </a:t>
            </a:r>
            <a:r>
              <a:rPr lang="en-GB" sz="1400" i="1" dirty="0">
                <a:cs typeface="Calibri"/>
              </a:rPr>
              <a:t>load</a:t>
            </a:r>
            <a:r>
              <a:rPr lang="en-GB" sz="1400" i="1" spc="-10" dirty="0">
                <a:cs typeface="Calibri"/>
              </a:rPr>
              <a:t> </a:t>
            </a:r>
            <a:r>
              <a:rPr lang="en-GB" sz="1400" i="1" dirty="0">
                <a:cs typeface="Calibri"/>
              </a:rPr>
              <a:t>transfer</a:t>
            </a:r>
            <a:r>
              <a:rPr lang="en-GB" sz="1400" i="1" spc="-1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button.</a:t>
            </a:r>
            <a:endParaRPr lang="en-GB" sz="1400" dirty="0">
              <a:cs typeface="Calibri"/>
            </a:endParaRPr>
          </a:p>
          <a:p>
            <a:pPr algn="ctr"/>
            <a:endParaRPr lang="en-NL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751598B-9632-AFC6-566E-F7DE72DDC504}"/>
              </a:ext>
            </a:extLst>
          </p:cNvPr>
          <p:cNvSpPr/>
          <p:nvPr/>
        </p:nvSpPr>
        <p:spPr>
          <a:xfrm>
            <a:off x="8269884" y="5173297"/>
            <a:ext cx="3303475" cy="723327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533AAD-7213-71EF-99F6-AD6491BE8879}"/>
              </a:ext>
            </a:extLst>
          </p:cNvPr>
          <p:cNvCxnSpPr>
            <a:cxnSpLocks/>
          </p:cNvCxnSpPr>
          <p:nvPr/>
        </p:nvCxnSpPr>
        <p:spPr>
          <a:xfrm>
            <a:off x="9753600" y="5896624"/>
            <a:ext cx="0" cy="504176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415A197-D81F-2850-0312-CB95690887A9}"/>
              </a:ext>
            </a:extLst>
          </p:cNvPr>
          <p:cNvSpPr/>
          <p:nvPr/>
        </p:nvSpPr>
        <p:spPr>
          <a:xfrm>
            <a:off x="9448800" y="6400800"/>
            <a:ext cx="685800" cy="131064"/>
          </a:xfrm>
          <a:prstGeom prst="rect">
            <a:avLst/>
          </a:prstGeom>
          <a:noFill/>
          <a:ln w="15875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20" name="Групувати 10">
            <a:extLst>
              <a:ext uri="{FF2B5EF4-FFF2-40B4-BE49-F238E27FC236}">
                <a16:creationId xmlns:a16="http://schemas.microsoft.com/office/drawing/2014/main" id="{8FF3933D-D09D-947F-6BFF-41A35B5DB667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21" name="Пряма сполучна лінія 5">
              <a:extLst>
                <a:ext uri="{FF2B5EF4-FFF2-40B4-BE49-F238E27FC236}">
                  <a16:creationId xmlns:a16="http://schemas.microsoft.com/office/drawing/2014/main" id="{134938B0-567C-47DD-FE79-1B218E38B034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Овал 9">
              <a:extLst>
                <a:ext uri="{FF2B5EF4-FFF2-40B4-BE49-F238E27FC236}">
                  <a16:creationId xmlns:a16="http://schemas.microsoft.com/office/drawing/2014/main" id="{87147EC3-927A-8F8C-D517-D37F1440F55C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23" name="Заголовок 13">
            <a:extLst>
              <a:ext uri="{FF2B5EF4-FFF2-40B4-BE49-F238E27FC236}">
                <a16:creationId xmlns:a16="http://schemas.microsoft.com/office/drawing/2014/main" id="{7854080A-8FE0-6A72-4EFB-3723A9FB295C}"/>
              </a:ext>
            </a:extLst>
          </p:cNvPr>
          <p:cNvSpPr txBox="1">
            <a:spLocks/>
          </p:cNvSpPr>
          <p:nvPr/>
        </p:nvSpPr>
        <p:spPr>
          <a:xfrm>
            <a:off x="873332" y="1299286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OK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4" name="Групувати 68">
            <a:extLst>
              <a:ext uri="{FF2B5EF4-FFF2-40B4-BE49-F238E27FC236}">
                <a16:creationId xmlns:a16="http://schemas.microsoft.com/office/drawing/2014/main" id="{7414A266-E9C0-BD26-4F3B-55DC29C9C8DF}"/>
              </a:ext>
            </a:extLst>
          </p:cNvPr>
          <p:cNvGrpSpPr/>
          <p:nvPr/>
        </p:nvGrpSpPr>
        <p:grpSpPr>
          <a:xfrm>
            <a:off x="10727189" y="5984013"/>
            <a:ext cx="501087" cy="390693"/>
            <a:chOff x="5029200" y="1724931"/>
            <a:chExt cx="883328" cy="706798"/>
          </a:xfrm>
        </p:grpSpPr>
        <p:sp>
          <p:nvSpPr>
            <p:cNvPr id="25" name="Прямокутник: округлені кути 70">
              <a:extLst>
                <a:ext uri="{FF2B5EF4-FFF2-40B4-BE49-F238E27FC236}">
                  <a16:creationId xmlns:a16="http://schemas.microsoft.com/office/drawing/2014/main" id="{4F04B1F4-BB95-28AE-6841-79FEA6309A8F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26" name="Рівнобедрений трикутник 71">
              <a:extLst>
                <a:ext uri="{FF2B5EF4-FFF2-40B4-BE49-F238E27FC236}">
                  <a16:creationId xmlns:a16="http://schemas.microsoft.com/office/drawing/2014/main" id="{41327DD9-005E-33FA-BA2D-A1ADA57D0FAE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166504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t>2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Content</a:t>
            </a:r>
            <a:endParaRPr lang="uk-U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94FC52-F237-DB02-4BBE-BFC64AB8A1B5}"/>
              </a:ext>
            </a:extLst>
          </p:cNvPr>
          <p:cNvSpPr txBox="1"/>
          <p:nvPr/>
        </p:nvSpPr>
        <p:spPr>
          <a:xfrm>
            <a:off x="685800" y="1774069"/>
            <a:ext cx="11341370" cy="4146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dirty="0">
                <a:cs typeface="Calibri" panose="020F0502020204030204" pitchFamily="34" charset="0"/>
              </a:rPr>
              <a:t>SDC Verifier </a:t>
            </a:r>
            <a:r>
              <a:rPr lang="en-GB" sz="1400" dirty="0">
                <a:cs typeface="Calibri" panose="020F0502020204030204" pitchFamily="34" charset="0"/>
              </a:rPr>
              <a:t>is a powerful </a:t>
            </a:r>
            <a:r>
              <a:rPr lang="en-NL" sz="1400" dirty="0">
                <a:cs typeface="Calibri" panose="020F0502020204030204" pitchFamily="34" charset="0"/>
              </a:rPr>
              <a:t>extension to </a:t>
            </a:r>
            <a:r>
              <a:rPr lang="en-NL" sz="1400" b="1" dirty="0">
                <a:cs typeface="Calibri" panose="020F0502020204030204" pitchFamily="34" charset="0"/>
              </a:rPr>
              <a:t>Ansys Mechanical </a:t>
            </a:r>
            <a:r>
              <a:rPr lang="en-GB" sz="1400" dirty="0">
                <a:cs typeface="Calibri" panose="020F0502020204030204" pitchFamily="34" charset="0"/>
              </a:rPr>
              <a:t>with an advanced calculation core for checking structures according to different standards and report generation.</a:t>
            </a:r>
            <a:endParaRPr lang="en-NL" sz="1400" dirty="0">
              <a:cs typeface="Calibri" panose="020F0502020204030204" pitchFamily="34" charset="0"/>
            </a:endParaRPr>
          </a:p>
          <a:p>
            <a:pPr algn="l"/>
            <a:endParaRPr lang="en-GB" sz="1400" dirty="0">
              <a:cs typeface="Calibri" panose="020F0502020204030204" pitchFamily="34" charset="0"/>
            </a:endParaRPr>
          </a:p>
          <a:p>
            <a:pPr algn="l"/>
            <a:r>
              <a:rPr lang="en-GB" sz="1400" dirty="0">
                <a:cs typeface="Calibri" panose="020F0502020204030204" pitchFamily="34" charset="0"/>
              </a:rPr>
              <a:t>The goal</a:t>
            </a:r>
            <a:r>
              <a:rPr lang="en-NL" sz="1400" dirty="0">
                <a:cs typeface="Calibri" panose="020F0502020204030204" pitchFamily="34" charset="0"/>
              </a:rPr>
              <a:t> of </a:t>
            </a:r>
            <a:r>
              <a:rPr lang="en-NL" sz="1400" b="1" dirty="0">
                <a:cs typeface="Calibri" panose="020F0502020204030204" pitchFamily="34" charset="0"/>
              </a:rPr>
              <a:t>SDC Verifier</a:t>
            </a:r>
            <a:r>
              <a:rPr lang="en-GB" sz="1400" b="1" dirty="0">
                <a:cs typeface="Calibri" panose="020F0502020204030204" pitchFamily="34" charset="0"/>
              </a:rPr>
              <a:t> </a:t>
            </a:r>
            <a:r>
              <a:rPr lang="en-GB" sz="1400" dirty="0">
                <a:cs typeface="Calibri" panose="020F0502020204030204" pitchFamily="34" charset="0"/>
              </a:rPr>
              <a:t>is to automate all possible routine work and speed up a verification of the engineering projects significantly.</a:t>
            </a:r>
          </a:p>
          <a:p>
            <a:pPr marL="0" indent="0">
              <a:lnSpc>
                <a:spcPct val="150000"/>
              </a:lnSpc>
              <a:buNone/>
            </a:pPr>
            <a:br>
              <a:rPr lang="en-NL" sz="1400" dirty="0">
                <a:cs typeface="Calibri" panose="020F0502020204030204" pitchFamily="34" charset="0"/>
              </a:rPr>
            </a:br>
            <a:r>
              <a:rPr lang="en-NL" sz="1400" dirty="0">
                <a:cs typeface="Calibri" panose="020F0502020204030204" pitchFamily="34" charset="0"/>
              </a:rPr>
              <a:t>In this tutorial, Joint Check is reviewed in details.</a:t>
            </a:r>
            <a:endParaRPr lang="en-US" sz="1400" dirty="0"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cs typeface="Calibri"/>
              </a:rPr>
              <a:t>General</a:t>
            </a:r>
            <a:r>
              <a:rPr lang="en-GB" sz="1400" spc="-65" dirty="0">
                <a:cs typeface="Calibri"/>
              </a:rPr>
              <a:t> </a:t>
            </a:r>
            <a:r>
              <a:rPr lang="en-GB" sz="1400" spc="-20" dirty="0">
                <a:cs typeface="Calibri"/>
              </a:rPr>
              <a:t>Info</a:t>
            </a:r>
            <a:r>
              <a:rPr lang="en-US" sz="1400" dirty="0">
                <a:cs typeface="Calibri" panose="020F050202020403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cs typeface="Calibri"/>
              </a:rPr>
              <a:t>Connection</a:t>
            </a:r>
            <a:r>
              <a:rPr lang="en-GB" sz="1400" spc="-40" dirty="0">
                <a:cs typeface="Calibri"/>
              </a:rPr>
              <a:t> </a:t>
            </a:r>
            <a:r>
              <a:rPr lang="en-GB" sz="1400" spc="-20" dirty="0">
                <a:cs typeface="Calibri"/>
              </a:rPr>
              <a:t>Types</a:t>
            </a:r>
            <a:r>
              <a:rPr lang="en-US" sz="1400" dirty="0">
                <a:cs typeface="Calibri" panose="020F050202020403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cs typeface="Calibri"/>
              </a:rPr>
              <a:t>Connection</a:t>
            </a:r>
            <a:r>
              <a:rPr lang="en-GB" sz="1400" spc="-5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design</a:t>
            </a:r>
            <a:r>
              <a:rPr lang="en-US" sz="1400" dirty="0">
                <a:cs typeface="Calibri" panose="020F050202020403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cs typeface="Calibri"/>
              </a:rPr>
              <a:t>Joint</a:t>
            </a:r>
            <a:r>
              <a:rPr lang="en-GB" sz="1400" spc="-6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Checks</a:t>
            </a:r>
            <a:r>
              <a:rPr lang="en-GB" sz="1400" spc="-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according</a:t>
            </a:r>
            <a:r>
              <a:rPr lang="en-GB" sz="1400" spc="-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-4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standards</a:t>
            </a:r>
            <a:r>
              <a:rPr lang="en-US" sz="1400" dirty="0">
                <a:cs typeface="Calibri" panose="020F050202020403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L" sz="1400" dirty="0">
                <a:cs typeface="Calibri" panose="020F0502020204030204" pitchFamily="34" charset="0"/>
              </a:rPr>
              <a:t>Create Plots and Tables</a:t>
            </a:r>
            <a:r>
              <a:rPr lang="en-US" sz="1400" dirty="0">
                <a:cs typeface="Calibri" panose="020F0502020204030204" pitchFamily="34" charset="0"/>
              </a:rPr>
              <a:t>;</a:t>
            </a:r>
            <a:endParaRPr lang="en-NL" sz="1400" dirty="0"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L" sz="1400" dirty="0">
                <a:cs typeface="Calibri" panose="020F0502020204030204" pitchFamily="34" charset="0"/>
              </a:rPr>
              <a:t>Criteria Plot comparison of Joint Checks;</a:t>
            </a:r>
            <a:endParaRPr lang="en-US" sz="1400" dirty="0"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L" sz="1400" dirty="0"/>
              <a:t>The functionality of SDC Verifier Report Designer can be checked via the link to a separate tutorial (Slide 37)</a:t>
            </a:r>
            <a:r>
              <a:rPr lang="en-US" sz="1400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973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0419C9-1585-67C2-783A-D372AAE26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EBFF50-50BD-5E76-AA92-790B3A085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 Properties</a:t>
            </a:r>
            <a:endParaRPr lang="hsb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AF153A-F379-63E2-DE67-A030CFB4D9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12326" y="2285078"/>
            <a:ext cx="6479215" cy="3396698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sp>
        <p:nvSpPr>
          <p:cNvPr id="6" name="Прямокутник: округлені кути 11">
            <a:extLst>
              <a:ext uri="{FF2B5EF4-FFF2-40B4-BE49-F238E27FC236}">
                <a16:creationId xmlns:a16="http://schemas.microsoft.com/office/drawing/2014/main" id="{777664B6-1918-1CD2-6E25-65DD1593FF4B}"/>
              </a:ext>
            </a:extLst>
          </p:cNvPr>
          <p:cNvSpPr/>
          <p:nvPr/>
        </p:nvSpPr>
        <p:spPr>
          <a:xfrm rot="10800000" flipV="1">
            <a:off x="5374418" y="915006"/>
            <a:ext cx="6500352" cy="1297422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cs typeface="Calibri"/>
              </a:rPr>
              <a:t>All</a:t>
            </a:r>
            <a:r>
              <a:rPr lang="en-GB" sz="1400" spc="2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results</a:t>
            </a:r>
            <a:r>
              <a:rPr lang="en-GB" sz="1400" spc="2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2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based</a:t>
            </a:r>
            <a:r>
              <a:rPr lang="en-GB" sz="1400" spc="229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</a:t>
            </a:r>
            <a:r>
              <a:rPr lang="en-GB" sz="1400" spc="2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material</a:t>
            </a:r>
            <a:r>
              <a:rPr lang="en-GB" sz="1400" spc="2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fatigue</a:t>
            </a:r>
            <a:r>
              <a:rPr lang="en-GB" sz="1400" spc="2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parameters</a:t>
            </a:r>
            <a:r>
              <a:rPr lang="en-GB" sz="1400" spc="2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Tensile</a:t>
            </a:r>
            <a:r>
              <a:rPr lang="en-GB" sz="1400" spc="229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Strength</a:t>
            </a:r>
            <a:r>
              <a:rPr lang="en-GB" sz="1400" spc="2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2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Yield</a:t>
            </a:r>
            <a:r>
              <a:rPr lang="en-GB" sz="1400" spc="229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Stress.</a:t>
            </a:r>
            <a:r>
              <a:rPr lang="en-GB" sz="1400" spc="2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Parameters</a:t>
            </a:r>
            <a:r>
              <a:rPr lang="en-GB" sz="1400" spc="2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2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used</a:t>
            </a:r>
            <a:r>
              <a:rPr lang="en-GB" sz="1400" spc="229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21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define the </a:t>
            </a:r>
            <a:r>
              <a:rPr lang="en-GB" sz="1400" dirty="0">
                <a:cs typeface="Calibri"/>
              </a:rPr>
              <a:t>allowable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static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stress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20" dirty="0">
                <a:cs typeface="Calibri"/>
              </a:rPr>
              <a:t> the </a:t>
            </a:r>
            <a:r>
              <a:rPr lang="en-GB" sz="1400" dirty="0">
                <a:cs typeface="Calibri"/>
              </a:rPr>
              <a:t>material.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b="1" spc="5" dirty="0">
                <a:cs typeface="Calibri"/>
              </a:rPr>
              <a:t>A</a:t>
            </a:r>
            <a:r>
              <a:rPr lang="en-GB" sz="1400" b="1" dirty="0">
                <a:cs typeface="Calibri"/>
              </a:rPr>
              <a:t>llowable</a:t>
            </a:r>
            <a:r>
              <a:rPr lang="en-GB" sz="1400" b="1" spc="1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= Min(Yield</a:t>
            </a:r>
            <a:r>
              <a:rPr lang="en-GB" sz="1400" b="1" spc="2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Stress,</a:t>
            </a:r>
            <a:r>
              <a:rPr lang="en-GB" sz="1400" b="1" spc="2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Tensile Strength</a:t>
            </a:r>
            <a:r>
              <a:rPr lang="en-GB" sz="1400" b="1" spc="1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*</a:t>
            </a:r>
            <a:r>
              <a:rPr lang="en-GB" sz="1400" b="1" spc="1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2</a:t>
            </a:r>
            <a:r>
              <a:rPr lang="en-GB" sz="1400" b="1" spc="1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/</a:t>
            </a:r>
            <a:r>
              <a:rPr lang="en-GB" sz="1400" b="1" spc="1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3).</a:t>
            </a:r>
            <a:r>
              <a:rPr lang="en-GB" sz="1400" b="1" spc="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ISO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 err="1">
                <a:cs typeface="Calibri"/>
              </a:rPr>
              <a:t>Norsok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joint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checks: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b="1" dirty="0">
                <a:cs typeface="Calibri"/>
              </a:rPr>
              <a:t>Allowable</a:t>
            </a:r>
            <a:r>
              <a:rPr lang="en-GB" sz="1400" b="1" spc="-1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=</a:t>
            </a:r>
            <a:r>
              <a:rPr lang="en-GB" sz="1400" b="1" spc="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Min(Yield</a:t>
            </a:r>
            <a:r>
              <a:rPr lang="en-GB" sz="1400" b="1" spc="2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Stress,</a:t>
            </a:r>
            <a:r>
              <a:rPr lang="en-GB" sz="1400" b="1" spc="-1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Tensile Strength</a:t>
            </a:r>
            <a:r>
              <a:rPr lang="en-GB" sz="1400" b="1" spc="-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*</a:t>
            </a:r>
            <a:r>
              <a:rPr lang="en-GB" sz="1400" b="1" spc="5" dirty="0">
                <a:cs typeface="Calibri"/>
              </a:rPr>
              <a:t> </a:t>
            </a:r>
            <a:r>
              <a:rPr lang="en-GB" sz="1400" b="1" spc="-10" dirty="0">
                <a:cs typeface="Calibri"/>
              </a:rPr>
              <a:t>0.8).</a:t>
            </a:r>
            <a:endParaRPr lang="en-GB" sz="1400" dirty="0"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FE96D4-9283-223D-96B7-11C1F2D93337}"/>
              </a:ext>
            </a:extLst>
          </p:cNvPr>
          <p:cNvSpPr txBox="1"/>
          <p:nvPr/>
        </p:nvSpPr>
        <p:spPr>
          <a:xfrm>
            <a:off x="6336870" y="5868008"/>
            <a:ext cx="588488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cs typeface="Calibri"/>
              </a:rPr>
              <a:t>Alternatively,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it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possible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 set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values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selected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materials </a:t>
            </a:r>
            <a:r>
              <a:rPr lang="en-GB" sz="1400" spc="-25" dirty="0">
                <a:cs typeface="Calibri"/>
              </a:rPr>
              <a:t>in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20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Main</a:t>
            </a:r>
            <a:r>
              <a:rPr lang="en-GB" sz="1400" spc="2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Window.</a:t>
            </a:r>
            <a:r>
              <a:rPr lang="en-GB" sz="1400" spc="20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Select</a:t>
            </a:r>
            <a:r>
              <a:rPr lang="en-GB" sz="1400" spc="2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material,</a:t>
            </a:r>
            <a:r>
              <a:rPr lang="en-GB" sz="1400" spc="1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fill</a:t>
            </a:r>
            <a:r>
              <a:rPr lang="en-GB" sz="1400" spc="1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parameters</a:t>
            </a:r>
            <a:r>
              <a:rPr lang="en-GB" sz="1400" spc="20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19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press Apply.</a:t>
            </a:r>
            <a:endParaRPr lang="en-GB" sz="1400" dirty="0">
              <a:cs typeface="Calibri"/>
            </a:endParaRPr>
          </a:p>
          <a:p>
            <a:pPr algn="ctr"/>
            <a:endParaRPr lang="en-NL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C06D48-7887-2654-55A6-C68F7E2CB39D}"/>
              </a:ext>
            </a:extLst>
          </p:cNvPr>
          <p:cNvSpPr/>
          <p:nvPr/>
        </p:nvSpPr>
        <p:spPr>
          <a:xfrm>
            <a:off x="6336870" y="5843560"/>
            <a:ext cx="5638216" cy="573107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10" name="Групувати 10">
            <a:extLst>
              <a:ext uri="{FF2B5EF4-FFF2-40B4-BE49-F238E27FC236}">
                <a16:creationId xmlns:a16="http://schemas.microsoft.com/office/drawing/2014/main" id="{59379CAA-21D8-6F58-7F3A-2EAD1FFC7328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11" name="Пряма сполучна лінія 5">
              <a:extLst>
                <a:ext uri="{FF2B5EF4-FFF2-40B4-BE49-F238E27FC236}">
                  <a16:creationId xmlns:a16="http://schemas.microsoft.com/office/drawing/2014/main" id="{828DC18C-3C85-4ABB-2EEE-90A03A831552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9">
              <a:extLst>
                <a:ext uri="{FF2B5EF4-FFF2-40B4-BE49-F238E27FC236}">
                  <a16:creationId xmlns:a16="http://schemas.microsoft.com/office/drawing/2014/main" id="{B8EEB530-33EE-1FE0-F1D9-A4C2B465A47A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3" name="Заголовок 13">
            <a:extLst>
              <a:ext uri="{FF2B5EF4-FFF2-40B4-BE49-F238E27FC236}">
                <a16:creationId xmlns:a16="http://schemas.microsoft.com/office/drawing/2014/main" id="{0F818988-383C-FA31-2A55-86B7D2DFEAAA}"/>
              </a:ext>
            </a:extLst>
          </p:cNvPr>
          <p:cNvSpPr txBox="1">
            <a:spLocks/>
          </p:cNvSpPr>
          <p:nvPr/>
        </p:nvSpPr>
        <p:spPr>
          <a:xfrm>
            <a:off x="863604" y="1176856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Model section, execute right click on Materials (1) and select Edit Multiple</a:t>
            </a:r>
            <a:endParaRPr lang="uk-UA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4" name="Групувати 72">
            <a:extLst>
              <a:ext uri="{FF2B5EF4-FFF2-40B4-BE49-F238E27FC236}">
                <a16:creationId xmlns:a16="http://schemas.microsoft.com/office/drawing/2014/main" id="{3681C1E6-926A-11E5-AD28-DA7599E168D5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15" name="Пряма сполучна лінія 21">
              <a:extLst>
                <a:ext uri="{FF2B5EF4-FFF2-40B4-BE49-F238E27FC236}">
                  <a16:creationId xmlns:a16="http://schemas.microsoft.com/office/drawing/2014/main" id="{C0A88CD2-DE93-2F26-CC86-53E6CD002AC2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Овал 22">
              <a:extLst>
                <a:ext uri="{FF2B5EF4-FFF2-40B4-BE49-F238E27FC236}">
                  <a16:creationId xmlns:a16="http://schemas.microsoft.com/office/drawing/2014/main" id="{294E5ABF-45B5-A930-0884-378A68C533EA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7" name="Заголовок 13">
            <a:extLst>
              <a:ext uri="{FF2B5EF4-FFF2-40B4-BE49-F238E27FC236}">
                <a16:creationId xmlns:a16="http://schemas.microsoft.com/office/drawing/2014/main" id="{804CA201-CB6B-9988-4E44-D1EE19817769}"/>
              </a:ext>
            </a:extLst>
          </p:cNvPr>
          <p:cNvSpPr txBox="1">
            <a:spLocks/>
          </p:cNvSpPr>
          <p:nvPr/>
        </p:nvSpPr>
        <p:spPr>
          <a:xfrm>
            <a:off x="863604" y="1902242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Set required properties and 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OK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5EB7995-0727-5484-482E-5627A7C1F8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459" y="3672741"/>
            <a:ext cx="5784429" cy="2820949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2E7AD0C-8067-D373-F570-B4FE2D63D401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9155978" y="4724400"/>
            <a:ext cx="1969222" cy="1119160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BFCB535D-42F2-7F22-56B1-B9144B348B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68161" y="2403462"/>
            <a:ext cx="2123335" cy="1149475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85B846F0-4412-D399-5C16-6A91FE235EAA}"/>
              </a:ext>
            </a:extLst>
          </p:cNvPr>
          <p:cNvGrpSpPr/>
          <p:nvPr/>
        </p:nvGrpSpPr>
        <p:grpSpPr>
          <a:xfrm rot="10800000">
            <a:off x="3429000" y="2800310"/>
            <a:ext cx="598136" cy="293644"/>
            <a:chOff x="4963406" y="2502254"/>
            <a:chExt cx="598136" cy="293644"/>
          </a:xfrm>
        </p:grpSpPr>
        <p:sp>
          <p:nvSpPr>
            <p:cNvPr id="29" name="Прямокутник: округлені кути 70">
              <a:extLst>
                <a:ext uri="{FF2B5EF4-FFF2-40B4-BE49-F238E27FC236}">
                  <a16:creationId xmlns:a16="http://schemas.microsoft.com/office/drawing/2014/main" id="{C9E88C3F-E272-7EA2-F5FD-728958E8EF18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30" name="Рівнобедрений трикутник 71">
              <a:extLst>
                <a:ext uri="{FF2B5EF4-FFF2-40B4-BE49-F238E27FC236}">
                  <a16:creationId xmlns:a16="http://schemas.microsoft.com/office/drawing/2014/main" id="{46BE762B-BDE2-2E86-24F8-171A4B729866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BC7E891-024E-D6AF-7DD3-FC8CD241BA31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6553200" y="3429000"/>
            <a:ext cx="2602778" cy="2414560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ight Brace 34">
            <a:extLst>
              <a:ext uri="{FF2B5EF4-FFF2-40B4-BE49-F238E27FC236}">
                <a16:creationId xmlns:a16="http://schemas.microsoft.com/office/drawing/2014/main" id="{BC6052E6-0AB5-FAEA-ECF1-36DFB7E1C243}"/>
              </a:ext>
            </a:extLst>
          </p:cNvPr>
          <p:cNvSpPr/>
          <p:nvPr/>
        </p:nvSpPr>
        <p:spPr>
          <a:xfrm>
            <a:off x="5612326" y="3969482"/>
            <a:ext cx="685800" cy="10084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sb-DE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C94547E-0A4D-95BC-2631-1697AE3520A4}"/>
              </a:ext>
            </a:extLst>
          </p:cNvPr>
          <p:cNvGrpSpPr/>
          <p:nvPr/>
        </p:nvGrpSpPr>
        <p:grpSpPr>
          <a:xfrm rot="10800000">
            <a:off x="6284228" y="4326901"/>
            <a:ext cx="598136" cy="293644"/>
            <a:chOff x="4963406" y="2502254"/>
            <a:chExt cx="598136" cy="293644"/>
          </a:xfrm>
        </p:grpSpPr>
        <p:sp>
          <p:nvSpPr>
            <p:cNvPr id="37" name="Прямокутник: округлені кути 70">
              <a:extLst>
                <a:ext uri="{FF2B5EF4-FFF2-40B4-BE49-F238E27FC236}">
                  <a16:creationId xmlns:a16="http://schemas.microsoft.com/office/drawing/2014/main" id="{1E8AE63F-C28F-0C27-A46B-F6F10B58A360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38" name="Рівнобедрений трикутник 71">
              <a:extLst>
                <a:ext uri="{FF2B5EF4-FFF2-40B4-BE49-F238E27FC236}">
                  <a16:creationId xmlns:a16="http://schemas.microsoft.com/office/drawing/2014/main" id="{B37361D8-C166-8FBC-5449-A2BA66BE99AC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894666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9C64F2-90F5-270B-0052-F891F85C9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49A9E5-50E9-927D-B378-F51C66DE8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160" dirty="0"/>
              <a:t>Brace</a:t>
            </a:r>
            <a:r>
              <a:rPr lang="en-GB" spc="240" dirty="0"/>
              <a:t> </a:t>
            </a:r>
            <a:r>
              <a:rPr lang="en-GB" spc="225" dirty="0"/>
              <a:t>Joint</a:t>
            </a:r>
            <a:r>
              <a:rPr lang="en-GB" spc="265" dirty="0"/>
              <a:t> </a:t>
            </a:r>
            <a:r>
              <a:rPr lang="en-GB" spc="60" dirty="0"/>
              <a:t>Type</a:t>
            </a:r>
            <a:endParaRPr lang="en-GB" dirty="0"/>
          </a:p>
        </p:txBody>
      </p:sp>
      <p:pic>
        <p:nvPicPr>
          <p:cNvPr id="4" name="object 5">
            <a:extLst>
              <a:ext uri="{FF2B5EF4-FFF2-40B4-BE49-F238E27FC236}">
                <a16:creationId xmlns:a16="http://schemas.microsoft.com/office/drawing/2014/main" id="{F6C54A05-BE4B-ADF1-4E15-2F4BFCCE67A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986068"/>
            <a:ext cx="3002280" cy="5579364"/>
          </a:xfrm>
          <a:prstGeom prst="rect">
            <a:avLst/>
          </a:prstGeom>
        </p:spPr>
      </p:pic>
      <p:pic>
        <p:nvPicPr>
          <p:cNvPr id="5" name="object 11">
            <a:extLst>
              <a:ext uri="{FF2B5EF4-FFF2-40B4-BE49-F238E27FC236}">
                <a16:creationId xmlns:a16="http://schemas.microsoft.com/office/drawing/2014/main" id="{BCB6E787-3B28-4DB8-2E27-34FE26DF4ED8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38302" y="3930396"/>
            <a:ext cx="3011424" cy="2927604"/>
          </a:xfrm>
          <a:prstGeom prst="rect">
            <a:avLst/>
          </a:prstGeom>
        </p:spPr>
      </p:pic>
      <p:sp>
        <p:nvSpPr>
          <p:cNvPr id="6" name="Прямокутник: округлені кути 11">
            <a:extLst>
              <a:ext uri="{FF2B5EF4-FFF2-40B4-BE49-F238E27FC236}">
                <a16:creationId xmlns:a16="http://schemas.microsoft.com/office/drawing/2014/main" id="{1BA6C6F3-F30C-B407-9B6D-BE9FF5CAFEFF}"/>
              </a:ext>
            </a:extLst>
          </p:cNvPr>
          <p:cNvSpPr/>
          <p:nvPr/>
        </p:nvSpPr>
        <p:spPr>
          <a:xfrm rot="10800000" flipV="1">
            <a:off x="3379677" y="889168"/>
            <a:ext cx="8740626" cy="3073232"/>
          </a:xfrm>
          <a:prstGeom prst="roundRect">
            <a:avLst>
              <a:gd name="adj" fmla="val 9434"/>
            </a:avLst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cs typeface="Calibri"/>
              </a:rPr>
              <a:t>Joint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type</a:t>
            </a:r>
            <a:r>
              <a:rPr lang="en-GB" sz="1400" spc="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based</a:t>
            </a:r>
            <a:r>
              <a:rPr lang="en-GB" sz="1400" spc="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</a:t>
            </a:r>
            <a:r>
              <a:rPr lang="en-GB" sz="1400" spc="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type</a:t>
            </a:r>
            <a:r>
              <a:rPr lang="en-GB" sz="1400" spc="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loading.</a:t>
            </a:r>
            <a:r>
              <a:rPr lang="en-GB" sz="1400" spc="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By</a:t>
            </a:r>
            <a:r>
              <a:rPr lang="en-GB" sz="1400" spc="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checking</a:t>
            </a:r>
            <a:r>
              <a:rPr lang="en-GB" sz="1400" spc="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if</a:t>
            </a:r>
            <a:r>
              <a:rPr lang="en-GB" sz="1400" spc="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forces</a:t>
            </a:r>
            <a:r>
              <a:rPr lang="en-GB" sz="1400" spc="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6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connection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balanced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joint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types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classified on K,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TY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X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(Cross).</a:t>
            </a:r>
            <a:endParaRPr lang="uk-UA" sz="1400" spc="-10" dirty="0">
              <a:cs typeface="Calibri"/>
            </a:endParaRPr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endParaRPr lang="en-GB" sz="1400" dirty="0"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lang="en-GB" sz="1400" b="1" dirty="0">
                <a:cs typeface="Calibri"/>
              </a:rPr>
              <a:t>K</a:t>
            </a:r>
            <a:r>
              <a:rPr lang="en-GB" sz="1400" b="1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tension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compression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loads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balanced.</a:t>
            </a:r>
            <a:endParaRPr lang="uk-UA" sz="1400" spc="-10" dirty="0">
              <a:cs typeface="Calibri"/>
            </a:endParaRPr>
          </a:p>
          <a:p>
            <a:pPr marL="12700" algn="just">
              <a:lnSpc>
                <a:spcPct val="100000"/>
              </a:lnSpc>
            </a:pPr>
            <a:endParaRPr lang="en-GB" sz="1400" dirty="0"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lang="en-GB" sz="1400" b="1" dirty="0">
                <a:cs typeface="Calibri"/>
              </a:rPr>
              <a:t>TY</a:t>
            </a:r>
            <a:r>
              <a:rPr lang="en-GB" sz="1400" b="1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tension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or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compression load</a:t>
            </a:r>
            <a:r>
              <a:rPr lang="en-GB" sz="1400" spc="2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goes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as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shear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force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in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chord.</a:t>
            </a:r>
            <a:endParaRPr lang="uk-UA" sz="1400" spc="-10" dirty="0">
              <a:cs typeface="Calibri"/>
            </a:endParaRPr>
          </a:p>
          <a:p>
            <a:pPr marL="12700" algn="just">
              <a:lnSpc>
                <a:spcPct val="100000"/>
              </a:lnSpc>
            </a:pPr>
            <a:endParaRPr lang="en-GB" sz="1400" dirty="0">
              <a:cs typeface="Calibri"/>
            </a:endParaRPr>
          </a:p>
          <a:p>
            <a:pPr marL="12700" marR="5715" algn="just">
              <a:lnSpc>
                <a:spcPct val="100000"/>
              </a:lnSpc>
            </a:pPr>
            <a:r>
              <a:rPr lang="en-GB" sz="1400" b="1" dirty="0">
                <a:cs typeface="Calibri"/>
              </a:rPr>
              <a:t>X</a:t>
            </a:r>
            <a:r>
              <a:rPr lang="en-GB" sz="1400" b="1" spc="2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(Cross</a:t>
            </a:r>
            <a:r>
              <a:rPr lang="en-GB" sz="1400" dirty="0">
                <a:cs typeface="Calibri"/>
              </a:rPr>
              <a:t>)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Connection</a:t>
            </a:r>
            <a:r>
              <a:rPr lang="en-GB" sz="1400" spc="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has</a:t>
            </a:r>
            <a:r>
              <a:rPr lang="en-GB" sz="1400" spc="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contain</a:t>
            </a:r>
            <a:r>
              <a:rPr lang="en-GB" sz="1400" spc="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braces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from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both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sides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2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check </a:t>
            </a:r>
            <a:r>
              <a:rPr lang="en-GB" sz="1400" dirty="0">
                <a:cs typeface="Calibri"/>
              </a:rPr>
              <a:t>on</a:t>
            </a:r>
            <a:r>
              <a:rPr lang="en-GB" sz="1400" spc="1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cross</a:t>
            </a:r>
            <a:r>
              <a:rPr lang="en-GB" sz="1400" spc="1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joint.</a:t>
            </a:r>
            <a:r>
              <a:rPr lang="en-GB" sz="1400" spc="1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If</a:t>
            </a:r>
            <a:r>
              <a:rPr lang="en-GB" sz="1400" spc="1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balanced</a:t>
            </a:r>
            <a:r>
              <a:rPr lang="en-GB" sz="1400" spc="1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forces</a:t>
            </a:r>
            <a:r>
              <a:rPr lang="en-GB" sz="1400" spc="1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1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all</a:t>
            </a:r>
            <a:r>
              <a:rPr lang="en-GB" sz="1400" spc="1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braces</a:t>
            </a:r>
            <a:r>
              <a:rPr lang="en-GB" sz="1400" spc="1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1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one</a:t>
            </a:r>
            <a:r>
              <a:rPr lang="en-GB" sz="1400" spc="1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side</a:t>
            </a:r>
            <a:r>
              <a:rPr lang="en-GB" sz="1400" spc="1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14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balanced </a:t>
            </a:r>
            <a:r>
              <a:rPr lang="en-GB" sz="1400" dirty="0">
                <a:cs typeface="Calibri"/>
              </a:rPr>
              <a:t>forces</a:t>
            </a:r>
            <a:r>
              <a:rPr lang="en-GB" sz="1400" spc="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all</a:t>
            </a:r>
            <a:r>
              <a:rPr lang="en-GB" sz="1400" spc="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braces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other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side</a:t>
            </a:r>
            <a:r>
              <a:rPr lang="en-GB" sz="1400" spc="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equal</a:t>
            </a:r>
            <a:r>
              <a:rPr lang="en-NL" sz="1400" dirty="0">
                <a:cs typeface="Calibri"/>
              </a:rPr>
              <a:t>,</a:t>
            </a:r>
            <a:r>
              <a:rPr lang="en-GB" sz="1400" spc="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all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braces</a:t>
            </a:r>
            <a:r>
              <a:rPr lang="en-GB" sz="1400" spc="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classified</a:t>
            </a:r>
            <a:r>
              <a:rPr lang="en-GB" sz="1400" spc="40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as </a:t>
            </a:r>
            <a:r>
              <a:rPr lang="en-GB" sz="1400" dirty="0">
                <a:cs typeface="Calibri"/>
              </a:rPr>
              <a:t>X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(Cross).</a:t>
            </a:r>
            <a:endParaRPr lang="uk-UA" sz="1400" spc="-10" dirty="0">
              <a:cs typeface="Calibri"/>
            </a:endParaRPr>
          </a:p>
          <a:p>
            <a:pPr marL="12700" marR="5715" algn="just">
              <a:lnSpc>
                <a:spcPct val="100000"/>
              </a:lnSpc>
            </a:pPr>
            <a:endParaRPr lang="en-GB" sz="1400" dirty="0">
              <a:cs typeface="Calibri"/>
            </a:endParaRPr>
          </a:p>
          <a:p>
            <a:pPr marL="12700" marR="5080" algn="just">
              <a:lnSpc>
                <a:spcPct val="100000"/>
              </a:lnSpc>
            </a:pPr>
            <a:r>
              <a:rPr lang="en-GB" sz="1400" b="1" dirty="0">
                <a:cs typeface="Calibri"/>
              </a:rPr>
              <a:t>Interpolation</a:t>
            </a:r>
            <a:r>
              <a:rPr lang="en-GB" sz="1400" b="1" spc="2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</a:t>
            </a:r>
            <a:r>
              <a:rPr lang="en-GB" sz="1400" spc="2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2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order</a:t>
            </a:r>
            <a:r>
              <a:rPr lang="en-GB" sz="1400" spc="2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2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joint</a:t>
            </a:r>
            <a:r>
              <a:rPr lang="en-GB" sz="1400" spc="2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type</a:t>
            </a:r>
            <a:r>
              <a:rPr lang="en-GB" sz="1400" spc="2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recognition</a:t>
            </a:r>
            <a:r>
              <a:rPr lang="en-GB" sz="1400" spc="229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 </a:t>
            </a:r>
            <a:r>
              <a:rPr lang="en-NL" sz="1400" dirty="0">
                <a:cs typeface="Calibri"/>
              </a:rPr>
              <a:t>the </a:t>
            </a:r>
            <a:r>
              <a:rPr lang="en-GB" sz="1400" dirty="0">
                <a:cs typeface="Calibri"/>
              </a:rPr>
              <a:t>following:</a:t>
            </a:r>
            <a:r>
              <a:rPr lang="en-GB" sz="1400" spc="2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K</a:t>
            </a:r>
            <a:r>
              <a:rPr lang="en-GB" sz="1400" spc="2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-&gt;</a:t>
            </a:r>
            <a:r>
              <a:rPr lang="en-GB" sz="1400" spc="225" dirty="0">
                <a:cs typeface="Calibri"/>
              </a:rPr>
              <a:t> </a:t>
            </a:r>
            <a:r>
              <a:rPr lang="en-GB" sz="1400" spc="-50" dirty="0">
                <a:cs typeface="Calibri"/>
              </a:rPr>
              <a:t>X </a:t>
            </a:r>
            <a:r>
              <a:rPr lang="en-GB" sz="1400" dirty="0">
                <a:cs typeface="Calibri"/>
              </a:rPr>
              <a:t>(Cross)</a:t>
            </a:r>
            <a:r>
              <a:rPr lang="en-GB" sz="1400" spc="27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-&gt;</a:t>
            </a:r>
            <a:r>
              <a:rPr lang="en-GB" sz="1400" spc="2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TY.</a:t>
            </a:r>
            <a:r>
              <a:rPr lang="en-GB" sz="1400" spc="2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Each</a:t>
            </a:r>
            <a:r>
              <a:rPr lang="en-GB" sz="1400" spc="29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</a:t>
            </a:r>
            <a:r>
              <a:rPr lang="en-GB" sz="1400" spc="2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can</a:t>
            </a:r>
            <a:r>
              <a:rPr lang="en-GB" sz="1400" spc="2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have</a:t>
            </a:r>
            <a:r>
              <a:rPr lang="en-GB" sz="1400" spc="2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all</a:t>
            </a:r>
            <a:r>
              <a:rPr lang="en-GB" sz="1400" spc="2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3</a:t>
            </a:r>
            <a:r>
              <a:rPr lang="en-GB" sz="1400" spc="29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types</a:t>
            </a:r>
            <a:r>
              <a:rPr lang="en-GB" sz="1400" spc="28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29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joint</a:t>
            </a:r>
            <a:r>
              <a:rPr lang="en-GB" sz="1400" spc="28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type</a:t>
            </a:r>
            <a:r>
              <a:rPr lang="en-GB" sz="1400" spc="27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taken</a:t>
            </a:r>
            <a:r>
              <a:rPr lang="en-GB" sz="1400" spc="290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as </a:t>
            </a:r>
            <a:r>
              <a:rPr lang="en-GB" sz="1400" dirty="0">
                <a:cs typeface="Calibri"/>
              </a:rPr>
              <a:t>percentage</a:t>
            </a:r>
            <a:r>
              <a:rPr lang="en-GB" sz="1400" spc="-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axial load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 brace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 summation of all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braces</a:t>
            </a:r>
            <a:r>
              <a:rPr lang="en-GB" sz="1400" spc="-10" dirty="0">
                <a:cs typeface="Calibri"/>
              </a:rPr>
              <a:t> loads.</a:t>
            </a:r>
            <a:endParaRPr lang="en-GB" sz="1400" dirty="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096983-0B66-2711-70E6-A2E3A0AF2D72}"/>
              </a:ext>
            </a:extLst>
          </p:cNvPr>
          <p:cNvSpPr txBox="1"/>
          <p:nvPr/>
        </p:nvSpPr>
        <p:spPr>
          <a:xfrm>
            <a:off x="6765573" y="4679986"/>
            <a:ext cx="537057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1" dirty="0">
                <a:cs typeface="Calibri"/>
              </a:rPr>
              <a:t>Projected</a:t>
            </a:r>
            <a:r>
              <a:rPr lang="en-GB" sz="1400" b="1" spc="10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–</a:t>
            </a:r>
            <a:r>
              <a:rPr lang="en-GB" sz="1400" b="1" spc="10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axial</a:t>
            </a:r>
            <a:r>
              <a:rPr lang="en-GB" sz="1400" b="1" spc="10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force</a:t>
            </a:r>
            <a:r>
              <a:rPr lang="en-GB" sz="1400" b="1" spc="100" dirty="0">
                <a:cs typeface="Calibri"/>
              </a:rPr>
              <a:t> </a:t>
            </a:r>
            <a:r>
              <a:rPr lang="en-GB" sz="1400" b="1" spc="-20" dirty="0">
                <a:cs typeface="Calibri"/>
              </a:rPr>
              <a:t>that </a:t>
            </a:r>
            <a:r>
              <a:rPr lang="en-GB" sz="1400" b="1" dirty="0">
                <a:cs typeface="Calibri"/>
              </a:rPr>
              <a:t>is</a:t>
            </a:r>
            <a:r>
              <a:rPr lang="en-GB" sz="1400" b="1" spc="27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perpendicular</a:t>
            </a:r>
            <a:r>
              <a:rPr lang="en-GB" sz="1400" b="1" spc="27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to</a:t>
            </a:r>
            <a:r>
              <a:rPr lang="en-GB" sz="1400" b="1" spc="275" dirty="0">
                <a:cs typeface="Calibri"/>
              </a:rPr>
              <a:t> </a:t>
            </a:r>
            <a:r>
              <a:rPr lang="en-GB" sz="1400" b="1" spc="-25" dirty="0">
                <a:cs typeface="Calibri"/>
              </a:rPr>
              <a:t>the </a:t>
            </a:r>
            <a:r>
              <a:rPr lang="en-GB" sz="1400" b="1" spc="-10" dirty="0">
                <a:cs typeface="Calibri"/>
              </a:rPr>
              <a:t>chord.</a:t>
            </a:r>
            <a:endParaRPr lang="en-NL" sz="1400" b="1" spc="-10" dirty="0">
              <a:cs typeface="Calibri"/>
            </a:endParaRPr>
          </a:p>
          <a:p>
            <a:endParaRPr lang="en-NL" sz="1400" b="1" spc="-10" dirty="0">
              <a:cs typeface="Calibri"/>
            </a:endParaRPr>
          </a:p>
          <a:p>
            <a:r>
              <a:rPr lang="en-GB" sz="1400" b="1" dirty="0">
                <a:cs typeface="Calibri"/>
              </a:rPr>
              <a:t>If</a:t>
            </a:r>
            <a:r>
              <a:rPr lang="en-GB" sz="1400" b="1" spc="45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Projected</a:t>
            </a:r>
            <a:r>
              <a:rPr lang="en-GB" sz="1400" b="1" spc="459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=</a:t>
            </a:r>
            <a:r>
              <a:rPr lang="en-GB" sz="1400" b="1" spc="44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0</a:t>
            </a:r>
            <a:r>
              <a:rPr lang="en-GB" sz="1400" b="1" spc="459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–</a:t>
            </a:r>
            <a:r>
              <a:rPr lang="en-GB" sz="1400" b="1" spc="445" dirty="0">
                <a:cs typeface="Calibri"/>
              </a:rPr>
              <a:t> </a:t>
            </a:r>
            <a:r>
              <a:rPr lang="en-GB" sz="1400" b="1" spc="-10" dirty="0">
                <a:cs typeface="Calibri"/>
              </a:rPr>
              <a:t>brace </a:t>
            </a:r>
            <a:r>
              <a:rPr lang="en-GB" sz="1400" b="1" dirty="0">
                <a:cs typeface="Calibri"/>
              </a:rPr>
              <a:t>type</a:t>
            </a:r>
            <a:r>
              <a:rPr lang="en-GB" sz="1400" b="1" spc="-2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is</a:t>
            </a:r>
            <a:r>
              <a:rPr lang="en-GB" sz="1400" b="1" spc="1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set to</a:t>
            </a:r>
            <a:r>
              <a:rPr lang="en-GB" sz="1400" b="1" spc="5" dirty="0">
                <a:cs typeface="Calibri"/>
              </a:rPr>
              <a:t> </a:t>
            </a:r>
            <a:r>
              <a:rPr lang="en-GB" sz="1400" b="1" spc="-25" dirty="0">
                <a:cs typeface="Calibri"/>
              </a:rPr>
              <a:t>TY.</a:t>
            </a:r>
            <a:endParaRPr lang="en-NL" sz="1400" b="1" spc="-25" dirty="0">
              <a:cs typeface="Calibri"/>
            </a:endParaRPr>
          </a:p>
          <a:p>
            <a:endParaRPr lang="en-NL" sz="1400" b="1" spc="-25" dirty="0">
              <a:cs typeface="Calibri"/>
            </a:endParaRPr>
          </a:p>
          <a:p>
            <a:r>
              <a:rPr lang="en-GB" sz="1400" b="1" dirty="0">
                <a:cs typeface="Calibri"/>
              </a:rPr>
              <a:t>If</a:t>
            </a:r>
            <a:r>
              <a:rPr lang="en-GB" sz="1400" b="1" spc="27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percentage</a:t>
            </a:r>
            <a:r>
              <a:rPr lang="en-GB" sz="1400" b="1" spc="28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is</a:t>
            </a:r>
            <a:r>
              <a:rPr lang="en-GB" sz="1400" b="1" spc="275" dirty="0">
                <a:cs typeface="Calibri"/>
              </a:rPr>
              <a:t> </a:t>
            </a:r>
            <a:r>
              <a:rPr lang="en-GB" sz="1400" b="1" spc="-25" dirty="0">
                <a:cs typeface="Calibri"/>
              </a:rPr>
              <a:t>not </a:t>
            </a:r>
            <a:r>
              <a:rPr lang="en-GB" sz="1400" b="1" dirty="0">
                <a:cs typeface="Calibri"/>
              </a:rPr>
              <a:t>mentioned</a:t>
            </a:r>
            <a:r>
              <a:rPr lang="en-NL" sz="1400" b="1" dirty="0">
                <a:cs typeface="Calibri"/>
              </a:rPr>
              <a:t>,</a:t>
            </a:r>
            <a:r>
              <a:rPr lang="en-GB" sz="1400" b="1" spc="38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100%</a:t>
            </a:r>
            <a:r>
              <a:rPr lang="en-GB" sz="1400" b="1" spc="38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is</a:t>
            </a:r>
            <a:r>
              <a:rPr lang="en-GB" sz="1400" b="1" spc="395" dirty="0">
                <a:cs typeface="Calibri"/>
              </a:rPr>
              <a:t> </a:t>
            </a:r>
            <a:r>
              <a:rPr lang="en-GB" sz="1400" b="1" spc="-10" dirty="0">
                <a:cs typeface="Calibri"/>
              </a:rPr>
              <a:t>taken </a:t>
            </a:r>
            <a:r>
              <a:rPr lang="en-GB" sz="1400" b="1" dirty="0">
                <a:cs typeface="Calibri"/>
              </a:rPr>
              <a:t>for</a:t>
            </a:r>
            <a:r>
              <a:rPr lang="en-GB" sz="1400" b="1" spc="-1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the</a:t>
            </a:r>
            <a:r>
              <a:rPr lang="en-GB" sz="1400" b="1" spc="-15" dirty="0">
                <a:cs typeface="Calibri"/>
              </a:rPr>
              <a:t> </a:t>
            </a:r>
            <a:r>
              <a:rPr lang="en-GB" sz="1400" b="1" spc="-20" dirty="0">
                <a:cs typeface="Calibri"/>
              </a:rPr>
              <a:t>type.</a:t>
            </a:r>
            <a:endParaRPr lang="en-GB" sz="1400" b="1" dirty="0">
              <a:cs typeface="Calibri"/>
            </a:endParaRPr>
          </a:p>
          <a:p>
            <a:pPr algn="ctr"/>
            <a:endParaRPr lang="en-GB" sz="1400" b="1" dirty="0">
              <a:cs typeface="Calibri"/>
            </a:endParaRPr>
          </a:p>
          <a:p>
            <a:pPr algn="ctr"/>
            <a:endParaRPr lang="en-GB" sz="1400" dirty="0">
              <a:cs typeface="Calibri"/>
            </a:endParaRPr>
          </a:p>
          <a:p>
            <a:pPr algn="ctr"/>
            <a:endParaRPr lang="en-NL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B858AD-52DB-5C73-A84A-1B6AE8512739}"/>
              </a:ext>
            </a:extLst>
          </p:cNvPr>
          <p:cNvSpPr/>
          <p:nvPr/>
        </p:nvSpPr>
        <p:spPr>
          <a:xfrm>
            <a:off x="6824576" y="4679986"/>
            <a:ext cx="5220876" cy="1187413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35620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1E07F6-1EF7-49DD-6F59-D8B749CC8F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792F50-0B3C-E184-B215-8FB73DBED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229" dirty="0"/>
              <a:t>Gaps</a:t>
            </a:r>
            <a:endParaRPr lang="en-GB" dirty="0"/>
          </a:p>
        </p:txBody>
      </p:sp>
      <p:pic>
        <p:nvPicPr>
          <p:cNvPr id="4" name="object 15">
            <a:extLst>
              <a:ext uri="{FF2B5EF4-FFF2-40B4-BE49-F238E27FC236}">
                <a16:creationId xmlns:a16="http://schemas.microsoft.com/office/drawing/2014/main" id="{34BA45FE-4AA4-D609-9B1B-22A1DDA1F1ED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16546" y="2577897"/>
            <a:ext cx="6271322" cy="2375103"/>
          </a:xfrm>
          <a:prstGeom prst="rect">
            <a:avLst/>
          </a:prstGeom>
        </p:spPr>
      </p:pic>
      <p:sp>
        <p:nvSpPr>
          <p:cNvPr id="5" name="Прямокутник: округлені кути 11">
            <a:extLst>
              <a:ext uri="{FF2B5EF4-FFF2-40B4-BE49-F238E27FC236}">
                <a16:creationId xmlns:a16="http://schemas.microsoft.com/office/drawing/2014/main" id="{F101D72A-076F-8F2D-B2B3-DA054587517A}"/>
              </a:ext>
            </a:extLst>
          </p:cNvPr>
          <p:cNvSpPr/>
          <p:nvPr/>
        </p:nvSpPr>
        <p:spPr>
          <a:xfrm rot="10800000" flipV="1">
            <a:off x="319389" y="1315780"/>
            <a:ext cx="4786011" cy="1286033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cs typeface="Calibri"/>
              </a:rPr>
              <a:t>Gap</a:t>
            </a:r>
            <a:r>
              <a:rPr lang="en-GB" sz="1400" spc="2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2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2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distance</a:t>
            </a:r>
            <a:r>
              <a:rPr lang="en-GB" sz="1400" spc="2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between</a:t>
            </a:r>
            <a:r>
              <a:rPr lang="en-GB" sz="1400" spc="2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two</a:t>
            </a:r>
            <a:r>
              <a:rPr lang="en-GB" sz="1400" spc="26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differently</a:t>
            </a:r>
            <a:r>
              <a:rPr lang="en-GB" sz="1400" spc="25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loaded</a:t>
            </a:r>
            <a:r>
              <a:rPr lang="en-GB" sz="1400" spc="25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braces</a:t>
            </a:r>
            <a:r>
              <a:rPr lang="en-GB" sz="1400" spc="2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(tension</a:t>
            </a:r>
            <a:r>
              <a:rPr lang="en-GB" sz="1400" spc="270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and </a:t>
            </a:r>
            <a:r>
              <a:rPr lang="en-GB" sz="1400" dirty="0">
                <a:cs typeface="Calibri"/>
              </a:rPr>
              <a:t>compression)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 a shell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</a:t>
            </a:r>
            <a:r>
              <a:rPr lang="en-GB" sz="1400" spc="-10" dirty="0">
                <a:cs typeface="Calibri"/>
              </a:rPr>
              <a:t> chord.</a:t>
            </a:r>
            <a:endParaRPr lang="en-GB" sz="1400" dirty="0"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lang="en-GB" sz="1400" dirty="0">
                <a:cs typeface="Calibri"/>
              </a:rPr>
              <a:t>Depending</a:t>
            </a:r>
            <a:r>
              <a:rPr lang="en-GB" sz="1400" spc="1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</a:t>
            </a:r>
            <a:r>
              <a:rPr lang="en-GB" sz="1400" spc="1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load</a:t>
            </a:r>
            <a:r>
              <a:rPr lang="en-NL" sz="1400" dirty="0">
                <a:cs typeface="Calibri"/>
              </a:rPr>
              <a:t>,</a:t>
            </a:r>
            <a:r>
              <a:rPr lang="en-GB" sz="1400" spc="1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it</a:t>
            </a:r>
            <a:r>
              <a:rPr lang="en-GB" sz="1400" spc="1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1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possible</a:t>
            </a:r>
            <a:r>
              <a:rPr lang="en-GB" sz="1400" spc="1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that</a:t>
            </a:r>
            <a:r>
              <a:rPr lang="en-GB" sz="1400" spc="1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</a:t>
            </a:r>
            <a:r>
              <a:rPr lang="en-GB" sz="1400" spc="1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can</a:t>
            </a:r>
            <a:r>
              <a:rPr lang="en-GB" sz="1400" spc="1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have</a:t>
            </a:r>
            <a:r>
              <a:rPr lang="en-GB" sz="1400" spc="1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two</a:t>
            </a:r>
            <a:r>
              <a:rPr lang="en-GB" sz="1400" spc="1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or</a:t>
            </a:r>
            <a:r>
              <a:rPr lang="en-GB" sz="1400" spc="1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more</a:t>
            </a:r>
            <a:r>
              <a:rPr lang="en-GB" sz="1400" spc="1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gaps</a:t>
            </a:r>
            <a:r>
              <a:rPr lang="en-GB" sz="1400" spc="135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to </a:t>
            </a:r>
            <a:r>
              <a:rPr lang="en-GB" sz="1400" dirty="0">
                <a:cs typeface="Calibri"/>
              </a:rPr>
              <a:t>considerate.</a:t>
            </a:r>
            <a:r>
              <a:rPr lang="en-GB" sz="1400" spc="-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Each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gap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percentage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depends</a:t>
            </a:r>
            <a:r>
              <a:rPr lang="en-GB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percentage</a:t>
            </a:r>
            <a:r>
              <a:rPr lang="en-GB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NL" sz="1400" dirty="0">
                <a:cs typeface="Calibri"/>
              </a:rPr>
              <a:t> a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taken </a:t>
            </a:r>
            <a:r>
              <a:rPr lang="en-GB" sz="1400" spc="-10" dirty="0">
                <a:cs typeface="Calibri"/>
              </a:rPr>
              <a:t>load:</a:t>
            </a:r>
            <a:endParaRPr lang="en-GB" sz="1400" dirty="0">
              <a:cs typeface="Calibri"/>
            </a:endParaRPr>
          </a:p>
        </p:txBody>
      </p:sp>
      <p:sp>
        <p:nvSpPr>
          <p:cNvPr id="6" name="Прямокутник: округлені кути 11">
            <a:extLst>
              <a:ext uri="{FF2B5EF4-FFF2-40B4-BE49-F238E27FC236}">
                <a16:creationId xmlns:a16="http://schemas.microsoft.com/office/drawing/2014/main" id="{CE9D07C7-E625-A2FD-6D9B-A363B287AE69}"/>
              </a:ext>
            </a:extLst>
          </p:cNvPr>
          <p:cNvSpPr/>
          <p:nvPr/>
        </p:nvSpPr>
        <p:spPr>
          <a:xfrm rot="10800000" flipV="1">
            <a:off x="304800" y="5030967"/>
            <a:ext cx="5486400" cy="1286034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cs typeface="Calibri"/>
              </a:rPr>
              <a:t>Projected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axial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force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brace,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perpendicular</a:t>
            </a:r>
            <a:r>
              <a:rPr lang="en-GB" sz="1400" spc="-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chord;</a:t>
            </a:r>
            <a:endParaRPr lang="en-NL" sz="1400" spc="-10" dirty="0"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spc="-10" dirty="0">
                <a:cs typeface="Calibri"/>
              </a:rPr>
              <a:t> </a:t>
            </a: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dirty="0" err="1">
                <a:cs typeface="Calibri"/>
              </a:rPr>
              <a:t>FTension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 sum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all positive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projected</a:t>
            </a:r>
            <a:r>
              <a:rPr lang="en-GB" sz="1400" spc="-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axial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forces;</a:t>
            </a:r>
            <a:endParaRPr lang="en-NL" sz="1400" spc="-10" dirty="0"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en-NL" sz="1400" spc="-10" dirty="0"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dirty="0" err="1">
                <a:cs typeface="Calibri"/>
              </a:rPr>
              <a:t>FCompression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sum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all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negative</a:t>
            </a:r>
            <a:r>
              <a:rPr lang="en-GB" sz="1400" spc="-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projected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forces;</a:t>
            </a:r>
            <a:endParaRPr lang="en-GB" sz="1400" dirty="0">
              <a:cs typeface="Calibri"/>
            </a:endParaRPr>
          </a:p>
        </p:txBody>
      </p:sp>
      <p:sp>
        <p:nvSpPr>
          <p:cNvPr id="9" name="Прямокутник: округлені кути 11">
            <a:extLst>
              <a:ext uri="{FF2B5EF4-FFF2-40B4-BE49-F238E27FC236}">
                <a16:creationId xmlns:a16="http://schemas.microsoft.com/office/drawing/2014/main" id="{0F77480A-FCAD-E0F3-61E7-06945C1D1654}"/>
              </a:ext>
            </a:extLst>
          </p:cNvPr>
          <p:cNvSpPr/>
          <p:nvPr/>
        </p:nvSpPr>
        <p:spPr>
          <a:xfrm rot="10800000" flipV="1">
            <a:off x="319389" y="3445483"/>
            <a:ext cx="4648201" cy="955526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en-GB" sz="1400" dirty="0">
              <a:latin typeface="Calibri"/>
              <a:cs typeface="Calibri"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73DD00CA-A60A-C1BB-19B8-DA1ED366A896}"/>
              </a:ext>
            </a:extLst>
          </p:cNvPr>
          <p:cNvSpPr txBox="1"/>
          <p:nvPr/>
        </p:nvSpPr>
        <p:spPr>
          <a:xfrm>
            <a:off x="675076" y="3819277"/>
            <a:ext cx="96837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chemeClr val="bg1"/>
                </a:solidFill>
                <a:cs typeface="Cambria Math"/>
              </a:rPr>
              <a:t>𝑝𝑒𝑟𝑐𝑒𝑘𝑡𝑎𝑔𝑒</a:t>
            </a:r>
            <a:r>
              <a:rPr sz="1200" spc="120" dirty="0">
                <a:solidFill>
                  <a:schemeClr val="bg1"/>
                </a:solidFill>
                <a:cs typeface="Cambria Math"/>
              </a:rPr>
              <a:t> </a:t>
            </a:r>
            <a:r>
              <a:rPr sz="1200" spc="-50" dirty="0">
                <a:solidFill>
                  <a:schemeClr val="bg1"/>
                </a:solidFill>
                <a:cs typeface="Cambria Math"/>
              </a:rPr>
              <a:t>=</a:t>
            </a:r>
            <a:endParaRPr sz="1200" dirty="0">
              <a:solidFill>
                <a:schemeClr val="bg1"/>
              </a:solidFill>
              <a:cs typeface="Cambria Math"/>
            </a:endParaRPr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id="{D785C90A-864B-80DA-73F5-A0E1D985BE29}"/>
              </a:ext>
            </a:extLst>
          </p:cNvPr>
          <p:cNvSpPr/>
          <p:nvPr/>
        </p:nvSpPr>
        <p:spPr>
          <a:xfrm>
            <a:off x="1643451" y="3541769"/>
            <a:ext cx="88900" cy="802005"/>
          </a:xfrm>
          <a:custGeom>
            <a:avLst/>
            <a:gdLst/>
            <a:ahLst/>
            <a:cxnLst/>
            <a:rect l="l" t="t" r="r" b="b"/>
            <a:pathLst>
              <a:path w="88900" h="802004">
                <a:moveTo>
                  <a:pt x="88391" y="0"/>
                </a:moveTo>
                <a:lnTo>
                  <a:pt x="52173" y="22288"/>
                </a:lnTo>
                <a:lnTo>
                  <a:pt x="36385" y="64007"/>
                </a:lnTo>
                <a:lnTo>
                  <a:pt x="32003" y="100583"/>
                </a:lnTo>
                <a:lnTo>
                  <a:pt x="32003" y="326135"/>
                </a:lnTo>
                <a:lnTo>
                  <a:pt x="31432" y="342161"/>
                </a:lnTo>
                <a:lnTo>
                  <a:pt x="18002" y="385738"/>
                </a:lnTo>
                <a:lnTo>
                  <a:pt x="0" y="396239"/>
                </a:lnTo>
                <a:lnTo>
                  <a:pt x="0" y="405383"/>
                </a:lnTo>
                <a:lnTo>
                  <a:pt x="29718" y="443864"/>
                </a:lnTo>
                <a:lnTo>
                  <a:pt x="32003" y="472439"/>
                </a:lnTo>
                <a:lnTo>
                  <a:pt x="32003" y="685800"/>
                </a:lnTo>
                <a:lnTo>
                  <a:pt x="32837" y="710398"/>
                </a:lnTo>
                <a:lnTo>
                  <a:pt x="39076" y="749879"/>
                </a:lnTo>
                <a:lnTo>
                  <a:pt x="62293" y="789051"/>
                </a:lnTo>
                <a:lnTo>
                  <a:pt x="88391" y="801623"/>
                </a:lnTo>
                <a:lnTo>
                  <a:pt x="88391" y="794003"/>
                </a:lnTo>
                <a:lnTo>
                  <a:pt x="78676" y="790027"/>
                </a:lnTo>
                <a:lnTo>
                  <a:pt x="70104" y="782764"/>
                </a:lnTo>
                <a:lnTo>
                  <a:pt x="52387" y="742973"/>
                </a:lnTo>
                <a:lnTo>
                  <a:pt x="47815" y="697872"/>
                </a:lnTo>
                <a:lnTo>
                  <a:pt x="47243" y="669035"/>
                </a:lnTo>
                <a:lnTo>
                  <a:pt x="47243" y="486156"/>
                </a:lnTo>
                <a:lnTo>
                  <a:pt x="45767" y="465891"/>
                </a:lnTo>
                <a:lnTo>
                  <a:pt x="35051" y="423671"/>
                </a:lnTo>
                <a:lnTo>
                  <a:pt x="15239" y="400812"/>
                </a:lnTo>
                <a:lnTo>
                  <a:pt x="15239" y="399288"/>
                </a:lnTo>
                <a:lnTo>
                  <a:pt x="41457" y="363450"/>
                </a:lnTo>
                <a:lnTo>
                  <a:pt x="47243" y="313944"/>
                </a:lnTo>
                <a:lnTo>
                  <a:pt x="47243" y="131063"/>
                </a:lnTo>
                <a:lnTo>
                  <a:pt x="47815" y="103084"/>
                </a:lnTo>
                <a:lnTo>
                  <a:pt x="52387" y="57983"/>
                </a:lnTo>
                <a:lnTo>
                  <a:pt x="70104" y="17335"/>
                </a:lnTo>
                <a:lnTo>
                  <a:pt x="88391" y="6095"/>
                </a:lnTo>
                <a:lnTo>
                  <a:pt x="88391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1BE649D3-6FC9-5938-E53B-AEDF425E9DC3}"/>
              </a:ext>
            </a:extLst>
          </p:cNvPr>
          <p:cNvSpPr txBox="1"/>
          <p:nvPr/>
        </p:nvSpPr>
        <p:spPr>
          <a:xfrm>
            <a:off x="1810301" y="3716604"/>
            <a:ext cx="1009650" cy="394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chemeClr val="bg1"/>
                </a:solidFill>
                <a:cs typeface="Cambria Math"/>
              </a:rPr>
              <a:t>𝐹𝐶𝑜𝑚𝑝𝑟𝑒𝑠𝑠𝑖𝑜𝑘</a:t>
            </a:r>
            <a:endParaRPr sz="1200" dirty="0">
              <a:solidFill>
                <a:schemeClr val="bg1"/>
              </a:solidFill>
              <a:cs typeface="Cambria Math"/>
            </a:endParaRPr>
          </a:p>
          <a:p>
            <a:pPr marL="135890">
              <a:lnSpc>
                <a:spcPct val="100000"/>
              </a:lnSpc>
              <a:spcBef>
                <a:spcPts val="20"/>
              </a:spcBef>
            </a:pPr>
            <a:r>
              <a:rPr sz="1200" spc="-10" dirty="0">
                <a:solidFill>
                  <a:schemeClr val="bg1"/>
                </a:solidFill>
                <a:cs typeface="Cambria Math"/>
              </a:rPr>
              <a:t>𝑝𝑟𝑜j𝑒𝑐𝑡𝑒𝑑</a:t>
            </a:r>
            <a:endParaRPr sz="1200" dirty="0">
              <a:solidFill>
                <a:schemeClr val="bg1"/>
              </a:solidFill>
              <a:cs typeface="Cambria Math"/>
            </a:endParaRPr>
          </a:p>
        </p:txBody>
      </p:sp>
      <p:sp>
        <p:nvSpPr>
          <p:cNvPr id="13" name="object 8">
            <a:extLst>
              <a:ext uri="{FF2B5EF4-FFF2-40B4-BE49-F238E27FC236}">
                <a16:creationId xmlns:a16="http://schemas.microsoft.com/office/drawing/2014/main" id="{CBBD6ECB-B968-14A2-F0E8-861FB0A9459C}"/>
              </a:ext>
            </a:extLst>
          </p:cNvPr>
          <p:cNvSpPr/>
          <p:nvPr/>
        </p:nvSpPr>
        <p:spPr>
          <a:xfrm>
            <a:off x="1807648" y="3722042"/>
            <a:ext cx="986155" cy="10795"/>
          </a:xfrm>
          <a:custGeom>
            <a:avLst/>
            <a:gdLst/>
            <a:ahLst/>
            <a:cxnLst/>
            <a:rect l="l" t="t" r="r" b="b"/>
            <a:pathLst>
              <a:path w="986154" h="10795">
                <a:moveTo>
                  <a:pt x="986027" y="0"/>
                </a:moveTo>
                <a:lnTo>
                  <a:pt x="0" y="0"/>
                </a:lnTo>
                <a:lnTo>
                  <a:pt x="0" y="10667"/>
                </a:lnTo>
                <a:lnTo>
                  <a:pt x="986027" y="10667"/>
                </a:lnTo>
                <a:lnTo>
                  <a:pt x="986027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1">
            <a:extLst>
              <a:ext uri="{FF2B5EF4-FFF2-40B4-BE49-F238E27FC236}">
                <a16:creationId xmlns:a16="http://schemas.microsoft.com/office/drawing/2014/main" id="{91EE7017-7476-67C4-049C-1672D46A41E2}"/>
              </a:ext>
            </a:extLst>
          </p:cNvPr>
          <p:cNvSpPr txBox="1"/>
          <p:nvPr/>
        </p:nvSpPr>
        <p:spPr>
          <a:xfrm>
            <a:off x="1947106" y="4110939"/>
            <a:ext cx="749871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chemeClr val="bg1"/>
                </a:solidFill>
                <a:cs typeface="Cambria Math"/>
              </a:rPr>
              <a:t>𝐹𝑇𝑒𝑘𝑠𝑖𝑜𝑘</a:t>
            </a:r>
            <a:endParaRPr sz="1200" dirty="0">
              <a:solidFill>
                <a:schemeClr val="bg1"/>
              </a:solidFill>
              <a:cs typeface="Cambria Math"/>
            </a:endParaRPr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8F0D436F-5115-2D73-ADAB-8DD3D956A251}"/>
              </a:ext>
            </a:extLst>
          </p:cNvPr>
          <p:cNvSpPr/>
          <p:nvPr/>
        </p:nvSpPr>
        <p:spPr>
          <a:xfrm>
            <a:off x="1772481" y="4111272"/>
            <a:ext cx="986155" cy="10795"/>
          </a:xfrm>
          <a:custGeom>
            <a:avLst/>
            <a:gdLst/>
            <a:ahLst/>
            <a:cxnLst/>
            <a:rect l="l" t="t" r="r" b="b"/>
            <a:pathLst>
              <a:path w="986154" h="10795">
                <a:moveTo>
                  <a:pt x="986027" y="0"/>
                </a:moveTo>
                <a:lnTo>
                  <a:pt x="0" y="0"/>
                </a:lnTo>
                <a:lnTo>
                  <a:pt x="0" y="10667"/>
                </a:lnTo>
                <a:lnTo>
                  <a:pt x="986027" y="10667"/>
                </a:lnTo>
                <a:lnTo>
                  <a:pt x="986027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9">
            <a:extLst>
              <a:ext uri="{FF2B5EF4-FFF2-40B4-BE49-F238E27FC236}">
                <a16:creationId xmlns:a16="http://schemas.microsoft.com/office/drawing/2014/main" id="{B3947237-FE04-DD63-C9F5-73588D266905}"/>
              </a:ext>
            </a:extLst>
          </p:cNvPr>
          <p:cNvSpPr txBox="1"/>
          <p:nvPr/>
        </p:nvSpPr>
        <p:spPr>
          <a:xfrm>
            <a:off x="2855118" y="3573559"/>
            <a:ext cx="131699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9250" algn="l"/>
              </a:tabLst>
            </a:pPr>
            <a:r>
              <a:rPr sz="1200" spc="-50" dirty="0">
                <a:solidFill>
                  <a:schemeClr val="bg1"/>
                </a:solidFill>
                <a:cs typeface="Cambria Math"/>
              </a:rPr>
              <a:t>,</a:t>
            </a:r>
            <a:r>
              <a:rPr sz="1200" dirty="0">
                <a:solidFill>
                  <a:schemeClr val="bg1"/>
                </a:solidFill>
                <a:cs typeface="Cambria Math"/>
              </a:rPr>
              <a:t>	𝑝𝑟𝑜j</a:t>
            </a:r>
            <a:r>
              <a:rPr sz="1200" i="1" spc="-50" dirty="0">
                <a:solidFill>
                  <a:schemeClr val="bg1"/>
                </a:solidFill>
              </a:rPr>
              <a:t>𝑒𝑐𝑡𝑒𝑑</a:t>
            </a:r>
            <a:r>
              <a:rPr sz="1200" spc="155" dirty="0">
                <a:solidFill>
                  <a:schemeClr val="bg1"/>
                </a:solidFill>
                <a:cs typeface="Cambria Math"/>
              </a:rPr>
              <a:t> </a:t>
            </a:r>
            <a:r>
              <a:rPr sz="1200" dirty="0">
                <a:solidFill>
                  <a:schemeClr val="bg1"/>
                </a:solidFill>
                <a:cs typeface="Cambria Math"/>
              </a:rPr>
              <a:t>&lt;</a:t>
            </a:r>
            <a:r>
              <a:rPr sz="1200" spc="110" dirty="0">
                <a:solidFill>
                  <a:schemeClr val="bg1"/>
                </a:solidFill>
                <a:cs typeface="Cambria Math"/>
              </a:rPr>
              <a:t> </a:t>
            </a:r>
            <a:r>
              <a:rPr sz="1200" spc="-50" dirty="0">
                <a:solidFill>
                  <a:schemeClr val="bg1"/>
                </a:solidFill>
                <a:cs typeface="Cambria Math"/>
              </a:rPr>
              <a:t>0</a:t>
            </a:r>
            <a:endParaRPr sz="1200" dirty="0">
              <a:solidFill>
                <a:schemeClr val="bg1"/>
              </a:solidFill>
              <a:cs typeface="Cambria Math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9DF108B0-FFA1-D645-EF43-23A38E77F122}"/>
              </a:ext>
            </a:extLst>
          </p:cNvPr>
          <p:cNvSpPr txBox="1"/>
          <p:nvPr/>
        </p:nvSpPr>
        <p:spPr>
          <a:xfrm>
            <a:off x="2774928" y="3972343"/>
            <a:ext cx="138430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5925" algn="l"/>
              </a:tabLst>
            </a:pPr>
            <a:r>
              <a:rPr sz="1200" i="1" spc="-50" dirty="0">
                <a:solidFill>
                  <a:schemeClr val="bg1"/>
                </a:solidFill>
                <a:cs typeface="Cambria Math"/>
              </a:rPr>
              <a:t>,</a:t>
            </a:r>
            <a:r>
              <a:rPr sz="1200" i="1" dirty="0">
                <a:solidFill>
                  <a:schemeClr val="bg1"/>
                </a:solidFill>
                <a:cs typeface="Cambria Math"/>
              </a:rPr>
              <a:t>	</a:t>
            </a:r>
            <a:r>
              <a:rPr sz="1200" i="1" dirty="0">
                <a:solidFill>
                  <a:schemeClr val="bg1"/>
                </a:solidFill>
                <a:latin typeface="+mj-lt"/>
                <a:cs typeface="Cambria Math"/>
              </a:rPr>
              <a:t>𝑝𝑟𝑜j𝑒𝑐𝑡𝑒𝑑</a:t>
            </a:r>
            <a:r>
              <a:rPr sz="1200" i="1" spc="155" dirty="0">
                <a:solidFill>
                  <a:schemeClr val="bg1"/>
                </a:solidFill>
                <a:latin typeface="+mj-lt"/>
                <a:cs typeface="Cambria Math"/>
              </a:rPr>
              <a:t> </a:t>
            </a:r>
            <a:r>
              <a:rPr sz="1200" i="1" dirty="0">
                <a:solidFill>
                  <a:schemeClr val="bg1"/>
                </a:solidFill>
                <a:cs typeface="Cambria Math"/>
              </a:rPr>
              <a:t>≥</a:t>
            </a:r>
            <a:r>
              <a:rPr sz="1200" i="1" spc="110" dirty="0">
                <a:solidFill>
                  <a:schemeClr val="bg1"/>
                </a:solidFill>
                <a:cs typeface="Cambria Math"/>
              </a:rPr>
              <a:t> </a:t>
            </a:r>
            <a:r>
              <a:rPr sz="1200" i="1" spc="-50" dirty="0">
                <a:solidFill>
                  <a:schemeClr val="bg1"/>
                </a:solidFill>
                <a:cs typeface="Cambria Math"/>
              </a:rPr>
              <a:t>0</a:t>
            </a:r>
            <a:endParaRPr sz="1200" i="1" dirty="0">
              <a:solidFill>
                <a:schemeClr val="bg1"/>
              </a:solidFill>
              <a:cs typeface="Cambria Math"/>
            </a:endParaRPr>
          </a:p>
        </p:txBody>
      </p:sp>
      <p:sp>
        <p:nvSpPr>
          <p:cNvPr id="18" name="object 13">
            <a:extLst>
              <a:ext uri="{FF2B5EF4-FFF2-40B4-BE49-F238E27FC236}">
                <a16:creationId xmlns:a16="http://schemas.microsoft.com/office/drawing/2014/main" id="{D3F3541F-43CD-E881-02A6-379148934F57}"/>
              </a:ext>
            </a:extLst>
          </p:cNvPr>
          <p:cNvSpPr txBox="1"/>
          <p:nvPr/>
        </p:nvSpPr>
        <p:spPr>
          <a:xfrm>
            <a:off x="1947107" y="3493063"/>
            <a:ext cx="7719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5925" algn="l"/>
              </a:tabLst>
            </a:pPr>
            <a:r>
              <a:rPr sz="1200" dirty="0">
                <a:solidFill>
                  <a:schemeClr val="bg1"/>
                </a:solidFill>
                <a:cs typeface="Cambria Math"/>
              </a:rPr>
              <a:t>𝑝𝑟𝑜j𝑒𝑐𝑡𝑒𝑑</a:t>
            </a:r>
            <a:r>
              <a:rPr sz="1200" spc="155" dirty="0">
                <a:solidFill>
                  <a:schemeClr val="bg1"/>
                </a:solidFill>
                <a:cs typeface="Cambria Math"/>
              </a:rPr>
              <a:t> </a:t>
            </a:r>
            <a:endParaRPr sz="1200" dirty="0">
              <a:solidFill>
                <a:schemeClr val="bg1"/>
              </a:solidFill>
              <a:cs typeface="Cambria Math"/>
            </a:endParaRPr>
          </a:p>
        </p:txBody>
      </p:sp>
    </p:spTree>
    <p:extLst>
      <p:ext uri="{BB962C8B-B14F-4D97-AF65-F5344CB8AC3E}">
        <p14:creationId xmlns:p14="http://schemas.microsoft.com/office/powerpoint/2010/main" val="14258932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FA13BA-9CAE-807E-6B5A-149B8CFCF9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313BE2-D33B-9E29-BE26-77F2DB6CD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225" dirty="0"/>
              <a:t>Joint</a:t>
            </a:r>
            <a:r>
              <a:rPr lang="en-GB" spc="265" dirty="0"/>
              <a:t> </a:t>
            </a:r>
            <a:r>
              <a:rPr lang="en-GB" spc="229" dirty="0"/>
              <a:t>Check</a:t>
            </a:r>
            <a:r>
              <a:rPr lang="en-GB" spc="250" dirty="0"/>
              <a:t> </a:t>
            </a:r>
            <a:r>
              <a:rPr lang="en-GB" spc="200" dirty="0"/>
              <a:t>Expand</a:t>
            </a:r>
            <a:r>
              <a:rPr lang="en-GB" spc="240" dirty="0"/>
              <a:t> </a:t>
            </a:r>
            <a:r>
              <a:rPr lang="en-GB" spc="85" dirty="0"/>
              <a:t>Table</a:t>
            </a:r>
            <a:endParaRPr lang="en-GB" dirty="0"/>
          </a:p>
        </p:txBody>
      </p:sp>
      <p:sp>
        <p:nvSpPr>
          <p:cNvPr id="8" name="Заголовок 13">
            <a:extLst>
              <a:ext uri="{FF2B5EF4-FFF2-40B4-BE49-F238E27FC236}">
                <a16:creationId xmlns:a16="http://schemas.microsoft.com/office/drawing/2014/main" id="{99FEF8E3-E717-4835-E420-CA0EC02D273C}"/>
              </a:ext>
            </a:extLst>
          </p:cNvPr>
          <p:cNvSpPr txBox="1">
            <a:spLocks/>
          </p:cNvSpPr>
          <p:nvPr/>
        </p:nvSpPr>
        <p:spPr>
          <a:xfrm>
            <a:off x="882682" y="1029726"/>
            <a:ext cx="4264111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In Standards =&gt; 1..Joint Check =&gt; Checks (1), execute right click on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1..Joint Check 1 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and select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Table (expand/extreme)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grpSp>
        <p:nvGrpSpPr>
          <p:cNvPr id="9" name="Групувати 10">
            <a:extLst>
              <a:ext uri="{FF2B5EF4-FFF2-40B4-BE49-F238E27FC236}">
                <a16:creationId xmlns:a16="http://schemas.microsoft.com/office/drawing/2014/main" id="{C21E5162-7B79-32C5-528C-322F30418EC1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10" name="Пряма сполучна лінія 5">
              <a:extLst>
                <a:ext uri="{FF2B5EF4-FFF2-40B4-BE49-F238E27FC236}">
                  <a16:creationId xmlns:a16="http://schemas.microsoft.com/office/drawing/2014/main" id="{C6A24ED4-6CBE-5219-7098-18A19F3E1791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Овал 9">
              <a:extLst>
                <a:ext uri="{FF2B5EF4-FFF2-40B4-BE49-F238E27FC236}">
                  <a16:creationId xmlns:a16="http://schemas.microsoft.com/office/drawing/2014/main" id="{632910CB-6392-43DA-B52D-5D33A8E44259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2" name="Групувати 72">
            <a:extLst>
              <a:ext uri="{FF2B5EF4-FFF2-40B4-BE49-F238E27FC236}">
                <a16:creationId xmlns:a16="http://schemas.microsoft.com/office/drawing/2014/main" id="{3E241E99-F155-8EFC-4C88-16EDC8330737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13" name="Пряма сполучна лінія 21">
              <a:extLst>
                <a:ext uri="{FF2B5EF4-FFF2-40B4-BE49-F238E27FC236}">
                  <a16:creationId xmlns:a16="http://schemas.microsoft.com/office/drawing/2014/main" id="{71930C44-6E54-3AF9-FC37-76F20199A548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Овал 22">
              <a:extLst>
                <a:ext uri="{FF2B5EF4-FFF2-40B4-BE49-F238E27FC236}">
                  <a16:creationId xmlns:a16="http://schemas.microsoft.com/office/drawing/2014/main" id="{D50F79D5-64D4-7FE2-ABEF-41E12BA1BC34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5" name="Групувати 30">
            <a:extLst>
              <a:ext uri="{FF2B5EF4-FFF2-40B4-BE49-F238E27FC236}">
                <a16:creationId xmlns:a16="http://schemas.microsoft.com/office/drawing/2014/main" id="{E5E24604-1DCC-F97C-D2C9-57F3121E6048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6" name="Пряма сполучна лінія 31">
              <a:extLst>
                <a:ext uri="{FF2B5EF4-FFF2-40B4-BE49-F238E27FC236}">
                  <a16:creationId xmlns:a16="http://schemas.microsoft.com/office/drawing/2014/main" id="{00AD873F-86EA-8F93-1C14-F1D5FE6963E0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Овал 32">
              <a:extLst>
                <a:ext uri="{FF2B5EF4-FFF2-40B4-BE49-F238E27FC236}">
                  <a16:creationId xmlns:a16="http://schemas.microsoft.com/office/drawing/2014/main" id="{2AEA7675-546F-A6D4-7759-D885550CECEA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8" name="Групувати 10">
            <a:extLst>
              <a:ext uri="{FF2B5EF4-FFF2-40B4-BE49-F238E27FC236}">
                <a16:creationId xmlns:a16="http://schemas.microsoft.com/office/drawing/2014/main" id="{A17E0DFC-0B90-6176-A322-966232682B30}"/>
              </a:ext>
            </a:extLst>
          </p:cNvPr>
          <p:cNvGrpSpPr/>
          <p:nvPr/>
        </p:nvGrpSpPr>
        <p:grpSpPr>
          <a:xfrm>
            <a:off x="0" y="3013247"/>
            <a:ext cx="720039" cy="427355"/>
            <a:chOff x="148771" y="1457182"/>
            <a:chExt cx="720039" cy="427355"/>
          </a:xfrm>
        </p:grpSpPr>
        <p:cxnSp>
          <p:nvCxnSpPr>
            <p:cNvPr id="19" name="Пряма сполучна лінія 5">
              <a:extLst>
                <a:ext uri="{FF2B5EF4-FFF2-40B4-BE49-F238E27FC236}">
                  <a16:creationId xmlns:a16="http://schemas.microsoft.com/office/drawing/2014/main" id="{F75B8F67-7BBB-3302-76E7-DB4088106D63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Овал 9">
              <a:extLst>
                <a:ext uri="{FF2B5EF4-FFF2-40B4-BE49-F238E27FC236}">
                  <a16:creationId xmlns:a16="http://schemas.microsoft.com/office/drawing/2014/main" id="{DD1818B1-F3E3-6947-237C-05EC22D9DFBA}"/>
                </a:ext>
              </a:extLst>
            </p:cNvPr>
            <p:cNvSpPr/>
            <p:nvPr/>
          </p:nvSpPr>
          <p:spPr>
            <a:xfrm>
              <a:off x="441455" y="145718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4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21" name="Групувати 10">
            <a:extLst>
              <a:ext uri="{FF2B5EF4-FFF2-40B4-BE49-F238E27FC236}">
                <a16:creationId xmlns:a16="http://schemas.microsoft.com/office/drawing/2014/main" id="{76DD4CEE-44DB-1926-FBA5-99297FE5D560}"/>
              </a:ext>
            </a:extLst>
          </p:cNvPr>
          <p:cNvGrpSpPr/>
          <p:nvPr/>
        </p:nvGrpSpPr>
        <p:grpSpPr>
          <a:xfrm>
            <a:off x="-8467" y="3631075"/>
            <a:ext cx="735784" cy="427355"/>
            <a:chOff x="148771" y="1462722"/>
            <a:chExt cx="735784" cy="427355"/>
          </a:xfrm>
        </p:grpSpPr>
        <p:cxnSp>
          <p:nvCxnSpPr>
            <p:cNvPr id="22" name="Пряма сполучна лінія 5">
              <a:extLst>
                <a:ext uri="{FF2B5EF4-FFF2-40B4-BE49-F238E27FC236}">
                  <a16:creationId xmlns:a16="http://schemas.microsoft.com/office/drawing/2014/main" id="{EFA3EE60-FFA8-D681-5920-BAA6214A2698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Овал 9">
              <a:extLst>
                <a:ext uri="{FF2B5EF4-FFF2-40B4-BE49-F238E27FC236}">
                  <a16:creationId xmlns:a16="http://schemas.microsoft.com/office/drawing/2014/main" id="{8164E65E-DDFD-CF3F-28DB-F589E728A0F7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5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24" name="Заголовок 13">
            <a:extLst>
              <a:ext uri="{FF2B5EF4-FFF2-40B4-BE49-F238E27FC236}">
                <a16:creationId xmlns:a16="http://schemas.microsoft.com/office/drawing/2014/main" id="{B7DDFF5A-2D9C-C67A-475A-DF108BD75170}"/>
              </a:ext>
            </a:extLst>
          </p:cNvPr>
          <p:cNvSpPr txBox="1">
            <a:spLocks/>
          </p:cNvSpPr>
          <p:nvPr/>
        </p:nvSpPr>
        <p:spPr>
          <a:xfrm>
            <a:off x="857219" y="1705103"/>
            <a:ext cx="3871326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Press      and select Load Set =&gt;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Load Set 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=&gt;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1..All loads combination;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Press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OK    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25" name="Заголовок 13">
            <a:extLst>
              <a:ext uri="{FF2B5EF4-FFF2-40B4-BE49-F238E27FC236}">
                <a16:creationId xmlns:a16="http://schemas.microsoft.com/office/drawing/2014/main" id="{0C5BF7DD-FAF8-0834-0D4F-F6740DE79D7E}"/>
              </a:ext>
            </a:extLst>
          </p:cNvPr>
          <p:cNvSpPr txBox="1">
            <a:spLocks/>
          </p:cNvSpPr>
          <p:nvPr/>
        </p:nvSpPr>
        <p:spPr>
          <a:xfrm>
            <a:off x="851937" y="2413178"/>
            <a:ext cx="4270093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/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Filter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by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NL" sz="1400" spc="-10" dirty="0">
                <a:solidFill>
                  <a:schemeClr val="tx1"/>
                </a:solidFill>
                <a:latin typeface="+mn-lt"/>
                <a:cs typeface="Calibri"/>
              </a:rPr>
              <a:t>P</a:t>
            </a:r>
            <a:r>
              <a:rPr lang="en-GB" sz="1400" dirty="0" err="1">
                <a:solidFill>
                  <a:schemeClr val="tx1"/>
                </a:solidFill>
                <a:latin typeface="+mn-lt"/>
                <a:cs typeface="Calibri"/>
              </a:rPr>
              <a:t>arameter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: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Overall</a:t>
            </a:r>
            <a:r>
              <a:rPr lang="en-GB" sz="1400" i="1" spc="-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Utilization</a:t>
            </a:r>
            <a:r>
              <a:rPr lang="en-GB" sz="1400" i="1" spc="-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i="1" spc="-10" dirty="0">
                <a:solidFill>
                  <a:schemeClr val="tx1"/>
                </a:solidFill>
                <a:latin typeface="+mn-lt"/>
                <a:cs typeface="Calibri"/>
              </a:rPr>
              <a:t>Factor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Sort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by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NL" sz="1400" spc="-10" dirty="0">
                <a:solidFill>
                  <a:schemeClr val="tx1"/>
                </a:solidFill>
                <a:latin typeface="+mn-lt"/>
                <a:cs typeface="Calibri"/>
              </a:rPr>
              <a:t>P</a:t>
            </a:r>
            <a:r>
              <a:rPr lang="en-GB" sz="1400" dirty="0" err="1">
                <a:solidFill>
                  <a:schemeClr val="tx1"/>
                </a:solidFill>
                <a:latin typeface="+mn-lt"/>
                <a:cs typeface="Calibri"/>
              </a:rPr>
              <a:t>arameter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: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Overall</a:t>
            </a:r>
            <a:r>
              <a:rPr lang="en-GB" sz="1400" i="1" spc="-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Utilization</a:t>
            </a:r>
            <a:r>
              <a:rPr lang="en-GB" sz="1400" i="1" spc="-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i="1" spc="-10" dirty="0">
                <a:solidFill>
                  <a:schemeClr val="tx1"/>
                </a:solidFill>
                <a:latin typeface="+mn-lt"/>
                <a:cs typeface="Calibri"/>
              </a:rPr>
              <a:t>Factor</a:t>
            </a:r>
            <a:endParaRPr lang="uk-UA" sz="1400" i="1" spc="-10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12700">
              <a:lnSpc>
                <a:spcPct val="100000"/>
              </a:lnSpc>
            </a:pP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26" name="Заголовок 13">
            <a:extLst>
              <a:ext uri="{FF2B5EF4-FFF2-40B4-BE49-F238E27FC236}">
                <a16:creationId xmlns:a16="http://schemas.microsoft.com/office/drawing/2014/main" id="{4C6502B4-C9FB-96CE-188A-80392C83CFA1}"/>
              </a:ext>
            </a:extLst>
          </p:cNvPr>
          <p:cNvSpPr txBox="1">
            <a:spLocks/>
          </p:cNvSpPr>
          <p:nvPr/>
        </p:nvSpPr>
        <p:spPr>
          <a:xfrm>
            <a:off x="851937" y="3144936"/>
            <a:ext cx="1563304" cy="36348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Press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Fill</a:t>
            </a:r>
            <a:r>
              <a:rPr lang="en-GB" sz="1400" i="1" spc="-10" dirty="0">
                <a:solidFill>
                  <a:schemeClr val="tx1"/>
                </a:solidFill>
                <a:latin typeface="+mn-lt"/>
                <a:cs typeface="Calibri"/>
              </a:rPr>
              <a:t> Table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27" name="Заголовок 13">
            <a:extLst>
              <a:ext uri="{FF2B5EF4-FFF2-40B4-BE49-F238E27FC236}">
                <a16:creationId xmlns:a16="http://schemas.microsoft.com/office/drawing/2014/main" id="{5621671B-F23C-C331-2543-500E2869D15D}"/>
              </a:ext>
            </a:extLst>
          </p:cNvPr>
          <p:cNvSpPr txBox="1">
            <a:spLocks/>
          </p:cNvSpPr>
          <p:nvPr/>
        </p:nvSpPr>
        <p:spPr>
          <a:xfrm>
            <a:off x="856929" y="3759700"/>
            <a:ext cx="1152676" cy="36348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Press</a:t>
            </a:r>
            <a:r>
              <a:rPr lang="en-GB" sz="1400" spc="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i="1" spc="-25" dirty="0">
                <a:solidFill>
                  <a:schemeClr val="tx1"/>
                </a:solidFill>
                <a:latin typeface="+mn-lt"/>
                <a:cs typeface="Calibri"/>
              </a:rPr>
              <a:t>OK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29" name="Прямокутник: округлені кути 11">
            <a:extLst>
              <a:ext uri="{FF2B5EF4-FFF2-40B4-BE49-F238E27FC236}">
                <a16:creationId xmlns:a16="http://schemas.microsoft.com/office/drawing/2014/main" id="{8C6DD7E6-CD2A-B5FB-79D6-5D2F642B8CC1}"/>
              </a:ext>
            </a:extLst>
          </p:cNvPr>
          <p:cNvSpPr/>
          <p:nvPr/>
        </p:nvSpPr>
        <p:spPr>
          <a:xfrm rot="10800000" flipV="1">
            <a:off x="5498105" y="5261288"/>
            <a:ext cx="6629401" cy="1259517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lang="en-GB" sz="1400" b="1" dirty="0">
                <a:cs typeface="Calibri"/>
              </a:rPr>
              <a:t>Plot</a:t>
            </a:r>
            <a:r>
              <a:rPr lang="en-GB" sz="1400" b="1" spc="28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Forces</a:t>
            </a:r>
            <a:r>
              <a:rPr lang="en-GB" sz="1400" b="1" spc="2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</a:t>
            </a:r>
            <a:r>
              <a:rPr lang="en-GB" sz="1400" spc="2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plot</a:t>
            </a:r>
            <a:r>
              <a:rPr lang="en-GB" sz="1400" spc="28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original, </a:t>
            </a:r>
            <a:r>
              <a:rPr lang="en-GB" sz="1400" dirty="0">
                <a:cs typeface="Calibri"/>
              </a:rPr>
              <a:t>transformed</a:t>
            </a:r>
            <a:r>
              <a:rPr lang="en-GB" sz="1400" spc="3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axial</a:t>
            </a:r>
            <a:r>
              <a:rPr lang="en-GB" sz="1400" spc="3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forces</a:t>
            </a:r>
            <a:r>
              <a:rPr lang="en-GB" sz="1400" spc="3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31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brace </a:t>
            </a:r>
            <a:r>
              <a:rPr lang="en-GB" sz="1400" dirty="0">
                <a:cs typeface="Calibri"/>
              </a:rPr>
              <a:t>joint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types</a:t>
            </a:r>
            <a:r>
              <a:rPr lang="en-NL" sz="1400" spc="-10" dirty="0">
                <a:cs typeface="Calibri"/>
              </a:rPr>
              <a:t>;</a:t>
            </a:r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endParaRPr lang="en-GB" sz="1400" dirty="0">
              <a:cs typeface="Calibri"/>
            </a:endParaRPr>
          </a:p>
          <a:p>
            <a:pPr marL="12700" marR="6985" algn="just">
              <a:lnSpc>
                <a:spcPct val="100000"/>
              </a:lnSpc>
            </a:pPr>
            <a:r>
              <a:rPr lang="en-GB" sz="1400" b="1" dirty="0">
                <a:cs typeface="Calibri"/>
              </a:rPr>
              <a:t>Plot</a:t>
            </a:r>
            <a:r>
              <a:rPr lang="en-GB" sz="1400" b="1" spc="2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Gaps</a:t>
            </a:r>
            <a:r>
              <a:rPr lang="en-GB" sz="1400" b="1" spc="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plot</a:t>
            </a:r>
            <a:r>
              <a:rPr lang="en-GB" sz="1400" spc="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gaps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if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there</a:t>
            </a:r>
            <a:r>
              <a:rPr lang="en-GB" sz="1400" spc="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spc="-20" dirty="0">
                <a:cs typeface="Calibri"/>
              </a:rPr>
              <a:t>more </a:t>
            </a:r>
            <a:r>
              <a:rPr lang="en-GB" sz="1400" dirty="0">
                <a:cs typeface="Calibri"/>
              </a:rPr>
              <a:t>than</a:t>
            </a:r>
            <a:r>
              <a:rPr lang="en-GB" sz="1400" spc="-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one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in </a:t>
            </a:r>
            <a:r>
              <a:rPr lang="en-GB" sz="1400" spc="-10" dirty="0">
                <a:cs typeface="Calibri"/>
              </a:rPr>
              <a:t>connection</a:t>
            </a:r>
            <a:r>
              <a:rPr lang="en-NL" sz="1400" spc="-10" dirty="0">
                <a:cs typeface="Calibri"/>
              </a:rPr>
              <a:t>;</a:t>
            </a:r>
          </a:p>
          <a:p>
            <a:pPr marL="12700" marR="6985" algn="just">
              <a:lnSpc>
                <a:spcPct val="100000"/>
              </a:lnSpc>
            </a:pPr>
            <a:endParaRPr lang="en-GB" sz="1400" spc="-10" dirty="0">
              <a:cs typeface="Calibri"/>
            </a:endParaRPr>
          </a:p>
          <a:p>
            <a:pPr marL="12700" marR="6985" algn="just"/>
            <a:r>
              <a:rPr lang="en-GB" sz="1400" b="1" dirty="0">
                <a:cs typeface="Calibri"/>
              </a:rPr>
              <a:t>Plot</a:t>
            </a:r>
            <a:r>
              <a:rPr lang="en-GB" sz="1400" b="1" spc="15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Classification</a:t>
            </a:r>
            <a:r>
              <a:rPr lang="en-GB" sz="1400" b="1" spc="1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–</a:t>
            </a:r>
            <a:r>
              <a:rPr lang="en-GB" sz="1400" spc="1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plot</a:t>
            </a:r>
            <a:r>
              <a:rPr lang="en-GB" sz="1400" spc="1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</a:t>
            </a:r>
            <a:r>
              <a:rPr lang="en-GB" sz="1400" spc="15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joint types</a:t>
            </a:r>
            <a:r>
              <a:rPr lang="en-NL" sz="1400" spc="-10" dirty="0">
                <a:cs typeface="Calibri"/>
              </a:rPr>
              <a:t>;</a:t>
            </a:r>
            <a:endParaRPr lang="en-GB" sz="1400" dirty="0">
              <a:cs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78DA7C-B26D-648A-0A76-9A576355C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96482" y="3086276"/>
            <a:ext cx="2320970" cy="3553012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FFF1086-584E-9099-A5F1-5367486EEB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16718" y="934737"/>
            <a:ext cx="6572223" cy="4100666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44" name="Групувати 68">
            <a:extLst>
              <a:ext uri="{FF2B5EF4-FFF2-40B4-BE49-F238E27FC236}">
                <a16:creationId xmlns:a16="http://schemas.microsoft.com/office/drawing/2014/main" id="{02AE6F14-0B02-F87C-5506-371FDEA451CB}"/>
              </a:ext>
            </a:extLst>
          </p:cNvPr>
          <p:cNvGrpSpPr/>
          <p:nvPr/>
        </p:nvGrpSpPr>
        <p:grpSpPr>
          <a:xfrm>
            <a:off x="7140608" y="4464843"/>
            <a:ext cx="501087" cy="390693"/>
            <a:chOff x="5029200" y="1724931"/>
            <a:chExt cx="883328" cy="706798"/>
          </a:xfrm>
        </p:grpSpPr>
        <p:sp>
          <p:nvSpPr>
            <p:cNvPr id="45" name="Прямокутник: округлені кути 70">
              <a:extLst>
                <a:ext uri="{FF2B5EF4-FFF2-40B4-BE49-F238E27FC236}">
                  <a16:creationId xmlns:a16="http://schemas.microsoft.com/office/drawing/2014/main" id="{FE55B4F6-395B-8973-9C9C-2E6366F6895E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4</a:t>
              </a:r>
              <a:endParaRPr lang="uk-UA" sz="1600" dirty="0"/>
            </a:p>
          </p:txBody>
        </p:sp>
        <p:sp>
          <p:nvSpPr>
            <p:cNvPr id="46" name="Рівнобедрений трикутник 71">
              <a:extLst>
                <a:ext uri="{FF2B5EF4-FFF2-40B4-BE49-F238E27FC236}">
                  <a16:creationId xmlns:a16="http://schemas.microsoft.com/office/drawing/2014/main" id="{E14A0AF9-992B-E945-8CB4-285509F45EAD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B5A9DE91-134C-D30E-8C2A-7197AE6337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1512" y="2423978"/>
            <a:ext cx="3253102" cy="2328434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DA7930B-57CF-DE11-F139-3D434889F2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8509" y="1710269"/>
            <a:ext cx="219075" cy="228600"/>
          </a:xfrm>
          <a:prstGeom prst="rect">
            <a:avLst/>
          </a:prstGeom>
          <a:ln>
            <a:solidFill>
              <a:srgbClr val="57316F"/>
            </a:solidFill>
          </a:ln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2D88E9B3-012D-DB97-8825-CCAC31EA03D5}"/>
              </a:ext>
            </a:extLst>
          </p:cNvPr>
          <p:cNvGrpSpPr/>
          <p:nvPr/>
        </p:nvGrpSpPr>
        <p:grpSpPr>
          <a:xfrm>
            <a:off x="7494248" y="2716185"/>
            <a:ext cx="605268" cy="293644"/>
            <a:chOff x="6320259" y="2502254"/>
            <a:chExt cx="605268" cy="293644"/>
          </a:xfrm>
        </p:grpSpPr>
        <p:sp>
          <p:nvSpPr>
            <p:cNvPr id="42" name="Прямокутник: округлені кути 70">
              <a:extLst>
                <a:ext uri="{FF2B5EF4-FFF2-40B4-BE49-F238E27FC236}">
                  <a16:creationId xmlns:a16="http://schemas.microsoft.com/office/drawing/2014/main" id="{7D042763-A3DF-B6A2-2D97-0FBB6B2569FF}"/>
                </a:ext>
              </a:extLst>
            </p:cNvPr>
            <p:cNvSpPr/>
            <p:nvPr/>
          </p:nvSpPr>
          <p:spPr>
            <a:xfrm>
              <a:off x="6320259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43" name="Рівнобедрений трикутник 71">
              <a:extLst>
                <a:ext uri="{FF2B5EF4-FFF2-40B4-BE49-F238E27FC236}">
                  <a16:creationId xmlns:a16="http://schemas.microsoft.com/office/drawing/2014/main" id="{9CC71521-3168-32F1-B8B6-0CD16BE07BF5}"/>
                </a:ext>
              </a:extLst>
            </p:cNvPr>
            <p:cNvSpPr/>
            <p:nvPr/>
          </p:nvSpPr>
          <p:spPr>
            <a:xfrm rot="5400000">
              <a:off x="6786433" y="2596436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3E8DA9F9-1664-BBB8-2725-9F058D8101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007" y="6025453"/>
            <a:ext cx="1085850" cy="285750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08A5752D-0847-1476-D96E-2BC92C8DED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1630" y="6035724"/>
            <a:ext cx="2228850" cy="495300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1B3814F8-2A6A-84DE-685C-52B202F56F58}"/>
              </a:ext>
            </a:extLst>
          </p:cNvPr>
          <p:cNvSpPr txBox="1"/>
          <p:nvPr/>
        </p:nvSpPr>
        <p:spPr>
          <a:xfrm>
            <a:off x="56257" y="4464843"/>
            <a:ext cx="290148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1400" b="1" dirty="0"/>
              <a:t>Table build type allows to fill parameters in Columns and connections in Rows and vice versa. Parameters in Rows can be used for a single connection, for example. 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C90D295-1F5F-4414-6FBA-F6F2A591687D}"/>
              </a:ext>
            </a:extLst>
          </p:cNvPr>
          <p:cNvGrpSpPr/>
          <p:nvPr/>
        </p:nvGrpSpPr>
        <p:grpSpPr>
          <a:xfrm rot="10800000">
            <a:off x="5018384" y="5962164"/>
            <a:ext cx="598136" cy="293644"/>
            <a:chOff x="4963406" y="2502254"/>
            <a:chExt cx="598136" cy="293644"/>
          </a:xfrm>
        </p:grpSpPr>
        <p:sp>
          <p:nvSpPr>
            <p:cNvPr id="60" name="Прямокутник: округлені кути 70">
              <a:extLst>
                <a:ext uri="{FF2B5EF4-FFF2-40B4-BE49-F238E27FC236}">
                  <a16:creationId xmlns:a16="http://schemas.microsoft.com/office/drawing/2014/main" id="{74DD6206-1DC7-413C-80FC-829F60B5077E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61" name="Рівнобедрений трикутник 71">
              <a:extLst>
                <a:ext uri="{FF2B5EF4-FFF2-40B4-BE49-F238E27FC236}">
                  <a16:creationId xmlns:a16="http://schemas.microsoft.com/office/drawing/2014/main" id="{A0621BDA-95CD-DEC8-5B32-B3A3E5BE7C11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131033FD-899E-2A00-07E8-7B295870CDA9}"/>
              </a:ext>
            </a:extLst>
          </p:cNvPr>
          <p:cNvSpPr/>
          <p:nvPr/>
        </p:nvSpPr>
        <p:spPr>
          <a:xfrm>
            <a:off x="84627" y="4457039"/>
            <a:ext cx="2747764" cy="1400602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2E98288-15A8-C798-B49E-FB8035C72A85}"/>
              </a:ext>
            </a:extLst>
          </p:cNvPr>
          <p:cNvCxnSpPr>
            <a:cxnSpLocks/>
            <a:endCxn id="62" idx="2"/>
          </p:cNvCxnSpPr>
          <p:nvPr/>
        </p:nvCxnSpPr>
        <p:spPr>
          <a:xfrm flipV="1">
            <a:off x="1458509" y="5857641"/>
            <a:ext cx="0" cy="174674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Групувати 68">
            <a:extLst>
              <a:ext uri="{FF2B5EF4-FFF2-40B4-BE49-F238E27FC236}">
                <a16:creationId xmlns:a16="http://schemas.microsoft.com/office/drawing/2014/main" id="{66C3FC94-E9D1-621A-B0AC-5B98069357D5}"/>
              </a:ext>
            </a:extLst>
          </p:cNvPr>
          <p:cNvGrpSpPr/>
          <p:nvPr/>
        </p:nvGrpSpPr>
        <p:grpSpPr>
          <a:xfrm rot="10800000">
            <a:off x="9217821" y="2953648"/>
            <a:ext cx="501087" cy="390693"/>
            <a:chOff x="5029200" y="1724931"/>
            <a:chExt cx="883328" cy="706798"/>
          </a:xfrm>
        </p:grpSpPr>
        <p:sp>
          <p:nvSpPr>
            <p:cNvPr id="39" name="Прямокутник: округлені кути 70">
              <a:extLst>
                <a:ext uri="{FF2B5EF4-FFF2-40B4-BE49-F238E27FC236}">
                  <a16:creationId xmlns:a16="http://schemas.microsoft.com/office/drawing/2014/main" id="{50FC6472-2B78-1C91-A5B7-6766030D4D06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40" name="Рівнобедрений трикутник 71">
              <a:extLst>
                <a:ext uri="{FF2B5EF4-FFF2-40B4-BE49-F238E27FC236}">
                  <a16:creationId xmlns:a16="http://schemas.microsoft.com/office/drawing/2014/main" id="{E359C343-65D5-6E7D-C63F-C31661826066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BE9AA1E-83E4-649D-F79F-8E5357F3B6E6}"/>
              </a:ext>
            </a:extLst>
          </p:cNvPr>
          <p:cNvGrpSpPr/>
          <p:nvPr/>
        </p:nvGrpSpPr>
        <p:grpSpPr>
          <a:xfrm>
            <a:off x="6861712" y="1671700"/>
            <a:ext cx="605268" cy="293644"/>
            <a:chOff x="6320259" y="2502254"/>
            <a:chExt cx="605268" cy="293644"/>
          </a:xfrm>
        </p:grpSpPr>
        <p:sp>
          <p:nvSpPr>
            <p:cNvPr id="69" name="Прямокутник: округлені кути 70">
              <a:extLst>
                <a:ext uri="{FF2B5EF4-FFF2-40B4-BE49-F238E27FC236}">
                  <a16:creationId xmlns:a16="http://schemas.microsoft.com/office/drawing/2014/main" id="{D9D670A5-1077-E4E5-96AB-A190D08BCB6D}"/>
                </a:ext>
              </a:extLst>
            </p:cNvPr>
            <p:cNvSpPr/>
            <p:nvPr/>
          </p:nvSpPr>
          <p:spPr>
            <a:xfrm>
              <a:off x="6320259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70" name="Рівнобедрений трикутник 71">
              <a:extLst>
                <a:ext uri="{FF2B5EF4-FFF2-40B4-BE49-F238E27FC236}">
                  <a16:creationId xmlns:a16="http://schemas.microsoft.com/office/drawing/2014/main" id="{4131583D-9E4F-14EC-90C7-E23F9D15283F}"/>
                </a:ext>
              </a:extLst>
            </p:cNvPr>
            <p:cNvSpPr/>
            <p:nvPr/>
          </p:nvSpPr>
          <p:spPr>
            <a:xfrm rot="5400000">
              <a:off x="6786433" y="2596436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71" name="Left Brace 70">
            <a:extLst>
              <a:ext uri="{FF2B5EF4-FFF2-40B4-BE49-F238E27FC236}">
                <a16:creationId xmlns:a16="http://schemas.microsoft.com/office/drawing/2014/main" id="{529207D8-F256-1958-B88F-A293D9F23199}"/>
              </a:ext>
            </a:extLst>
          </p:cNvPr>
          <p:cNvSpPr/>
          <p:nvPr/>
        </p:nvSpPr>
        <p:spPr>
          <a:xfrm>
            <a:off x="5325108" y="2422260"/>
            <a:ext cx="292601" cy="72267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sb-DE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5BCC0D7-663A-FA72-DBDF-01AEA83A58A8}"/>
              </a:ext>
            </a:extLst>
          </p:cNvPr>
          <p:cNvGrpSpPr/>
          <p:nvPr/>
        </p:nvGrpSpPr>
        <p:grpSpPr>
          <a:xfrm>
            <a:off x="4792301" y="2632175"/>
            <a:ext cx="605268" cy="293644"/>
            <a:chOff x="6320259" y="2502254"/>
            <a:chExt cx="605268" cy="293644"/>
          </a:xfrm>
        </p:grpSpPr>
        <p:sp>
          <p:nvSpPr>
            <p:cNvPr id="73" name="Прямокутник: округлені кути 70">
              <a:extLst>
                <a:ext uri="{FF2B5EF4-FFF2-40B4-BE49-F238E27FC236}">
                  <a16:creationId xmlns:a16="http://schemas.microsoft.com/office/drawing/2014/main" id="{1D54174A-597B-7708-86AF-7EFB238F804C}"/>
                </a:ext>
              </a:extLst>
            </p:cNvPr>
            <p:cNvSpPr/>
            <p:nvPr/>
          </p:nvSpPr>
          <p:spPr>
            <a:xfrm>
              <a:off x="6320259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74" name="Рівнобедрений трикутник 71">
              <a:extLst>
                <a:ext uri="{FF2B5EF4-FFF2-40B4-BE49-F238E27FC236}">
                  <a16:creationId xmlns:a16="http://schemas.microsoft.com/office/drawing/2014/main" id="{C4E7FD3E-AEEB-2B55-6384-8886327AAB94}"/>
                </a:ext>
              </a:extLst>
            </p:cNvPr>
            <p:cNvSpPr/>
            <p:nvPr/>
          </p:nvSpPr>
          <p:spPr>
            <a:xfrm rot="5400000">
              <a:off x="6786433" y="2596436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47" name="Групувати 68">
            <a:extLst>
              <a:ext uri="{FF2B5EF4-FFF2-40B4-BE49-F238E27FC236}">
                <a16:creationId xmlns:a16="http://schemas.microsoft.com/office/drawing/2014/main" id="{3A1E4151-B302-66D0-2765-6D462F75F115}"/>
              </a:ext>
            </a:extLst>
          </p:cNvPr>
          <p:cNvGrpSpPr/>
          <p:nvPr/>
        </p:nvGrpSpPr>
        <p:grpSpPr>
          <a:xfrm>
            <a:off x="10515600" y="4200684"/>
            <a:ext cx="501087" cy="390693"/>
            <a:chOff x="5029200" y="1724931"/>
            <a:chExt cx="883328" cy="706798"/>
          </a:xfrm>
        </p:grpSpPr>
        <p:sp>
          <p:nvSpPr>
            <p:cNvPr id="48" name="Прямокутник: округлені кути 70">
              <a:extLst>
                <a:ext uri="{FF2B5EF4-FFF2-40B4-BE49-F238E27FC236}">
                  <a16:creationId xmlns:a16="http://schemas.microsoft.com/office/drawing/2014/main" id="{F0B5219F-C492-0FD7-522B-703B7EF100DE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49" name="Рівнобедрений трикутник 71">
              <a:extLst>
                <a:ext uri="{FF2B5EF4-FFF2-40B4-BE49-F238E27FC236}">
                  <a16:creationId xmlns:a16="http://schemas.microsoft.com/office/drawing/2014/main" id="{F2C68C9B-23CC-8210-394B-986693AC1EA2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097BB1F-D530-332D-3218-D57347DA8873}"/>
              </a:ext>
            </a:extLst>
          </p:cNvPr>
          <p:cNvGrpSpPr/>
          <p:nvPr/>
        </p:nvGrpSpPr>
        <p:grpSpPr>
          <a:xfrm>
            <a:off x="10679691" y="4785764"/>
            <a:ext cx="605268" cy="293644"/>
            <a:chOff x="6320259" y="2502254"/>
            <a:chExt cx="605268" cy="293644"/>
          </a:xfrm>
        </p:grpSpPr>
        <p:sp>
          <p:nvSpPr>
            <p:cNvPr id="79" name="Прямокутник: округлені кути 70">
              <a:extLst>
                <a:ext uri="{FF2B5EF4-FFF2-40B4-BE49-F238E27FC236}">
                  <a16:creationId xmlns:a16="http://schemas.microsoft.com/office/drawing/2014/main" id="{C43063A7-3F90-5143-DBC5-2933FAEBA29E}"/>
                </a:ext>
              </a:extLst>
            </p:cNvPr>
            <p:cNvSpPr/>
            <p:nvPr/>
          </p:nvSpPr>
          <p:spPr>
            <a:xfrm>
              <a:off x="6320259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5</a:t>
              </a:r>
              <a:endParaRPr lang="uk-UA" sz="1600" dirty="0"/>
            </a:p>
          </p:txBody>
        </p:sp>
        <p:sp>
          <p:nvSpPr>
            <p:cNvPr id="80" name="Рівнобедрений трикутник 71">
              <a:extLst>
                <a:ext uri="{FF2B5EF4-FFF2-40B4-BE49-F238E27FC236}">
                  <a16:creationId xmlns:a16="http://schemas.microsoft.com/office/drawing/2014/main" id="{121D1DDA-4D12-1B3D-06F1-7D9B7EB36FF5}"/>
                </a:ext>
              </a:extLst>
            </p:cNvPr>
            <p:cNvSpPr/>
            <p:nvPr/>
          </p:nvSpPr>
          <p:spPr>
            <a:xfrm rot="5400000">
              <a:off x="6786433" y="2596436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6262502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6FA13BA-9CAE-807E-6B5A-149B8CFCF9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313BE2-D33B-9E29-BE26-77F2DB6CD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225" dirty="0"/>
              <a:t>Joint</a:t>
            </a:r>
            <a:r>
              <a:rPr lang="en-GB" spc="265" dirty="0"/>
              <a:t> </a:t>
            </a:r>
            <a:r>
              <a:rPr lang="en-GB" spc="229" dirty="0"/>
              <a:t>Check</a:t>
            </a:r>
            <a:r>
              <a:rPr lang="en-NL" spc="229" dirty="0"/>
              <a:t> Expand</a:t>
            </a:r>
            <a:r>
              <a:rPr lang="en-GB" spc="250" dirty="0"/>
              <a:t> </a:t>
            </a:r>
            <a:r>
              <a:rPr lang="en-NL" spc="200" dirty="0"/>
              <a:t>Flow</a:t>
            </a:r>
            <a:r>
              <a:rPr lang="en-GB" spc="240" dirty="0"/>
              <a:t> </a:t>
            </a:r>
            <a:r>
              <a:rPr lang="en-GB" spc="85" dirty="0"/>
              <a:t>Table</a:t>
            </a:r>
            <a:endParaRPr lang="en-GB" dirty="0"/>
          </a:p>
        </p:txBody>
      </p:sp>
      <p:sp>
        <p:nvSpPr>
          <p:cNvPr id="8" name="Заголовок 13">
            <a:extLst>
              <a:ext uri="{FF2B5EF4-FFF2-40B4-BE49-F238E27FC236}">
                <a16:creationId xmlns:a16="http://schemas.microsoft.com/office/drawing/2014/main" id="{99FEF8E3-E717-4835-E420-CA0EC02D273C}"/>
              </a:ext>
            </a:extLst>
          </p:cNvPr>
          <p:cNvSpPr txBox="1">
            <a:spLocks/>
          </p:cNvSpPr>
          <p:nvPr/>
        </p:nvSpPr>
        <p:spPr>
          <a:xfrm>
            <a:off x="882682" y="1029726"/>
            <a:ext cx="4264111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In Standards =&gt; 1..Joint Check =&gt; Checks (1), execute right click on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1..Joint Check 1 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and select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Flow Table (over loads)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grpSp>
        <p:nvGrpSpPr>
          <p:cNvPr id="9" name="Групувати 10">
            <a:extLst>
              <a:ext uri="{FF2B5EF4-FFF2-40B4-BE49-F238E27FC236}">
                <a16:creationId xmlns:a16="http://schemas.microsoft.com/office/drawing/2014/main" id="{C21E5162-7B79-32C5-528C-322F30418EC1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10" name="Пряма сполучна лінія 5">
              <a:extLst>
                <a:ext uri="{FF2B5EF4-FFF2-40B4-BE49-F238E27FC236}">
                  <a16:creationId xmlns:a16="http://schemas.microsoft.com/office/drawing/2014/main" id="{C6A24ED4-6CBE-5219-7098-18A19F3E1791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Овал 9">
              <a:extLst>
                <a:ext uri="{FF2B5EF4-FFF2-40B4-BE49-F238E27FC236}">
                  <a16:creationId xmlns:a16="http://schemas.microsoft.com/office/drawing/2014/main" id="{632910CB-6392-43DA-B52D-5D33A8E44259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2" name="Групувати 72">
            <a:extLst>
              <a:ext uri="{FF2B5EF4-FFF2-40B4-BE49-F238E27FC236}">
                <a16:creationId xmlns:a16="http://schemas.microsoft.com/office/drawing/2014/main" id="{3E241E99-F155-8EFC-4C88-16EDC8330737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13" name="Пряма сполучна лінія 21">
              <a:extLst>
                <a:ext uri="{FF2B5EF4-FFF2-40B4-BE49-F238E27FC236}">
                  <a16:creationId xmlns:a16="http://schemas.microsoft.com/office/drawing/2014/main" id="{71930C44-6E54-3AF9-FC37-76F20199A548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Овал 22">
              <a:extLst>
                <a:ext uri="{FF2B5EF4-FFF2-40B4-BE49-F238E27FC236}">
                  <a16:creationId xmlns:a16="http://schemas.microsoft.com/office/drawing/2014/main" id="{D50F79D5-64D4-7FE2-ABEF-41E12BA1BC34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5" name="Групувати 30">
            <a:extLst>
              <a:ext uri="{FF2B5EF4-FFF2-40B4-BE49-F238E27FC236}">
                <a16:creationId xmlns:a16="http://schemas.microsoft.com/office/drawing/2014/main" id="{E5E24604-1DCC-F97C-D2C9-57F3121E6048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6" name="Пряма сполучна лінія 31">
              <a:extLst>
                <a:ext uri="{FF2B5EF4-FFF2-40B4-BE49-F238E27FC236}">
                  <a16:creationId xmlns:a16="http://schemas.microsoft.com/office/drawing/2014/main" id="{00AD873F-86EA-8F93-1C14-F1D5FE6963E0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Овал 32">
              <a:extLst>
                <a:ext uri="{FF2B5EF4-FFF2-40B4-BE49-F238E27FC236}">
                  <a16:creationId xmlns:a16="http://schemas.microsoft.com/office/drawing/2014/main" id="{2AEA7675-546F-A6D4-7759-D885550CECEA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8" name="Групувати 10">
            <a:extLst>
              <a:ext uri="{FF2B5EF4-FFF2-40B4-BE49-F238E27FC236}">
                <a16:creationId xmlns:a16="http://schemas.microsoft.com/office/drawing/2014/main" id="{A17E0DFC-0B90-6176-A322-966232682B30}"/>
              </a:ext>
            </a:extLst>
          </p:cNvPr>
          <p:cNvGrpSpPr/>
          <p:nvPr/>
        </p:nvGrpSpPr>
        <p:grpSpPr>
          <a:xfrm>
            <a:off x="0" y="3013247"/>
            <a:ext cx="720039" cy="427355"/>
            <a:chOff x="148771" y="1457182"/>
            <a:chExt cx="720039" cy="427355"/>
          </a:xfrm>
        </p:grpSpPr>
        <p:cxnSp>
          <p:nvCxnSpPr>
            <p:cNvPr id="19" name="Пряма сполучна лінія 5">
              <a:extLst>
                <a:ext uri="{FF2B5EF4-FFF2-40B4-BE49-F238E27FC236}">
                  <a16:creationId xmlns:a16="http://schemas.microsoft.com/office/drawing/2014/main" id="{F75B8F67-7BBB-3302-76E7-DB4088106D63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Овал 9">
              <a:extLst>
                <a:ext uri="{FF2B5EF4-FFF2-40B4-BE49-F238E27FC236}">
                  <a16:creationId xmlns:a16="http://schemas.microsoft.com/office/drawing/2014/main" id="{DD1818B1-F3E3-6947-237C-05EC22D9DFBA}"/>
                </a:ext>
              </a:extLst>
            </p:cNvPr>
            <p:cNvSpPr/>
            <p:nvPr/>
          </p:nvSpPr>
          <p:spPr>
            <a:xfrm>
              <a:off x="441455" y="145718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4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24" name="Заголовок 13">
            <a:extLst>
              <a:ext uri="{FF2B5EF4-FFF2-40B4-BE49-F238E27FC236}">
                <a16:creationId xmlns:a16="http://schemas.microsoft.com/office/drawing/2014/main" id="{B7DDFF5A-2D9C-C67A-475A-DF108BD75170}"/>
              </a:ext>
            </a:extLst>
          </p:cNvPr>
          <p:cNvSpPr txBox="1">
            <a:spLocks/>
          </p:cNvSpPr>
          <p:nvPr/>
        </p:nvSpPr>
        <p:spPr>
          <a:xfrm>
            <a:off x="882682" y="1782885"/>
            <a:ext cx="3155918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In Loads Count, press     and select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All Loads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26" name="Заголовок 13">
            <a:extLst>
              <a:ext uri="{FF2B5EF4-FFF2-40B4-BE49-F238E27FC236}">
                <a16:creationId xmlns:a16="http://schemas.microsoft.com/office/drawing/2014/main" id="{4C6502B4-C9FB-96CE-188A-80392C83CFA1}"/>
              </a:ext>
            </a:extLst>
          </p:cNvPr>
          <p:cNvSpPr txBox="1">
            <a:spLocks/>
          </p:cNvSpPr>
          <p:nvPr/>
        </p:nvSpPr>
        <p:spPr>
          <a:xfrm>
            <a:off x="890019" y="2518889"/>
            <a:ext cx="1563304" cy="36348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Press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Fill</a:t>
            </a:r>
            <a:r>
              <a:rPr lang="en-GB" sz="1400" i="1" spc="-10" dirty="0">
                <a:solidFill>
                  <a:schemeClr val="tx1"/>
                </a:solidFill>
                <a:latin typeface="+mn-lt"/>
                <a:cs typeface="Calibri"/>
              </a:rPr>
              <a:t> Table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27" name="Заголовок 13">
            <a:extLst>
              <a:ext uri="{FF2B5EF4-FFF2-40B4-BE49-F238E27FC236}">
                <a16:creationId xmlns:a16="http://schemas.microsoft.com/office/drawing/2014/main" id="{5621671B-F23C-C331-2543-500E2869D15D}"/>
              </a:ext>
            </a:extLst>
          </p:cNvPr>
          <p:cNvSpPr txBox="1">
            <a:spLocks/>
          </p:cNvSpPr>
          <p:nvPr/>
        </p:nvSpPr>
        <p:spPr>
          <a:xfrm>
            <a:off x="882682" y="3165508"/>
            <a:ext cx="1152676" cy="36348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Press</a:t>
            </a:r>
            <a:r>
              <a:rPr lang="en-GB" sz="1400" spc="1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i="1" spc="-25" dirty="0">
                <a:solidFill>
                  <a:schemeClr val="tx1"/>
                </a:solidFill>
                <a:latin typeface="+mn-lt"/>
                <a:cs typeface="Calibri"/>
              </a:rPr>
              <a:t>OK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78DA7C-B26D-648A-0A76-9A576355C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08916" y="2908313"/>
            <a:ext cx="2380861" cy="3725424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FFF1086-584E-9099-A5F1-5367486EEB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31879" y="1288046"/>
            <a:ext cx="6744631" cy="3380403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44" name="Групувати 68">
            <a:extLst>
              <a:ext uri="{FF2B5EF4-FFF2-40B4-BE49-F238E27FC236}">
                <a16:creationId xmlns:a16="http://schemas.microsoft.com/office/drawing/2014/main" id="{02AE6F14-0B02-F87C-5506-371FDEA451CB}"/>
              </a:ext>
            </a:extLst>
          </p:cNvPr>
          <p:cNvGrpSpPr/>
          <p:nvPr/>
        </p:nvGrpSpPr>
        <p:grpSpPr>
          <a:xfrm>
            <a:off x="6859147" y="4119341"/>
            <a:ext cx="501087" cy="390693"/>
            <a:chOff x="5029200" y="1724931"/>
            <a:chExt cx="883328" cy="706798"/>
          </a:xfrm>
        </p:grpSpPr>
        <p:sp>
          <p:nvSpPr>
            <p:cNvPr id="45" name="Прямокутник: округлені кути 70">
              <a:extLst>
                <a:ext uri="{FF2B5EF4-FFF2-40B4-BE49-F238E27FC236}">
                  <a16:creationId xmlns:a16="http://schemas.microsoft.com/office/drawing/2014/main" id="{FE55B4F6-395B-8973-9C9C-2E6366F6895E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46" name="Рівнобедрений трикутник 71">
              <a:extLst>
                <a:ext uri="{FF2B5EF4-FFF2-40B4-BE49-F238E27FC236}">
                  <a16:creationId xmlns:a16="http://schemas.microsoft.com/office/drawing/2014/main" id="{E14A0AF9-992B-E945-8CB4-285509F45EAD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D88E9B3-012D-DB97-8825-CCAC31EA03D5}"/>
              </a:ext>
            </a:extLst>
          </p:cNvPr>
          <p:cNvGrpSpPr/>
          <p:nvPr/>
        </p:nvGrpSpPr>
        <p:grpSpPr>
          <a:xfrm>
            <a:off x="10574406" y="4431753"/>
            <a:ext cx="605268" cy="293644"/>
            <a:chOff x="6320259" y="2502254"/>
            <a:chExt cx="605268" cy="293644"/>
          </a:xfrm>
        </p:grpSpPr>
        <p:sp>
          <p:nvSpPr>
            <p:cNvPr id="42" name="Прямокутник: округлені кути 70">
              <a:extLst>
                <a:ext uri="{FF2B5EF4-FFF2-40B4-BE49-F238E27FC236}">
                  <a16:creationId xmlns:a16="http://schemas.microsoft.com/office/drawing/2014/main" id="{7D042763-A3DF-B6A2-2D97-0FBB6B2569FF}"/>
                </a:ext>
              </a:extLst>
            </p:cNvPr>
            <p:cNvSpPr/>
            <p:nvPr/>
          </p:nvSpPr>
          <p:spPr>
            <a:xfrm>
              <a:off x="6320259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4</a:t>
              </a:r>
              <a:endParaRPr lang="uk-UA" sz="1600" dirty="0"/>
            </a:p>
          </p:txBody>
        </p:sp>
        <p:sp>
          <p:nvSpPr>
            <p:cNvPr id="43" name="Рівнобедрений трикутник 71">
              <a:extLst>
                <a:ext uri="{FF2B5EF4-FFF2-40B4-BE49-F238E27FC236}">
                  <a16:creationId xmlns:a16="http://schemas.microsoft.com/office/drawing/2014/main" id="{9CC71521-3168-32F1-B8B6-0CD16BE07BF5}"/>
                </a:ext>
              </a:extLst>
            </p:cNvPr>
            <p:cNvSpPr/>
            <p:nvPr/>
          </p:nvSpPr>
          <p:spPr>
            <a:xfrm rot="5400000">
              <a:off x="6786433" y="2596436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C90D295-1F5F-4414-6FBA-F6F2A591687D}"/>
              </a:ext>
            </a:extLst>
          </p:cNvPr>
          <p:cNvGrpSpPr/>
          <p:nvPr/>
        </p:nvGrpSpPr>
        <p:grpSpPr>
          <a:xfrm rot="10800000">
            <a:off x="4908186" y="6106864"/>
            <a:ext cx="598136" cy="293644"/>
            <a:chOff x="4963406" y="2502254"/>
            <a:chExt cx="598136" cy="293644"/>
          </a:xfrm>
        </p:grpSpPr>
        <p:sp>
          <p:nvSpPr>
            <p:cNvPr id="60" name="Прямокутник: округлені кути 70">
              <a:extLst>
                <a:ext uri="{FF2B5EF4-FFF2-40B4-BE49-F238E27FC236}">
                  <a16:creationId xmlns:a16="http://schemas.microsoft.com/office/drawing/2014/main" id="{74DD6206-1DC7-413C-80FC-829F60B5077E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61" name="Рівнобедрений трикутник 71">
              <a:extLst>
                <a:ext uri="{FF2B5EF4-FFF2-40B4-BE49-F238E27FC236}">
                  <a16:creationId xmlns:a16="http://schemas.microsoft.com/office/drawing/2014/main" id="{A0621BDA-95CD-DEC8-5B32-B3A3E5BE7C11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BE9AA1E-83E4-649D-F79F-8E5357F3B6E6}"/>
              </a:ext>
            </a:extLst>
          </p:cNvPr>
          <p:cNvGrpSpPr/>
          <p:nvPr/>
        </p:nvGrpSpPr>
        <p:grpSpPr>
          <a:xfrm>
            <a:off x="6647864" y="2007888"/>
            <a:ext cx="605268" cy="293644"/>
            <a:chOff x="6320259" y="2502254"/>
            <a:chExt cx="605268" cy="293644"/>
          </a:xfrm>
        </p:grpSpPr>
        <p:sp>
          <p:nvSpPr>
            <p:cNvPr id="69" name="Прямокутник: округлені кути 70">
              <a:extLst>
                <a:ext uri="{FF2B5EF4-FFF2-40B4-BE49-F238E27FC236}">
                  <a16:creationId xmlns:a16="http://schemas.microsoft.com/office/drawing/2014/main" id="{D9D670A5-1077-E4E5-96AB-A190D08BCB6D}"/>
                </a:ext>
              </a:extLst>
            </p:cNvPr>
            <p:cNvSpPr/>
            <p:nvPr/>
          </p:nvSpPr>
          <p:spPr>
            <a:xfrm>
              <a:off x="6320259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70" name="Рівнобедрений трикутник 71">
              <a:extLst>
                <a:ext uri="{FF2B5EF4-FFF2-40B4-BE49-F238E27FC236}">
                  <a16:creationId xmlns:a16="http://schemas.microsoft.com/office/drawing/2014/main" id="{4131583D-9E4F-14EC-90C7-E23F9D15283F}"/>
                </a:ext>
              </a:extLst>
            </p:cNvPr>
            <p:cNvSpPr/>
            <p:nvPr/>
          </p:nvSpPr>
          <p:spPr>
            <a:xfrm rot="5400000">
              <a:off x="6786433" y="2596436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4" name="Прямокутник: округлені кути 11">
            <a:extLst>
              <a:ext uri="{FF2B5EF4-FFF2-40B4-BE49-F238E27FC236}">
                <a16:creationId xmlns:a16="http://schemas.microsoft.com/office/drawing/2014/main" id="{977F70CF-32B8-C1BA-339D-F63FB847D8C9}"/>
              </a:ext>
            </a:extLst>
          </p:cNvPr>
          <p:cNvSpPr/>
          <p:nvPr/>
        </p:nvSpPr>
        <p:spPr>
          <a:xfrm rot="10800000" flipV="1">
            <a:off x="5761594" y="5107423"/>
            <a:ext cx="6113176" cy="1146259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cs typeface="Calibri"/>
              </a:rPr>
              <a:t>Skip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rows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without maximum</a:t>
            </a:r>
            <a:r>
              <a:rPr lang="en-GB" sz="1400" spc="15" dirty="0">
                <a:cs typeface="Calibri"/>
              </a:rPr>
              <a:t> </a:t>
            </a:r>
            <a:r>
              <a:rPr lang="en-NL" sz="1400" spc="15" dirty="0">
                <a:cs typeface="Calibri"/>
              </a:rPr>
              <a:t>refers to</a:t>
            </a:r>
            <a:r>
              <a:rPr lang="en-GB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 single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connection</a:t>
            </a:r>
            <a:r>
              <a:rPr lang="en-NL" sz="1400" dirty="0">
                <a:cs typeface="Calibri"/>
              </a:rPr>
              <a:t>.</a:t>
            </a:r>
            <a:r>
              <a:rPr lang="en-GB" sz="1400" spc="-15" dirty="0">
                <a:cs typeface="Calibri"/>
              </a:rPr>
              <a:t> </a:t>
            </a:r>
            <a:r>
              <a:rPr lang="en-NL" sz="1400" spc="-15" dirty="0">
                <a:cs typeface="Calibri"/>
              </a:rPr>
              <a:t>I</a:t>
            </a:r>
            <a:r>
              <a:rPr lang="en-GB" sz="1400" dirty="0">
                <a:cs typeface="Calibri"/>
              </a:rPr>
              <a:t>f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load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spc="-20" dirty="0">
                <a:cs typeface="Calibri"/>
              </a:rPr>
              <a:t>does </a:t>
            </a:r>
            <a:r>
              <a:rPr lang="en-GB" sz="1400" dirty="0">
                <a:cs typeface="Calibri"/>
              </a:rPr>
              <a:t>not</a:t>
            </a:r>
            <a:r>
              <a:rPr lang="en-GB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cause</a:t>
            </a:r>
            <a:r>
              <a:rPr lang="en-GB" sz="1400" spc="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extreme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values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any</a:t>
            </a:r>
            <a:r>
              <a:rPr lang="en-GB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parameter</a:t>
            </a:r>
            <a:r>
              <a:rPr lang="en-GB" sz="1400" spc="-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it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will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not be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displayed.</a:t>
            </a:r>
            <a:endParaRPr lang="uk-UA" sz="1400" spc="-10" dirty="0"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uk-UA" sz="1400" spc="-10" dirty="0">
              <a:cs typeface="Calibri"/>
            </a:endParaRPr>
          </a:p>
          <a:p>
            <a:pPr marL="12700" marR="5080">
              <a:spcBef>
                <a:spcPts val="100"/>
              </a:spcBef>
            </a:pPr>
            <a:r>
              <a:rPr lang="en-GB" sz="1400" dirty="0">
                <a:cs typeface="Calibri"/>
              </a:rPr>
              <a:t>It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possible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display</a:t>
            </a:r>
            <a:r>
              <a:rPr lang="en-GB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only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Load</a:t>
            </a:r>
            <a:r>
              <a:rPr lang="en-GB" sz="1400" b="1" spc="1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Results</a:t>
            </a:r>
            <a:r>
              <a:rPr lang="en-GB" sz="1400" dirty="0">
                <a:cs typeface="Calibri"/>
              </a:rPr>
              <a:t>,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only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Min/Max</a:t>
            </a:r>
            <a:r>
              <a:rPr lang="en-GB" sz="1400" b="1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results</a:t>
            </a:r>
            <a:r>
              <a:rPr lang="en-GB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or </a:t>
            </a:r>
            <a:r>
              <a:rPr lang="en-GB" sz="1400" spc="-20" dirty="0">
                <a:cs typeface="Calibri"/>
              </a:rPr>
              <a:t>both</a:t>
            </a:r>
            <a:r>
              <a:rPr lang="en-NL" sz="1400" spc="-20" dirty="0">
                <a:cs typeface="Calibri"/>
              </a:rPr>
              <a:t>.</a:t>
            </a:r>
            <a:endParaRPr lang="uk-UA" sz="1400" spc="-10" dirty="0">
              <a:cs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9B9542-FA64-3ABF-5924-FBBCC6C19F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8916" y="1764178"/>
            <a:ext cx="200025" cy="285750"/>
          </a:xfrm>
          <a:prstGeom prst="rect">
            <a:avLst/>
          </a:prstGeom>
          <a:ln>
            <a:solidFill>
              <a:srgbClr val="57316F"/>
            </a:solidFill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F4555A7-7B38-E1DC-FB34-8FAB2BED9CAE}"/>
              </a:ext>
            </a:extLst>
          </p:cNvPr>
          <p:cNvSpPr txBox="1"/>
          <p:nvPr/>
        </p:nvSpPr>
        <p:spPr>
          <a:xfrm>
            <a:off x="158725" y="4532297"/>
            <a:ext cx="258323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cs typeface="Calibri"/>
              </a:rPr>
              <a:t>Expand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Flow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table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used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display</a:t>
            </a:r>
            <a:r>
              <a:rPr lang="en-GB" sz="1400" spc="-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multiple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load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results</a:t>
            </a:r>
            <a:r>
              <a:rPr lang="en-GB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at once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for </a:t>
            </a:r>
            <a:r>
              <a:rPr lang="en-GB" sz="1400" dirty="0">
                <a:cs typeface="Calibri"/>
              </a:rPr>
              <a:t>each selected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connection</a:t>
            </a:r>
            <a:r>
              <a:rPr lang="en-NL" sz="1400" spc="-10" dirty="0">
                <a:cs typeface="Calibri"/>
              </a:rPr>
              <a:t>.</a:t>
            </a:r>
            <a:endParaRPr lang="en-GB" sz="1400" dirty="0">
              <a:cs typeface="Calibri"/>
            </a:endParaRPr>
          </a:p>
          <a:p>
            <a:pPr algn="ctr"/>
            <a:endParaRPr lang="en-NL" sz="14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2BF5C55-0FA6-9762-B78B-CCF47FB6BCF8}"/>
              </a:ext>
            </a:extLst>
          </p:cNvPr>
          <p:cNvSpPr/>
          <p:nvPr/>
        </p:nvSpPr>
        <p:spPr>
          <a:xfrm>
            <a:off x="166080" y="4550505"/>
            <a:ext cx="2434797" cy="937072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D1B2F24-23C1-1620-F87F-991A14CB222F}"/>
              </a:ext>
            </a:extLst>
          </p:cNvPr>
          <p:cNvGrpSpPr/>
          <p:nvPr/>
        </p:nvGrpSpPr>
        <p:grpSpPr>
          <a:xfrm rot="10800000">
            <a:off x="7889589" y="2259677"/>
            <a:ext cx="598136" cy="293644"/>
            <a:chOff x="4963406" y="2502254"/>
            <a:chExt cx="598136" cy="293644"/>
          </a:xfrm>
        </p:grpSpPr>
        <p:sp>
          <p:nvSpPr>
            <p:cNvPr id="34" name="Прямокутник: округлені кути 70">
              <a:extLst>
                <a:ext uri="{FF2B5EF4-FFF2-40B4-BE49-F238E27FC236}">
                  <a16:creationId xmlns:a16="http://schemas.microsoft.com/office/drawing/2014/main" id="{A2A396CE-646B-F863-3D05-A314B4206133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35" name="Рівнобедрений трикутник 71">
              <a:extLst>
                <a:ext uri="{FF2B5EF4-FFF2-40B4-BE49-F238E27FC236}">
                  <a16:creationId xmlns:a16="http://schemas.microsoft.com/office/drawing/2014/main" id="{7BC40469-D780-0F2E-5FC1-F90AE7849041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2669746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7E9C0B-62B4-AF21-4729-C95B3B0189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3A4F54-9536-B7B3-5A40-348C2CB65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225" dirty="0"/>
              <a:t>Joint</a:t>
            </a:r>
            <a:r>
              <a:rPr lang="en-GB" spc="265" dirty="0"/>
              <a:t> </a:t>
            </a:r>
            <a:r>
              <a:rPr lang="en-GB" spc="229" dirty="0"/>
              <a:t>Check</a:t>
            </a:r>
            <a:r>
              <a:rPr lang="en-GB" spc="254" dirty="0"/>
              <a:t> </a:t>
            </a:r>
            <a:r>
              <a:rPr lang="en-GB" spc="125" dirty="0"/>
              <a:t>Criteria</a:t>
            </a:r>
            <a:r>
              <a:rPr lang="en-GB" spc="245" dirty="0"/>
              <a:t> </a:t>
            </a:r>
            <a:r>
              <a:rPr lang="en-GB" spc="55" dirty="0"/>
              <a:t>Plot</a:t>
            </a:r>
            <a:endParaRPr lang="en-GB" dirty="0"/>
          </a:p>
        </p:txBody>
      </p:sp>
      <p:sp>
        <p:nvSpPr>
          <p:cNvPr id="4" name="Заголовок 13">
            <a:extLst>
              <a:ext uri="{FF2B5EF4-FFF2-40B4-BE49-F238E27FC236}">
                <a16:creationId xmlns:a16="http://schemas.microsoft.com/office/drawing/2014/main" id="{8DE42B94-2328-3FDC-3A33-62FD1A8D0183}"/>
              </a:ext>
            </a:extLst>
          </p:cNvPr>
          <p:cNvSpPr txBox="1">
            <a:spLocks/>
          </p:cNvSpPr>
          <p:nvPr/>
        </p:nvSpPr>
        <p:spPr>
          <a:xfrm>
            <a:off x="889002" y="1230991"/>
            <a:ext cx="3468304" cy="32921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grpSp>
        <p:nvGrpSpPr>
          <p:cNvPr id="5" name="Групувати 10">
            <a:extLst>
              <a:ext uri="{FF2B5EF4-FFF2-40B4-BE49-F238E27FC236}">
                <a16:creationId xmlns:a16="http://schemas.microsoft.com/office/drawing/2014/main" id="{72879260-3D84-FD0E-2855-0ED5EB21BE78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6" name="Пряма сполучна лінія 5">
              <a:extLst>
                <a:ext uri="{FF2B5EF4-FFF2-40B4-BE49-F238E27FC236}">
                  <a16:creationId xmlns:a16="http://schemas.microsoft.com/office/drawing/2014/main" id="{344F7C8E-8582-209F-BF9A-93705C42ACE6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Овал 9">
              <a:extLst>
                <a:ext uri="{FF2B5EF4-FFF2-40B4-BE49-F238E27FC236}">
                  <a16:creationId xmlns:a16="http://schemas.microsoft.com/office/drawing/2014/main" id="{4A420EAB-0E12-6608-A305-7D3FDCFDED32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8" name="Групувати 72">
            <a:extLst>
              <a:ext uri="{FF2B5EF4-FFF2-40B4-BE49-F238E27FC236}">
                <a16:creationId xmlns:a16="http://schemas.microsoft.com/office/drawing/2014/main" id="{5B8F699B-71AC-6FD7-EF78-223A8D44EF58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9" name="Пряма сполучна лінія 21">
              <a:extLst>
                <a:ext uri="{FF2B5EF4-FFF2-40B4-BE49-F238E27FC236}">
                  <a16:creationId xmlns:a16="http://schemas.microsoft.com/office/drawing/2014/main" id="{26CE930B-5B0A-D253-4FB1-A2441C4DE2F4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22">
              <a:extLst>
                <a:ext uri="{FF2B5EF4-FFF2-40B4-BE49-F238E27FC236}">
                  <a16:creationId xmlns:a16="http://schemas.microsoft.com/office/drawing/2014/main" id="{0BF704EE-AC9A-261B-432F-2CB49EFA0E9B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1" name="Групувати 30">
            <a:extLst>
              <a:ext uri="{FF2B5EF4-FFF2-40B4-BE49-F238E27FC236}">
                <a16:creationId xmlns:a16="http://schemas.microsoft.com/office/drawing/2014/main" id="{9FE4AAF8-3916-2D66-12EC-2EF2115BE1BC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2" name="Пряма сполучна лінія 31">
              <a:extLst>
                <a:ext uri="{FF2B5EF4-FFF2-40B4-BE49-F238E27FC236}">
                  <a16:creationId xmlns:a16="http://schemas.microsoft.com/office/drawing/2014/main" id="{1E51B80B-CA62-4456-3BFD-96A7E60CD952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Овал 32">
              <a:extLst>
                <a:ext uri="{FF2B5EF4-FFF2-40B4-BE49-F238E27FC236}">
                  <a16:creationId xmlns:a16="http://schemas.microsoft.com/office/drawing/2014/main" id="{73356648-9E25-A2C5-95C8-0CA55279BC26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4" name="Групувати 10">
            <a:extLst>
              <a:ext uri="{FF2B5EF4-FFF2-40B4-BE49-F238E27FC236}">
                <a16:creationId xmlns:a16="http://schemas.microsoft.com/office/drawing/2014/main" id="{2F77B8C1-05AD-3D80-4C23-F0396DE45CC7}"/>
              </a:ext>
            </a:extLst>
          </p:cNvPr>
          <p:cNvGrpSpPr/>
          <p:nvPr/>
        </p:nvGrpSpPr>
        <p:grpSpPr>
          <a:xfrm>
            <a:off x="0" y="3013247"/>
            <a:ext cx="720039" cy="427355"/>
            <a:chOff x="148771" y="1457182"/>
            <a:chExt cx="720039" cy="427355"/>
          </a:xfrm>
        </p:grpSpPr>
        <p:cxnSp>
          <p:nvCxnSpPr>
            <p:cNvPr id="15" name="Пряма сполучна лінія 5">
              <a:extLst>
                <a:ext uri="{FF2B5EF4-FFF2-40B4-BE49-F238E27FC236}">
                  <a16:creationId xmlns:a16="http://schemas.microsoft.com/office/drawing/2014/main" id="{97920F92-D004-C8DA-C928-5C77E53CCC93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Овал 9">
              <a:extLst>
                <a:ext uri="{FF2B5EF4-FFF2-40B4-BE49-F238E27FC236}">
                  <a16:creationId xmlns:a16="http://schemas.microsoft.com/office/drawing/2014/main" id="{9FC0A3A3-9B86-D14A-0CD5-5308EE4C1FB4}"/>
                </a:ext>
              </a:extLst>
            </p:cNvPr>
            <p:cNvSpPr/>
            <p:nvPr/>
          </p:nvSpPr>
          <p:spPr>
            <a:xfrm>
              <a:off x="441455" y="145718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4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7" name="Заголовок 13">
            <a:extLst>
              <a:ext uri="{FF2B5EF4-FFF2-40B4-BE49-F238E27FC236}">
                <a16:creationId xmlns:a16="http://schemas.microsoft.com/office/drawing/2014/main" id="{2366BC71-A516-9843-4C07-CD008DAD8E6E}"/>
              </a:ext>
            </a:extLst>
          </p:cNvPr>
          <p:cNvSpPr txBox="1">
            <a:spLocks/>
          </p:cNvSpPr>
          <p:nvPr/>
        </p:nvSpPr>
        <p:spPr>
          <a:xfrm>
            <a:off x="861039" y="1725215"/>
            <a:ext cx="3795128" cy="42552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Press      and select Load Set =&gt;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Load Set 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=&gt;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1..All loads combination;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Press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OK    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18" name="Заголовок 13">
            <a:extLst>
              <a:ext uri="{FF2B5EF4-FFF2-40B4-BE49-F238E27FC236}">
                <a16:creationId xmlns:a16="http://schemas.microsoft.com/office/drawing/2014/main" id="{60737779-0CB7-10DF-0BDA-CBAC08A15F22}"/>
              </a:ext>
            </a:extLst>
          </p:cNvPr>
          <p:cNvSpPr txBox="1">
            <a:spLocks/>
          </p:cNvSpPr>
          <p:nvPr/>
        </p:nvSpPr>
        <p:spPr>
          <a:xfrm>
            <a:off x="841236" y="2535689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Parameter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: Overall</a:t>
            </a:r>
            <a:r>
              <a:rPr lang="en-GB" sz="1400" spc="-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Utilization</a:t>
            </a:r>
            <a:r>
              <a:rPr lang="en-GB" sz="1400" spc="-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spc="-10" dirty="0">
                <a:solidFill>
                  <a:schemeClr val="tx1"/>
                </a:solidFill>
                <a:latin typeface="+mn-lt"/>
                <a:cs typeface="Calibri"/>
              </a:rPr>
              <a:t>Factor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19" name="Заголовок 13">
            <a:extLst>
              <a:ext uri="{FF2B5EF4-FFF2-40B4-BE49-F238E27FC236}">
                <a16:creationId xmlns:a16="http://schemas.microsoft.com/office/drawing/2014/main" id="{3D4C410F-78EE-8080-5B94-199B320EFFBD}"/>
              </a:ext>
            </a:extLst>
          </p:cNvPr>
          <p:cNvSpPr txBox="1">
            <a:spLocks/>
          </p:cNvSpPr>
          <p:nvPr/>
        </p:nvSpPr>
        <p:spPr>
          <a:xfrm>
            <a:off x="846784" y="3122290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GB" sz="1400" spc="-20" dirty="0">
                <a:solidFill>
                  <a:schemeClr val="tx1"/>
                </a:solidFill>
                <a:latin typeface="+mn-lt"/>
                <a:cs typeface="Calibri"/>
              </a:rPr>
              <a:t>Press </a:t>
            </a:r>
            <a:r>
              <a:rPr lang="en-NL" sz="1400" spc="-20" dirty="0">
                <a:solidFill>
                  <a:schemeClr val="tx1"/>
                </a:solidFill>
                <a:latin typeface="+mn-lt"/>
                <a:cs typeface="Calibri"/>
              </a:rPr>
              <a:t>      and then Preview</a:t>
            </a:r>
            <a:r>
              <a:rPr lang="en-GB" sz="1400" spc="-2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b="0" spc="-2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BD86140-FA3C-7DF3-AB28-7F7760692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48433" y="945298"/>
            <a:ext cx="2486215" cy="2410876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sp>
        <p:nvSpPr>
          <p:cNvPr id="27" name="Заголовок 13">
            <a:extLst>
              <a:ext uri="{FF2B5EF4-FFF2-40B4-BE49-F238E27FC236}">
                <a16:creationId xmlns:a16="http://schemas.microsoft.com/office/drawing/2014/main" id="{E8952962-0295-602E-2809-2280C655F291}"/>
              </a:ext>
            </a:extLst>
          </p:cNvPr>
          <p:cNvSpPr txBox="1">
            <a:spLocks/>
          </p:cNvSpPr>
          <p:nvPr/>
        </p:nvSpPr>
        <p:spPr>
          <a:xfrm>
            <a:off x="882682" y="1029726"/>
            <a:ext cx="4264111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In Standards =&gt; 1..Joint Check =&gt; Checks (1), execute right click on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1..Joint Check 1 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and select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Criteria Plot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FD703BB-039A-0A12-F7E9-A5A32E4874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34700" y="4106084"/>
            <a:ext cx="3485930" cy="2493622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0AF558D-3D17-F4E7-65FC-652D13249C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74638" y="3992774"/>
            <a:ext cx="2433875" cy="478272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15C3F59-24BD-7217-04EA-B87139B984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90744" y="939464"/>
            <a:ext cx="4521454" cy="2980703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74EFB33-4986-A5F6-2D3C-35605366C9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2212" y="1768278"/>
            <a:ext cx="211666" cy="228600"/>
          </a:xfrm>
          <a:prstGeom prst="rect">
            <a:avLst/>
          </a:prstGeom>
          <a:ln>
            <a:solidFill>
              <a:srgbClr val="57316F"/>
            </a:solidFill>
          </a:ln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9123095-359B-FFDA-EB0E-860C17C143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3888" y="3440953"/>
            <a:ext cx="2990372" cy="3311520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25F59B21-F142-F750-34CE-F4680DAFA8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4221" y="3095559"/>
            <a:ext cx="247650" cy="257175"/>
          </a:xfrm>
          <a:prstGeom prst="rect">
            <a:avLst/>
          </a:prstGeom>
          <a:ln>
            <a:solidFill>
              <a:srgbClr val="57316F"/>
            </a:solidFill>
          </a:ln>
        </p:spPr>
      </p:pic>
      <p:grpSp>
        <p:nvGrpSpPr>
          <p:cNvPr id="50" name="Групувати 10">
            <a:extLst>
              <a:ext uri="{FF2B5EF4-FFF2-40B4-BE49-F238E27FC236}">
                <a16:creationId xmlns:a16="http://schemas.microsoft.com/office/drawing/2014/main" id="{0E0BD188-B0F1-3E02-AE56-46C7E32C02A2}"/>
              </a:ext>
            </a:extLst>
          </p:cNvPr>
          <p:cNvGrpSpPr/>
          <p:nvPr/>
        </p:nvGrpSpPr>
        <p:grpSpPr>
          <a:xfrm>
            <a:off x="-8467" y="3631075"/>
            <a:ext cx="735784" cy="427355"/>
            <a:chOff x="148771" y="1462722"/>
            <a:chExt cx="735784" cy="427355"/>
          </a:xfrm>
        </p:grpSpPr>
        <p:cxnSp>
          <p:nvCxnSpPr>
            <p:cNvPr id="51" name="Пряма сполучна лінія 5">
              <a:extLst>
                <a:ext uri="{FF2B5EF4-FFF2-40B4-BE49-F238E27FC236}">
                  <a16:creationId xmlns:a16="http://schemas.microsoft.com/office/drawing/2014/main" id="{AAF3C178-0FCC-A476-9919-CC3D3A3BDD18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9">
              <a:extLst>
                <a:ext uri="{FF2B5EF4-FFF2-40B4-BE49-F238E27FC236}">
                  <a16:creationId xmlns:a16="http://schemas.microsoft.com/office/drawing/2014/main" id="{5F57FAFD-7ABB-5691-6CA1-33A8519A6A24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5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53" name="Заголовок 13">
            <a:extLst>
              <a:ext uri="{FF2B5EF4-FFF2-40B4-BE49-F238E27FC236}">
                <a16:creationId xmlns:a16="http://schemas.microsoft.com/office/drawing/2014/main" id="{8FDEE5C6-7F30-37D7-8DA5-B93ABF38A57F}"/>
              </a:ext>
            </a:extLst>
          </p:cNvPr>
          <p:cNvSpPr txBox="1">
            <a:spLocks/>
          </p:cNvSpPr>
          <p:nvPr/>
        </p:nvSpPr>
        <p:spPr>
          <a:xfrm>
            <a:off x="861039" y="3764273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OK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EC2935E-A28B-2C39-6684-C3DC92445DC2}"/>
              </a:ext>
            </a:extLst>
          </p:cNvPr>
          <p:cNvGrpSpPr/>
          <p:nvPr/>
        </p:nvGrpSpPr>
        <p:grpSpPr>
          <a:xfrm>
            <a:off x="5326406" y="3097059"/>
            <a:ext cx="605268" cy="293644"/>
            <a:chOff x="6320259" y="2502254"/>
            <a:chExt cx="605268" cy="293644"/>
          </a:xfrm>
        </p:grpSpPr>
        <p:sp>
          <p:nvSpPr>
            <p:cNvPr id="32" name="Прямокутник: округлені кути 70">
              <a:extLst>
                <a:ext uri="{FF2B5EF4-FFF2-40B4-BE49-F238E27FC236}">
                  <a16:creationId xmlns:a16="http://schemas.microsoft.com/office/drawing/2014/main" id="{87424FC8-2B37-741C-3EA0-3CD6D0D80B21}"/>
                </a:ext>
              </a:extLst>
            </p:cNvPr>
            <p:cNvSpPr/>
            <p:nvPr/>
          </p:nvSpPr>
          <p:spPr>
            <a:xfrm>
              <a:off x="6320259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1</a:t>
              </a:r>
              <a:endParaRPr lang="uk-UA" sz="1600" dirty="0"/>
            </a:p>
          </p:txBody>
        </p:sp>
        <p:sp>
          <p:nvSpPr>
            <p:cNvPr id="33" name="Рівнобедрений трикутник 71">
              <a:extLst>
                <a:ext uri="{FF2B5EF4-FFF2-40B4-BE49-F238E27FC236}">
                  <a16:creationId xmlns:a16="http://schemas.microsoft.com/office/drawing/2014/main" id="{0F707A52-AC60-C436-575F-2258B49FD478}"/>
                </a:ext>
              </a:extLst>
            </p:cNvPr>
            <p:cNvSpPr/>
            <p:nvPr/>
          </p:nvSpPr>
          <p:spPr>
            <a:xfrm rot="5400000">
              <a:off x="6786433" y="2596436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4B70B68-E9B7-E9B0-6087-0AF56BB33D12}"/>
              </a:ext>
            </a:extLst>
          </p:cNvPr>
          <p:cNvGrpSpPr/>
          <p:nvPr/>
        </p:nvGrpSpPr>
        <p:grpSpPr>
          <a:xfrm rot="10800000">
            <a:off x="6113740" y="4409692"/>
            <a:ext cx="599798" cy="293644"/>
            <a:chOff x="5605435" y="2507356"/>
            <a:chExt cx="599798" cy="293644"/>
          </a:xfrm>
        </p:grpSpPr>
        <p:sp>
          <p:nvSpPr>
            <p:cNvPr id="61" name="Прямокутник: округлені кути 70">
              <a:extLst>
                <a:ext uri="{FF2B5EF4-FFF2-40B4-BE49-F238E27FC236}">
                  <a16:creationId xmlns:a16="http://schemas.microsoft.com/office/drawing/2014/main" id="{3ECBD530-1737-4617-BA24-B362288F677B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62" name="Рівнобедрений трикутник 71">
              <a:extLst>
                <a:ext uri="{FF2B5EF4-FFF2-40B4-BE49-F238E27FC236}">
                  <a16:creationId xmlns:a16="http://schemas.microsoft.com/office/drawing/2014/main" id="{074DC173-65CB-FE64-1DC0-625C97C718AD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3" name="Групувати 68">
            <a:extLst>
              <a:ext uri="{FF2B5EF4-FFF2-40B4-BE49-F238E27FC236}">
                <a16:creationId xmlns:a16="http://schemas.microsoft.com/office/drawing/2014/main" id="{70748063-BF5B-5474-B3BC-9A7E1123AE42}"/>
              </a:ext>
            </a:extLst>
          </p:cNvPr>
          <p:cNvGrpSpPr/>
          <p:nvPr/>
        </p:nvGrpSpPr>
        <p:grpSpPr>
          <a:xfrm rot="10800000">
            <a:off x="6933561" y="4666047"/>
            <a:ext cx="501087" cy="390693"/>
            <a:chOff x="5029200" y="1724931"/>
            <a:chExt cx="883328" cy="706798"/>
          </a:xfrm>
        </p:grpSpPr>
        <p:sp>
          <p:nvSpPr>
            <p:cNvPr id="64" name="Прямокутник: округлені кути 70">
              <a:extLst>
                <a:ext uri="{FF2B5EF4-FFF2-40B4-BE49-F238E27FC236}">
                  <a16:creationId xmlns:a16="http://schemas.microsoft.com/office/drawing/2014/main" id="{7ACFE6D8-580E-4EB7-6185-3FFA07C5CEC5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65" name="Рівнобедрений трикутник 71">
              <a:extLst>
                <a:ext uri="{FF2B5EF4-FFF2-40B4-BE49-F238E27FC236}">
                  <a16:creationId xmlns:a16="http://schemas.microsoft.com/office/drawing/2014/main" id="{59604B2E-DF88-C5AC-6BF6-CF4F876842F0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8" name="Групувати 68">
            <a:extLst>
              <a:ext uri="{FF2B5EF4-FFF2-40B4-BE49-F238E27FC236}">
                <a16:creationId xmlns:a16="http://schemas.microsoft.com/office/drawing/2014/main" id="{D2B4BEEE-BBF6-A310-85FB-9E1F570EAF7D}"/>
              </a:ext>
            </a:extLst>
          </p:cNvPr>
          <p:cNvGrpSpPr/>
          <p:nvPr/>
        </p:nvGrpSpPr>
        <p:grpSpPr>
          <a:xfrm>
            <a:off x="8229600" y="6079236"/>
            <a:ext cx="501087" cy="390693"/>
            <a:chOff x="5029200" y="1724931"/>
            <a:chExt cx="883328" cy="706798"/>
          </a:xfrm>
        </p:grpSpPr>
        <p:sp>
          <p:nvSpPr>
            <p:cNvPr id="29" name="Прямокутник: округлені кути 70">
              <a:extLst>
                <a:ext uri="{FF2B5EF4-FFF2-40B4-BE49-F238E27FC236}">
                  <a16:creationId xmlns:a16="http://schemas.microsoft.com/office/drawing/2014/main" id="{59E4EB01-D534-6006-1471-87ED6E127DD5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0" name="Рівнобедрений трикутник 71">
              <a:extLst>
                <a:ext uri="{FF2B5EF4-FFF2-40B4-BE49-F238E27FC236}">
                  <a16:creationId xmlns:a16="http://schemas.microsoft.com/office/drawing/2014/main" id="{10A7CF53-9EF2-D9CA-417A-815614429467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1" name="Групувати 68">
            <a:extLst>
              <a:ext uri="{FF2B5EF4-FFF2-40B4-BE49-F238E27FC236}">
                <a16:creationId xmlns:a16="http://schemas.microsoft.com/office/drawing/2014/main" id="{07130CB9-3CE4-74D4-C98C-71E55CC836B1}"/>
              </a:ext>
            </a:extLst>
          </p:cNvPr>
          <p:cNvGrpSpPr/>
          <p:nvPr/>
        </p:nvGrpSpPr>
        <p:grpSpPr>
          <a:xfrm>
            <a:off x="10999312" y="3332814"/>
            <a:ext cx="501087" cy="390693"/>
            <a:chOff x="5029200" y="1724931"/>
            <a:chExt cx="883328" cy="706798"/>
          </a:xfrm>
        </p:grpSpPr>
        <p:sp>
          <p:nvSpPr>
            <p:cNvPr id="23" name="Прямокутник: округлені кути 70">
              <a:extLst>
                <a:ext uri="{FF2B5EF4-FFF2-40B4-BE49-F238E27FC236}">
                  <a16:creationId xmlns:a16="http://schemas.microsoft.com/office/drawing/2014/main" id="{63404698-D7D9-BFCA-5E66-0A6A97AE5DAB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5</a:t>
              </a:r>
              <a:endParaRPr lang="uk-UA" sz="1600" dirty="0"/>
            </a:p>
          </p:txBody>
        </p:sp>
        <p:sp>
          <p:nvSpPr>
            <p:cNvPr id="37" name="Рівнобедрений трикутник 71">
              <a:extLst>
                <a:ext uri="{FF2B5EF4-FFF2-40B4-BE49-F238E27FC236}">
                  <a16:creationId xmlns:a16="http://schemas.microsoft.com/office/drawing/2014/main" id="{4A9385A6-96CE-2348-BB1F-B4FC4468CF44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783366F-65FB-9932-48BE-4C264AD193CB}"/>
              </a:ext>
            </a:extLst>
          </p:cNvPr>
          <p:cNvGrpSpPr/>
          <p:nvPr/>
        </p:nvGrpSpPr>
        <p:grpSpPr>
          <a:xfrm rot="10800000">
            <a:off x="10627550" y="3978731"/>
            <a:ext cx="599798" cy="293644"/>
            <a:chOff x="5605435" y="2507356"/>
            <a:chExt cx="599798" cy="293644"/>
          </a:xfrm>
        </p:grpSpPr>
        <p:sp>
          <p:nvSpPr>
            <p:cNvPr id="58" name="Прямокутник: округлені кути 70">
              <a:extLst>
                <a:ext uri="{FF2B5EF4-FFF2-40B4-BE49-F238E27FC236}">
                  <a16:creationId xmlns:a16="http://schemas.microsoft.com/office/drawing/2014/main" id="{0B76C421-E9EE-6AD8-AE72-4454E1AB9D64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4</a:t>
              </a:r>
              <a:endParaRPr lang="uk-UA" sz="1600" dirty="0"/>
            </a:p>
          </p:txBody>
        </p:sp>
        <p:sp>
          <p:nvSpPr>
            <p:cNvPr id="59" name="Рівнобедрений трикутник 71">
              <a:extLst>
                <a:ext uri="{FF2B5EF4-FFF2-40B4-BE49-F238E27FC236}">
                  <a16:creationId xmlns:a16="http://schemas.microsoft.com/office/drawing/2014/main" id="{568F6218-DC03-43CE-9F32-41B9103538BA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4A51EBD-5965-2E68-5E6F-F0EA4986F2A6}"/>
              </a:ext>
            </a:extLst>
          </p:cNvPr>
          <p:cNvGrpSpPr/>
          <p:nvPr/>
        </p:nvGrpSpPr>
        <p:grpSpPr>
          <a:xfrm>
            <a:off x="10130817" y="3644167"/>
            <a:ext cx="605268" cy="293644"/>
            <a:chOff x="6320259" y="2502254"/>
            <a:chExt cx="605268" cy="293644"/>
          </a:xfrm>
        </p:grpSpPr>
        <p:sp>
          <p:nvSpPr>
            <p:cNvPr id="67" name="Прямокутник: округлені кути 70">
              <a:extLst>
                <a:ext uri="{FF2B5EF4-FFF2-40B4-BE49-F238E27FC236}">
                  <a16:creationId xmlns:a16="http://schemas.microsoft.com/office/drawing/2014/main" id="{83C96E86-EE98-63B9-BAC1-5264502322CC}"/>
                </a:ext>
              </a:extLst>
            </p:cNvPr>
            <p:cNvSpPr/>
            <p:nvPr/>
          </p:nvSpPr>
          <p:spPr>
            <a:xfrm>
              <a:off x="6320259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4</a:t>
              </a:r>
              <a:endParaRPr lang="uk-UA" sz="1600" dirty="0"/>
            </a:p>
          </p:txBody>
        </p:sp>
        <p:sp>
          <p:nvSpPr>
            <p:cNvPr id="68" name="Рівнобедрений трикутник 71">
              <a:extLst>
                <a:ext uri="{FF2B5EF4-FFF2-40B4-BE49-F238E27FC236}">
                  <a16:creationId xmlns:a16="http://schemas.microsoft.com/office/drawing/2014/main" id="{F071F72B-EDA1-B4EE-6D77-9BA7136638EB}"/>
                </a:ext>
              </a:extLst>
            </p:cNvPr>
            <p:cNvSpPr/>
            <p:nvPr/>
          </p:nvSpPr>
          <p:spPr>
            <a:xfrm rot="5400000">
              <a:off x="6786433" y="2596436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9" name="Групувати 68">
            <a:extLst>
              <a:ext uri="{FF2B5EF4-FFF2-40B4-BE49-F238E27FC236}">
                <a16:creationId xmlns:a16="http://schemas.microsoft.com/office/drawing/2014/main" id="{40E48B29-B152-08CE-7D07-2F87AB58977B}"/>
              </a:ext>
            </a:extLst>
          </p:cNvPr>
          <p:cNvGrpSpPr/>
          <p:nvPr/>
        </p:nvGrpSpPr>
        <p:grpSpPr>
          <a:xfrm>
            <a:off x="9681924" y="1972552"/>
            <a:ext cx="501087" cy="390693"/>
            <a:chOff x="5029200" y="1724931"/>
            <a:chExt cx="883328" cy="706798"/>
          </a:xfrm>
        </p:grpSpPr>
        <p:sp>
          <p:nvSpPr>
            <p:cNvPr id="70" name="Прямокутник: округлені кути 70">
              <a:extLst>
                <a:ext uri="{FF2B5EF4-FFF2-40B4-BE49-F238E27FC236}">
                  <a16:creationId xmlns:a16="http://schemas.microsoft.com/office/drawing/2014/main" id="{7B13BFD9-E781-A550-9A4B-34AEA4870BE6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71" name="Рівнобедрений трикутник 71">
              <a:extLst>
                <a:ext uri="{FF2B5EF4-FFF2-40B4-BE49-F238E27FC236}">
                  <a16:creationId xmlns:a16="http://schemas.microsoft.com/office/drawing/2014/main" id="{6E48AFA8-45F9-294C-0C61-3D49FFA96FC5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1D6998C-4CBA-AC5F-96CC-CC77875DFD3A}"/>
              </a:ext>
            </a:extLst>
          </p:cNvPr>
          <p:cNvGrpSpPr/>
          <p:nvPr/>
        </p:nvGrpSpPr>
        <p:grpSpPr>
          <a:xfrm rot="10800000">
            <a:off x="10027752" y="2541398"/>
            <a:ext cx="599798" cy="293644"/>
            <a:chOff x="5605435" y="2507356"/>
            <a:chExt cx="599798" cy="293644"/>
          </a:xfrm>
        </p:grpSpPr>
        <p:sp>
          <p:nvSpPr>
            <p:cNvPr id="73" name="Прямокутник: округлені кути 70">
              <a:extLst>
                <a:ext uri="{FF2B5EF4-FFF2-40B4-BE49-F238E27FC236}">
                  <a16:creationId xmlns:a16="http://schemas.microsoft.com/office/drawing/2014/main" id="{6879D4E9-DE2E-2D8B-AE5F-4DAF91C6940D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74" name="Рівнобедрений трикутник 71">
              <a:extLst>
                <a:ext uri="{FF2B5EF4-FFF2-40B4-BE49-F238E27FC236}">
                  <a16:creationId xmlns:a16="http://schemas.microsoft.com/office/drawing/2014/main" id="{AAF8336B-D49B-073C-3231-85B127834F56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24007312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2E8655-5E4F-EE2E-A95B-EFF6771A1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84073E-55FA-197D-9A73-A80046417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</a:t>
            </a:r>
            <a:r>
              <a:rPr lang="en-NL" dirty="0"/>
              <a:t>Joint Check API</a:t>
            </a:r>
            <a:r>
              <a:rPr lang="en-US" dirty="0"/>
              <a:t> </a:t>
            </a:r>
            <a:r>
              <a:rPr lang="en-NL" dirty="0"/>
              <a:t>WSD (21st, 2000) </a:t>
            </a:r>
            <a:endParaRPr lang="hsb-DE" dirty="0"/>
          </a:p>
        </p:txBody>
      </p:sp>
      <p:grpSp>
        <p:nvGrpSpPr>
          <p:cNvPr id="4" name="Групувати 10">
            <a:extLst>
              <a:ext uri="{FF2B5EF4-FFF2-40B4-BE49-F238E27FC236}">
                <a16:creationId xmlns:a16="http://schemas.microsoft.com/office/drawing/2014/main" id="{DBB181CE-0B28-E8C7-3302-F3419857FBAD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5" name="Пряма сполучна лінія 5">
              <a:extLst>
                <a:ext uri="{FF2B5EF4-FFF2-40B4-BE49-F238E27FC236}">
                  <a16:creationId xmlns:a16="http://schemas.microsoft.com/office/drawing/2014/main" id="{24C2D15C-2042-3E3B-9A51-F1F403BD1B81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Овал 9">
              <a:extLst>
                <a:ext uri="{FF2B5EF4-FFF2-40B4-BE49-F238E27FC236}">
                  <a16:creationId xmlns:a16="http://schemas.microsoft.com/office/drawing/2014/main" id="{910499F1-D2CA-36CC-6737-A582FEC9D27E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1BECF380-C850-2641-B664-012092FFA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70779" y="1905000"/>
            <a:ext cx="8090646" cy="4267187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F3B197B-DB5B-B65B-3690-D60E50A7A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0600" y="3708820"/>
            <a:ext cx="1576047" cy="1674550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38F98C6-0058-5365-F270-DD991E1B88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42261" y="3471797"/>
            <a:ext cx="2547681" cy="3180694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sp>
        <p:nvSpPr>
          <p:cNvPr id="23" name="Заголовок 13">
            <a:extLst>
              <a:ext uri="{FF2B5EF4-FFF2-40B4-BE49-F238E27FC236}">
                <a16:creationId xmlns:a16="http://schemas.microsoft.com/office/drawing/2014/main" id="{30FD174E-4CF8-E54B-5993-A368FF9CFD5D}"/>
              </a:ext>
            </a:extLst>
          </p:cNvPr>
          <p:cNvSpPr txBox="1">
            <a:spLocks/>
          </p:cNvSpPr>
          <p:nvPr/>
        </p:nvSpPr>
        <p:spPr>
          <a:xfrm>
            <a:off x="834421" y="1024288"/>
            <a:ext cx="3718124" cy="3189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1..Joint Check, 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execute right click on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Checks (1)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=&gt; </a:t>
            </a:r>
            <a:r>
              <a:rPr lang="en-GB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=&gt; Joint Check API WSD (21st, 2000)</a:t>
            </a:r>
            <a:endParaRPr lang="en-GB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uk-UA" sz="1400" b="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A4F92E1-8F4A-8925-CBCA-566C80675DF0}"/>
              </a:ext>
            </a:extLst>
          </p:cNvPr>
          <p:cNvGrpSpPr/>
          <p:nvPr/>
        </p:nvGrpSpPr>
        <p:grpSpPr>
          <a:xfrm rot="10800000">
            <a:off x="8305800" y="5878543"/>
            <a:ext cx="598136" cy="293644"/>
            <a:chOff x="4963406" y="2502254"/>
            <a:chExt cx="598136" cy="293644"/>
          </a:xfrm>
        </p:grpSpPr>
        <p:sp>
          <p:nvSpPr>
            <p:cNvPr id="38" name="Прямокутник: округлені кути 70">
              <a:extLst>
                <a:ext uri="{FF2B5EF4-FFF2-40B4-BE49-F238E27FC236}">
                  <a16:creationId xmlns:a16="http://schemas.microsoft.com/office/drawing/2014/main" id="{DF98DFF7-CF73-90A7-4005-17EF56977EFA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39" name="Рівнобедрений трикутник 71">
              <a:extLst>
                <a:ext uri="{FF2B5EF4-FFF2-40B4-BE49-F238E27FC236}">
                  <a16:creationId xmlns:a16="http://schemas.microsoft.com/office/drawing/2014/main" id="{F56E9D38-5D2F-CC2B-B1C6-7442390190FF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24" name="Прямокутник: округлені кути 11">
            <a:extLst>
              <a:ext uri="{FF2B5EF4-FFF2-40B4-BE49-F238E27FC236}">
                <a16:creationId xmlns:a16="http://schemas.microsoft.com/office/drawing/2014/main" id="{53FEE2D1-77DF-8E4A-30DB-49C752EDEA9C}"/>
              </a:ext>
            </a:extLst>
          </p:cNvPr>
          <p:cNvSpPr/>
          <p:nvPr/>
        </p:nvSpPr>
        <p:spPr>
          <a:xfrm rot="10800000" flipV="1">
            <a:off x="4875179" y="1094907"/>
            <a:ext cx="7164421" cy="458092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b="1" dirty="0">
                <a:solidFill>
                  <a:schemeClr val="bg1"/>
                </a:solidFill>
                <a:cs typeface="Calibri"/>
              </a:rPr>
              <a:t>Joint Check </a:t>
            </a:r>
            <a:r>
              <a:rPr lang="en-NL" sz="1400" b="1" dirty="0">
                <a:solidFill>
                  <a:schemeClr val="bg1"/>
                </a:solidFill>
                <a:cs typeface="Calibri"/>
              </a:rPr>
              <a:t>API WSD</a:t>
            </a:r>
            <a:r>
              <a:rPr lang="en-GB" sz="1400" b="1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bg1"/>
                </a:solidFill>
                <a:cs typeface="Calibri"/>
              </a:rPr>
              <a:t>is a part of the </a:t>
            </a:r>
            <a:r>
              <a:rPr lang="en-NL" sz="1400" dirty="0">
                <a:solidFill>
                  <a:schemeClr val="bg1"/>
                </a:solidFill>
                <a:cs typeface="Calibri"/>
              </a:rPr>
              <a:t>S</a:t>
            </a:r>
            <a:r>
              <a:rPr lang="en-GB" sz="1400" dirty="0" err="1">
                <a:solidFill>
                  <a:schemeClr val="bg1"/>
                </a:solidFill>
                <a:cs typeface="Calibri"/>
              </a:rPr>
              <a:t>tandard</a:t>
            </a:r>
            <a:r>
              <a:rPr lang="en-GB" sz="1400" dirty="0">
                <a:solidFill>
                  <a:schemeClr val="bg1"/>
                </a:solidFill>
                <a:cs typeface="Calibri"/>
              </a:rPr>
              <a:t> </a:t>
            </a:r>
            <a:r>
              <a:rPr lang="en-NL" sz="1400" b="1" dirty="0">
                <a:solidFill>
                  <a:schemeClr val="bg1"/>
                </a:solidFill>
                <a:cs typeface="Calibri"/>
              </a:rPr>
              <a:t>API RP WSD (21st, published in 2000).</a:t>
            </a:r>
            <a:endParaRPr lang="en-GB" sz="14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5CF785-8F62-0B72-6289-179CF93877FF}"/>
              </a:ext>
            </a:extLst>
          </p:cNvPr>
          <p:cNvSpPr txBox="1"/>
          <p:nvPr/>
        </p:nvSpPr>
        <p:spPr>
          <a:xfrm>
            <a:off x="488694" y="3447210"/>
            <a:ext cx="30013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1400" b="1" dirty="0"/>
              <a:t>Joint Check API WSD interface is similar to Joint Check API LRFD.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61BA7EC-9615-A876-2023-5E47B5B4852F}"/>
              </a:ext>
            </a:extLst>
          </p:cNvPr>
          <p:cNvSpPr/>
          <p:nvPr/>
        </p:nvSpPr>
        <p:spPr>
          <a:xfrm>
            <a:off x="488694" y="3429000"/>
            <a:ext cx="2864106" cy="541430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468048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28CE64-4518-8D5B-E833-AD3D04464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5A74DA-9E1E-32A0-5ACA-4EDEF62EB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Find connections in Joint Check API</a:t>
            </a:r>
            <a:r>
              <a:rPr lang="en-US" dirty="0"/>
              <a:t> </a:t>
            </a:r>
            <a:r>
              <a:rPr lang="en-NL" dirty="0"/>
              <a:t>WSD 2</a:t>
            </a:r>
            <a:endParaRPr lang="hsb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969553-BF5D-9E12-99A7-C5FCF29217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08274" y="1052552"/>
            <a:ext cx="7236606" cy="4887937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01C361-0FE1-2CEC-FB20-F0B2D99A2E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7000" y="2013381"/>
            <a:ext cx="2632953" cy="3477046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grpSp>
        <p:nvGrpSpPr>
          <p:cNvPr id="6" name="Групувати 10">
            <a:extLst>
              <a:ext uri="{FF2B5EF4-FFF2-40B4-BE49-F238E27FC236}">
                <a16:creationId xmlns:a16="http://schemas.microsoft.com/office/drawing/2014/main" id="{2FA2E9EB-95D2-763F-53DA-3A006F4DC261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7" name="Пряма сполучна лінія 5">
              <a:extLst>
                <a:ext uri="{FF2B5EF4-FFF2-40B4-BE49-F238E27FC236}">
                  <a16:creationId xmlns:a16="http://schemas.microsoft.com/office/drawing/2014/main" id="{42B1E5D6-0EDE-FCC5-0CAA-1A12674D24FA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Овал 9">
              <a:extLst>
                <a:ext uri="{FF2B5EF4-FFF2-40B4-BE49-F238E27FC236}">
                  <a16:creationId xmlns:a16="http://schemas.microsoft.com/office/drawing/2014/main" id="{938E52DA-E5C5-B3D3-44C1-94BB87487FB8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9" name="Групувати 72">
            <a:extLst>
              <a:ext uri="{FF2B5EF4-FFF2-40B4-BE49-F238E27FC236}">
                <a16:creationId xmlns:a16="http://schemas.microsoft.com/office/drawing/2014/main" id="{87B2A4D9-D201-21BF-D9FE-591D2CFDA6AA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11" name="Пряма сполучна лінія 21">
              <a:extLst>
                <a:ext uri="{FF2B5EF4-FFF2-40B4-BE49-F238E27FC236}">
                  <a16:creationId xmlns:a16="http://schemas.microsoft.com/office/drawing/2014/main" id="{5A6242A2-3511-06F7-673D-A8BB6D65CCEF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22">
              <a:extLst>
                <a:ext uri="{FF2B5EF4-FFF2-40B4-BE49-F238E27FC236}">
                  <a16:creationId xmlns:a16="http://schemas.microsoft.com/office/drawing/2014/main" id="{A990D73F-53F3-43A4-34CC-551261779E3A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3" name="Групувати 30">
            <a:extLst>
              <a:ext uri="{FF2B5EF4-FFF2-40B4-BE49-F238E27FC236}">
                <a16:creationId xmlns:a16="http://schemas.microsoft.com/office/drawing/2014/main" id="{291B177F-1227-4AC8-0DCC-50D3028A480D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4" name="Пряма сполучна лінія 31">
              <a:extLst>
                <a:ext uri="{FF2B5EF4-FFF2-40B4-BE49-F238E27FC236}">
                  <a16:creationId xmlns:a16="http://schemas.microsoft.com/office/drawing/2014/main" id="{8392D2A4-44C4-8E3F-EAB4-4042C737AA57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Овал 32">
              <a:extLst>
                <a:ext uri="{FF2B5EF4-FFF2-40B4-BE49-F238E27FC236}">
                  <a16:creationId xmlns:a16="http://schemas.microsoft.com/office/drawing/2014/main" id="{D6FF7EDE-AA20-2411-D53B-1670645AE206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6" name="Заголовок 13">
            <a:extLst>
              <a:ext uri="{FF2B5EF4-FFF2-40B4-BE49-F238E27FC236}">
                <a16:creationId xmlns:a16="http://schemas.microsoft.com/office/drawing/2014/main" id="{023ACDF3-C1CB-5A90-024F-D11768EDFCF7}"/>
              </a:ext>
            </a:extLst>
          </p:cNvPr>
          <p:cNvSpPr txBox="1">
            <a:spLocks/>
          </p:cNvSpPr>
          <p:nvPr/>
        </p:nvSpPr>
        <p:spPr>
          <a:xfrm>
            <a:off x="861114" y="1284325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Find Connections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Заголовок 13">
            <a:extLst>
              <a:ext uri="{FF2B5EF4-FFF2-40B4-BE49-F238E27FC236}">
                <a16:creationId xmlns:a16="http://schemas.microsoft.com/office/drawing/2014/main" id="{AC45DC6A-5D36-105D-233C-FEDA355395CE}"/>
              </a:ext>
            </a:extLst>
          </p:cNvPr>
          <p:cNvSpPr txBox="1">
            <a:spLocks/>
          </p:cNvSpPr>
          <p:nvPr/>
        </p:nvSpPr>
        <p:spPr>
          <a:xfrm>
            <a:off x="855171" y="1917413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Close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Заголовок 13">
            <a:extLst>
              <a:ext uri="{FF2B5EF4-FFF2-40B4-BE49-F238E27FC236}">
                <a16:creationId xmlns:a16="http://schemas.microsoft.com/office/drawing/2014/main" id="{62099EAD-209C-48AF-A61C-99CFDCFF429D}"/>
              </a:ext>
            </a:extLst>
          </p:cNvPr>
          <p:cNvSpPr txBox="1">
            <a:spLocks/>
          </p:cNvSpPr>
          <p:nvPr/>
        </p:nvSpPr>
        <p:spPr>
          <a:xfrm>
            <a:off x="855171" y="2544209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OK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00CD43-C445-36BB-3DD7-A9E3FE07E7C5}"/>
              </a:ext>
            </a:extLst>
          </p:cNvPr>
          <p:cNvSpPr txBox="1"/>
          <p:nvPr/>
        </p:nvSpPr>
        <p:spPr>
          <a:xfrm>
            <a:off x="4952999" y="6129271"/>
            <a:ext cx="50875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1400" b="1" dirty="0"/>
              <a:t>The detailed descriptive steps on how to check Connections Design have been presented on slides 10-19.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E023E8E-AEBD-56E4-F0CC-92A678EA578F}"/>
              </a:ext>
            </a:extLst>
          </p:cNvPr>
          <p:cNvSpPr/>
          <p:nvPr/>
        </p:nvSpPr>
        <p:spPr>
          <a:xfrm>
            <a:off x="4952999" y="6133931"/>
            <a:ext cx="4923418" cy="526329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A3D117-87A2-3CAF-DBD1-9F1235DA0E1B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7392448" y="4609932"/>
            <a:ext cx="22260" cy="1523999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E3C0BEB-56E2-B7FC-87F2-1403DE7FBAA1}"/>
              </a:ext>
            </a:extLst>
          </p:cNvPr>
          <p:cNvGrpSpPr/>
          <p:nvPr/>
        </p:nvGrpSpPr>
        <p:grpSpPr>
          <a:xfrm>
            <a:off x="4323475" y="5738126"/>
            <a:ext cx="598136" cy="293644"/>
            <a:chOff x="4963406" y="2502254"/>
            <a:chExt cx="598136" cy="293644"/>
          </a:xfrm>
        </p:grpSpPr>
        <p:sp>
          <p:nvSpPr>
            <p:cNvPr id="26" name="Прямокутник: округлені кути 70">
              <a:extLst>
                <a:ext uri="{FF2B5EF4-FFF2-40B4-BE49-F238E27FC236}">
                  <a16:creationId xmlns:a16="http://schemas.microsoft.com/office/drawing/2014/main" id="{AA5B199B-3C84-484B-F3D0-92BC8DB4B11E}"/>
                </a:ext>
              </a:extLst>
            </p:cNvPr>
            <p:cNvSpPr/>
            <p:nvPr/>
          </p:nvSpPr>
          <p:spPr>
            <a:xfrm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27" name="Рівнобедрений трикутник 71">
              <a:extLst>
                <a:ext uri="{FF2B5EF4-FFF2-40B4-BE49-F238E27FC236}">
                  <a16:creationId xmlns:a16="http://schemas.microsoft.com/office/drawing/2014/main" id="{BDF9E233-9F0B-D59C-C6C6-9E0EF2886F2E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8" name="Групувати 68">
            <a:extLst>
              <a:ext uri="{FF2B5EF4-FFF2-40B4-BE49-F238E27FC236}">
                <a16:creationId xmlns:a16="http://schemas.microsoft.com/office/drawing/2014/main" id="{B885276F-1AFB-4744-018D-7ECB6172B660}"/>
              </a:ext>
            </a:extLst>
          </p:cNvPr>
          <p:cNvGrpSpPr/>
          <p:nvPr/>
        </p:nvGrpSpPr>
        <p:grpSpPr>
          <a:xfrm>
            <a:off x="8279947" y="4909816"/>
            <a:ext cx="501087" cy="390693"/>
            <a:chOff x="5029200" y="1724931"/>
            <a:chExt cx="883328" cy="706798"/>
          </a:xfrm>
        </p:grpSpPr>
        <p:sp>
          <p:nvSpPr>
            <p:cNvPr id="29" name="Прямокутник: округлені кути 70">
              <a:extLst>
                <a:ext uri="{FF2B5EF4-FFF2-40B4-BE49-F238E27FC236}">
                  <a16:creationId xmlns:a16="http://schemas.microsoft.com/office/drawing/2014/main" id="{AB05D6B0-1DEC-47E3-6AF4-143063E0A01D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0" name="Рівнобедрений трикутник 71">
              <a:extLst>
                <a:ext uri="{FF2B5EF4-FFF2-40B4-BE49-F238E27FC236}">
                  <a16:creationId xmlns:a16="http://schemas.microsoft.com/office/drawing/2014/main" id="{1A4060FB-4024-1BFD-B9D8-9330A4997CD1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1" name="Групувати 68">
            <a:extLst>
              <a:ext uri="{FF2B5EF4-FFF2-40B4-BE49-F238E27FC236}">
                <a16:creationId xmlns:a16="http://schemas.microsoft.com/office/drawing/2014/main" id="{9444AD5F-3936-CA0A-577E-76B20C21BAEB}"/>
              </a:ext>
            </a:extLst>
          </p:cNvPr>
          <p:cNvGrpSpPr/>
          <p:nvPr/>
        </p:nvGrpSpPr>
        <p:grpSpPr>
          <a:xfrm>
            <a:off x="9539422" y="5389636"/>
            <a:ext cx="501087" cy="390693"/>
            <a:chOff x="5029200" y="1724931"/>
            <a:chExt cx="883328" cy="706798"/>
          </a:xfrm>
        </p:grpSpPr>
        <p:sp>
          <p:nvSpPr>
            <p:cNvPr id="32" name="Прямокутник: округлені кути 70">
              <a:extLst>
                <a:ext uri="{FF2B5EF4-FFF2-40B4-BE49-F238E27FC236}">
                  <a16:creationId xmlns:a16="http://schemas.microsoft.com/office/drawing/2014/main" id="{E6293486-4336-6676-3F56-430CD1653E92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33" name="Рівнобедрений трикутник 71">
              <a:extLst>
                <a:ext uri="{FF2B5EF4-FFF2-40B4-BE49-F238E27FC236}">
                  <a16:creationId xmlns:a16="http://schemas.microsoft.com/office/drawing/2014/main" id="{334D30C0-ED41-9F82-AFEA-924010C43EED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1908211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7E9C0B-62B4-AF21-4729-C95B3B0189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3A4F54-9536-B7B3-5A40-348C2CB65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225" dirty="0"/>
              <a:t>Joint</a:t>
            </a:r>
            <a:r>
              <a:rPr lang="en-GB" spc="265" dirty="0"/>
              <a:t> </a:t>
            </a:r>
            <a:r>
              <a:rPr lang="en-GB" spc="229" dirty="0"/>
              <a:t>Check</a:t>
            </a:r>
            <a:r>
              <a:rPr lang="en-NL" spc="229" dirty="0"/>
              <a:t> API WSD</a:t>
            </a:r>
            <a:r>
              <a:rPr lang="en-GB" spc="254" dirty="0"/>
              <a:t> </a:t>
            </a:r>
            <a:r>
              <a:rPr lang="en-NL" spc="254" dirty="0"/>
              <a:t>2 </a:t>
            </a:r>
            <a:r>
              <a:rPr lang="en-GB" spc="125" dirty="0"/>
              <a:t>Criteria</a:t>
            </a:r>
            <a:r>
              <a:rPr lang="en-GB" spc="245" dirty="0"/>
              <a:t> </a:t>
            </a:r>
            <a:r>
              <a:rPr lang="en-GB" spc="55" dirty="0"/>
              <a:t>Plot</a:t>
            </a:r>
            <a:endParaRPr lang="en-GB" dirty="0"/>
          </a:p>
        </p:txBody>
      </p:sp>
      <p:sp>
        <p:nvSpPr>
          <p:cNvPr id="4" name="Заголовок 13">
            <a:extLst>
              <a:ext uri="{FF2B5EF4-FFF2-40B4-BE49-F238E27FC236}">
                <a16:creationId xmlns:a16="http://schemas.microsoft.com/office/drawing/2014/main" id="{8DE42B94-2328-3FDC-3A33-62FD1A8D0183}"/>
              </a:ext>
            </a:extLst>
          </p:cNvPr>
          <p:cNvSpPr txBox="1">
            <a:spLocks/>
          </p:cNvSpPr>
          <p:nvPr/>
        </p:nvSpPr>
        <p:spPr>
          <a:xfrm>
            <a:off x="889002" y="1230991"/>
            <a:ext cx="3468304" cy="32921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grpSp>
        <p:nvGrpSpPr>
          <p:cNvPr id="5" name="Групувати 10">
            <a:extLst>
              <a:ext uri="{FF2B5EF4-FFF2-40B4-BE49-F238E27FC236}">
                <a16:creationId xmlns:a16="http://schemas.microsoft.com/office/drawing/2014/main" id="{72879260-3D84-FD0E-2855-0ED5EB21BE78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6" name="Пряма сполучна лінія 5">
              <a:extLst>
                <a:ext uri="{FF2B5EF4-FFF2-40B4-BE49-F238E27FC236}">
                  <a16:creationId xmlns:a16="http://schemas.microsoft.com/office/drawing/2014/main" id="{344F7C8E-8582-209F-BF9A-93705C42ACE6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Овал 9">
              <a:extLst>
                <a:ext uri="{FF2B5EF4-FFF2-40B4-BE49-F238E27FC236}">
                  <a16:creationId xmlns:a16="http://schemas.microsoft.com/office/drawing/2014/main" id="{4A420EAB-0E12-6608-A305-7D3FDCFDED32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8" name="Групувати 72">
            <a:extLst>
              <a:ext uri="{FF2B5EF4-FFF2-40B4-BE49-F238E27FC236}">
                <a16:creationId xmlns:a16="http://schemas.microsoft.com/office/drawing/2014/main" id="{5B8F699B-71AC-6FD7-EF78-223A8D44EF58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9" name="Пряма сполучна лінія 21">
              <a:extLst>
                <a:ext uri="{FF2B5EF4-FFF2-40B4-BE49-F238E27FC236}">
                  <a16:creationId xmlns:a16="http://schemas.microsoft.com/office/drawing/2014/main" id="{26CE930B-5B0A-D253-4FB1-A2441C4DE2F4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22">
              <a:extLst>
                <a:ext uri="{FF2B5EF4-FFF2-40B4-BE49-F238E27FC236}">
                  <a16:creationId xmlns:a16="http://schemas.microsoft.com/office/drawing/2014/main" id="{0BF704EE-AC9A-261B-432F-2CB49EFA0E9B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1" name="Групувати 30">
            <a:extLst>
              <a:ext uri="{FF2B5EF4-FFF2-40B4-BE49-F238E27FC236}">
                <a16:creationId xmlns:a16="http://schemas.microsoft.com/office/drawing/2014/main" id="{9FE4AAF8-3916-2D66-12EC-2EF2115BE1BC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2" name="Пряма сполучна лінія 31">
              <a:extLst>
                <a:ext uri="{FF2B5EF4-FFF2-40B4-BE49-F238E27FC236}">
                  <a16:creationId xmlns:a16="http://schemas.microsoft.com/office/drawing/2014/main" id="{1E51B80B-CA62-4456-3BFD-96A7E60CD952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Овал 32">
              <a:extLst>
                <a:ext uri="{FF2B5EF4-FFF2-40B4-BE49-F238E27FC236}">
                  <a16:creationId xmlns:a16="http://schemas.microsoft.com/office/drawing/2014/main" id="{73356648-9E25-A2C5-95C8-0CA55279BC26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4" name="Групувати 10">
            <a:extLst>
              <a:ext uri="{FF2B5EF4-FFF2-40B4-BE49-F238E27FC236}">
                <a16:creationId xmlns:a16="http://schemas.microsoft.com/office/drawing/2014/main" id="{2F77B8C1-05AD-3D80-4C23-F0396DE45CC7}"/>
              </a:ext>
            </a:extLst>
          </p:cNvPr>
          <p:cNvGrpSpPr/>
          <p:nvPr/>
        </p:nvGrpSpPr>
        <p:grpSpPr>
          <a:xfrm>
            <a:off x="0" y="3013247"/>
            <a:ext cx="720039" cy="427355"/>
            <a:chOff x="148771" y="1457182"/>
            <a:chExt cx="720039" cy="427355"/>
          </a:xfrm>
        </p:grpSpPr>
        <p:cxnSp>
          <p:nvCxnSpPr>
            <p:cNvPr id="15" name="Пряма сполучна лінія 5">
              <a:extLst>
                <a:ext uri="{FF2B5EF4-FFF2-40B4-BE49-F238E27FC236}">
                  <a16:creationId xmlns:a16="http://schemas.microsoft.com/office/drawing/2014/main" id="{97920F92-D004-C8DA-C928-5C77E53CCC93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Овал 9">
              <a:extLst>
                <a:ext uri="{FF2B5EF4-FFF2-40B4-BE49-F238E27FC236}">
                  <a16:creationId xmlns:a16="http://schemas.microsoft.com/office/drawing/2014/main" id="{9FC0A3A3-9B86-D14A-0CD5-5308EE4C1FB4}"/>
                </a:ext>
              </a:extLst>
            </p:cNvPr>
            <p:cNvSpPr/>
            <p:nvPr/>
          </p:nvSpPr>
          <p:spPr>
            <a:xfrm>
              <a:off x="441455" y="145718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4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7" name="Заголовок 13">
            <a:extLst>
              <a:ext uri="{FF2B5EF4-FFF2-40B4-BE49-F238E27FC236}">
                <a16:creationId xmlns:a16="http://schemas.microsoft.com/office/drawing/2014/main" id="{2366BC71-A516-9843-4C07-CD008DAD8E6E}"/>
              </a:ext>
            </a:extLst>
          </p:cNvPr>
          <p:cNvSpPr txBox="1">
            <a:spLocks/>
          </p:cNvSpPr>
          <p:nvPr/>
        </p:nvSpPr>
        <p:spPr>
          <a:xfrm>
            <a:off x="861039" y="1725215"/>
            <a:ext cx="3795128" cy="42552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Press      and select Load Set =&gt;</a:t>
            </a:r>
            <a:r>
              <a:rPr lang="uk-UA" sz="140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Load Set 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=&gt;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1..All loads combination;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Press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OK    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18" name="Заголовок 13">
            <a:extLst>
              <a:ext uri="{FF2B5EF4-FFF2-40B4-BE49-F238E27FC236}">
                <a16:creationId xmlns:a16="http://schemas.microsoft.com/office/drawing/2014/main" id="{60737779-0CB7-10DF-0BDA-CBAC08A15F22}"/>
              </a:ext>
            </a:extLst>
          </p:cNvPr>
          <p:cNvSpPr txBox="1">
            <a:spLocks/>
          </p:cNvSpPr>
          <p:nvPr/>
        </p:nvSpPr>
        <p:spPr>
          <a:xfrm>
            <a:off x="841236" y="2535689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Parameter: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Overall</a:t>
            </a:r>
            <a:r>
              <a:rPr lang="en-GB" sz="1400" i="1" spc="-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U</a:t>
            </a:r>
            <a:r>
              <a:rPr lang="en-NL" sz="1400" i="1" spc="-5" dirty="0">
                <a:solidFill>
                  <a:schemeClr val="tx1"/>
                </a:solidFill>
                <a:latin typeface="+mn-lt"/>
                <a:cs typeface="Calibri"/>
              </a:rPr>
              <a:t>F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19" name="Заголовок 13">
            <a:extLst>
              <a:ext uri="{FF2B5EF4-FFF2-40B4-BE49-F238E27FC236}">
                <a16:creationId xmlns:a16="http://schemas.microsoft.com/office/drawing/2014/main" id="{3D4C410F-78EE-8080-5B94-199B320EFFBD}"/>
              </a:ext>
            </a:extLst>
          </p:cNvPr>
          <p:cNvSpPr txBox="1">
            <a:spLocks/>
          </p:cNvSpPr>
          <p:nvPr/>
        </p:nvSpPr>
        <p:spPr>
          <a:xfrm>
            <a:off x="846784" y="3122290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GB" sz="1400" spc="-20" dirty="0">
                <a:solidFill>
                  <a:schemeClr val="tx1"/>
                </a:solidFill>
                <a:latin typeface="+mn-lt"/>
                <a:cs typeface="Calibri"/>
              </a:rPr>
              <a:t>Press </a:t>
            </a:r>
            <a:r>
              <a:rPr lang="en-NL" sz="1400" spc="-20" dirty="0">
                <a:solidFill>
                  <a:schemeClr val="tx1"/>
                </a:solidFill>
                <a:latin typeface="+mn-lt"/>
                <a:cs typeface="Calibri"/>
              </a:rPr>
              <a:t>      and then Preview</a:t>
            </a:r>
            <a:r>
              <a:rPr lang="en-GB" sz="1400" spc="-2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b="0" spc="-2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BD86140-FA3C-7DF3-AB28-7F7760692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49618" y="930679"/>
            <a:ext cx="2436442" cy="1895010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sp>
        <p:nvSpPr>
          <p:cNvPr id="27" name="Заголовок 13">
            <a:extLst>
              <a:ext uri="{FF2B5EF4-FFF2-40B4-BE49-F238E27FC236}">
                <a16:creationId xmlns:a16="http://schemas.microsoft.com/office/drawing/2014/main" id="{E8952962-0295-602E-2809-2280C655F291}"/>
              </a:ext>
            </a:extLst>
          </p:cNvPr>
          <p:cNvSpPr txBox="1">
            <a:spLocks/>
          </p:cNvSpPr>
          <p:nvPr/>
        </p:nvSpPr>
        <p:spPr>
          <a:xfrm>
            <a:off x="882682" y="1029726"/>
            <a:ext cx="4264111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In Standards =&gt; 1..Joint Check =&gt; Checks (2), execute right click on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2..Joint Check API WSD 2 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and select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Criteria Plot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FD703BB-039A-0A12-F7E9-A5A32E4874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7509" y="4311349"/>
            <a:ext cx="3394964" cy="2427124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15C3F59-24BD-7217-04EA-B87139B984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92587" y="935864"/>
            <a:ext cx="4517767" cy="2987904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74EFB33-4986-A5F6-2D3C-35605366C9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2212" y="1768278"/>
            <a:ext cx="211666" cy="228600"/>
          </a:xfrm>
          <a:prstGeom prst="rect">
            <a:avLst/>
          </a:prstGeom>
          <a:ln>
            <a:solidFill>
              <a:srgbClr val="57316F"/>
            </a:solidFill>
          </a:ln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9123095-359B-FFDA-EB0E-860C17C143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35019" y="3481610"/>
            <a:ext cx="2955838" cy="3274964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25F59B21-F142-F750-34CE-F4680DAFA8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4221" y="3095559"/>
            <a:ext cx="247650" cy="257175"/>
          </a:xfrm>
          <a:prstGeom prst="rect">
            <a:avLst/>
          </a:prstGeom>
          <a:ln>
            <a:solidFill>
              <a:srgbClr val="57316F"/>
            </a:solidFill>
          </a:ln>
        </p:spPr>
      </p:pic>
      <p:grpSp>
        <p:nvGrpSpPr>
          <p:cNvPr id="50" name="Групувати 10">
            <a:extLst>
              <a:ext uri="{FF2B5EF4-FFF2-40B4-BE49-F238E27FC236}">
                <a16:creationId xmlns:a16="http://schemas.microsoft.com/office/drawing/2014/main" id="{0E0BD188-B0F1-3E02-AE56-46C7E32C02A2}"/>
              </a:ext>
            </a:extLst>
          </p:cNvPr>
          <p:cNvGrpSpPr/>
          <p:nvPr/>
        </p:nvGrpSpPr>
        <p:grpSpPr>
          <a:xfrm>
            <a:off x="-8467" y="3631075"/>
            <a:ext cx="735784" cy="427355"/>
            <a:chOff x="148771" y="1462722"/>
            <a:chExt cx="735784" cy="427355"/>
          </a:xfrm>
        </p:grpSpPr>
        <p:cxnSp>
          <p:nvCxnSpPr>
            <p:cNvPr id="51" name="Пряма сполучна лінія 5">
              <a:extLst>
                <a:ext uri="{FF2B5EF4-FFF2-40B4-BE49-F238E27FC236}">
                  <a16:creationId xmlns:a16="http://schemas.microsoft.com/office/drawing/2014/main" id="{AAF3C178-0FCC-A476-9919-CC3D3A3BDD18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9">
              <a:extLst>
                <a:ext uri="{FF2B5EF4-FFF2-40B4-BE49-F238E27FC236}">
                  <a16:creationId xmlns:a16="http://schemas.microsoft.com/office/drawing/2014/main" id="{5F57FAFD-7ABB-5691-6CA1-33A8519A6A24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5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53" name="Заголовок 13">
            <a:extLst>
              <a:ext uri="{FF2B5EF4-FFF2-40B4-BE49-F238E27FC236}">
                <a16:creationId xmlns:a16="http://schemas.microsoft.com/office/drawing/2014/main" id="{8FDEE5C6-7F30-37D7-8DA5-B93ABF38A57F}"/>
              </a:ext>
            </a:extLst>
          </p:cNvPr>
          <p:cNvSpPr txBox="1">
            <a:spLocks/>
          </p:cNvSpPr>
          <p:nvPr/>
        </p:nvSpPr>
        <p:spPr>
          <a:xfrm>
            <a:off x="861039" y="3764273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OK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63" name="Групувати 68">
            <a:extLst>
              <a:ext uri="{FF2B5EF4-FFF2-40B4-BE49-F238E27FC236}">
                <a16:creationId xmlns:a16="http://schemas.microsoft.com/office/drawing/2014/main" id="{70748063-BF5B-5474-B3BC-9A7E1123AE42}"/>
              </a:ext>
            </a:extLst>
          </p:cNvPr>
          <p:cNvGrpSpPr/>
          <p:nvPr/>
        </p:nvGrpSpPr>
        <p:grpSpPr>
          <a:xfrm rot="10800000">
            <a:off x="5573751" y="4811310"/>
            <a:ext cx="501087" cy="390693"/>
            <a:chOff x="5029200" y="1724931"/>
            <a:chExt cx="883328" cy="706798"/>
          </a:xfrm>
        </p:grpSpPr>
        <p:sp>
          <p:nvSpPr>
            <p:cNvPr id="64" name="Прямокутник: округлені кути 70">
              <a:extLst>
                <a:ext uri="{FF2B5EF4-FFF2-40B4-BE49-F238E27FC236}">
                  <a16:creationId xmlns:a16="http://schemas.microsoft.com/office/drawing/2014/main" id="{7ACFE6D8-580E-4EB7-6185-3FFA07C5CEC5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65" name="Рівнобедрений трикутник 71">
              <a:extLst>
                <a:ext uri="{FF2B5EF4-FFF2-40B4-BE49-F238E27FC236}">
                  <a16:creationId xmlns:a16="http://schemas.microsoft.com/office/drawing/2014/main" id="{59604B2E-DF88-C5AC-6BF6-CF4F876842F0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8" name="Групувати 68">
            <a:extLst>
              <a:ext uri="{FF2B5EF4-FFF2-40B4-BE49-F238E27FC236}">
                <a16:creationId xmlns:a16="http://schemas.microsoft.com/office/drawing/2014/main" id="{D2B4BEEE-BBF6-A310-85FB-9E1F570EAF7D}"/>
              </a:ext>
            </a:extLst>
          </p:cNvPr>
          <p:cNvGrpSpPr/>
          <p:nvPr/>
        </p:nvGrpSpPr>
        <p:grpSpPr>
          <a:xfrm>
            <a:off x="8305800" y="6205481"/>
            <a:ext cx="501087" cy="390693"/>
            <a:chOff x="5029200" y="1724931"/>
            <a:chExt cx="883328" cy="706798"/>
          </a:xfrm>
        </p:grpSpPr>
        <p:sp>
          <p:nvSpPr>
            <p:cNvPr id="29" name="Прямокутник: округлені кути 70">
              <a:extLst>
                <a:ext uri="{FF2B5EF4-FFF2-40B4-BE49-F238E27FC236}">
                  <a16:creationId xmlns:a16="http://schemas.microsoft.com/office/drawing/2014/main" id="{59E4EB01-D534-6006-1471-87ED6E127DD5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0" name="Рівнобедрений трикутник 71">
              <a:extLst>
                <a:ext uri="{FF2B5EF4-FFF2-40B4-BE49-F238E27FC236}">
                  <a16:creationId xmlns:a16="http://schemas.microsoft.com/office/drawing/2014/main" id="{10A7CF53-9EF2-D9CA-417A-815614429467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1" name="Групувати 68">
            <a:extLst>
              <a:ext uri="{FF2B5EF4-FFF2-40B4-BE49-F238E27FC236}">
                <a16:creationId xmlns:a16="http://schemas.microsoft.com/office/drawing/2014/main" id="{07130CB9-3CE4-74D4-C98C-71E55CC836B1}"/>
              </a:ext>
            </a:extLst>
          </p:cNvPr>
          <p:cNvGrpSpPr/>
          <p:nvPr/>
        </p:nvGrpSpPr>
        <p:grpSpPr>
          <a:xfrm>
            <a:off x="10999312" y="3332814"/>
            <a:ext cx="501087" cy="390693"/>
            <a:chOff x="5029200" y="1724931"/>
            <a:chExt cx="883328" cy="706798"/>
          </a:xfrm>
        </p:grpSpPr>
        <p:sp>
          <p:nvSpPr>
            <p:cNvPr id="23" name="Прямокутник: округлені кути 70">
              <a:extLst>
                <a:ext uri="{FF2B5EF4-FFF2-40B4-BE49-F238E27FC236}">
                  <a16:creationId xmlns:a16="http://schemas.microsoft.com/office/drawing/2014/main" id="{63404698-D7D9-BFCA-5E66-0A6A97AE5DAB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5</a:t>
              </a:r>
              <a:endParaRPr lang="uk-UA" sz="1600" dirty="0"/>
            </a:p>
          </p:txBody>
        </p:sp>
        <p:sp>
          <p:nvSpPr>
            <p:cNvPr id="37" name="Рівнобедрений трикутник 71">
              <a:extLst>
                <a:ext uri="{FF2B5EF4-FFF2-40B4-BE49-F238E27FC236}">
                  <a16:creationId xmlns:a16="http://schemas.microsoft.com/office/drawing/2014/main" id="{4A9385A6-96CE-2348-BB1F-B4FC4468CF44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4A51EBD-5965-2E68-5E6F-F0EA4986F2A6}"/>
              </a:ext>
            </a:extLst>
          </p:cNvPr>
          <p:cNvGrpSpPr/>
          <p:nvPr/>
        </p:nvGrpSpPr>
        <p:grpSpPr>
          <a:xfrm>
            <a:off x="10130817" y="3644167"/>
            <a:ext cx="605268" cy="293644"/>
            <a:chOff x="6320259" y="2502254"/>
            <a:chExt cx="605268" cy="293644"/>
          </a:xfrm>
        </p:grpSpPr>
        <p:sp>
          <p:nvSpPr>
            <p:cNvPr id="67" name="Прямокутник: округлені кути 70">
              <a:extLst>
                <a:ext uri="{FF2B5EF4-FFF2-40B4-BE49-F238E27FC236}">
                  <a16:creationId xmlns:a16="http://schemas.microsoft.com/office/drawing/2014/main" id="{83C96E86-EE98-63B9-BAC1-5264502322CC}"/>
                </a:ext>
              </a:extLst>
            </p:cNvPr>
            <p:cNvSpPr/>
            <p:nvPr/>
          </p:nvSpPr>
          <p:spPr>
            <a:xfrm>
              <a:off x="6320259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4</a:t>
              </a:r>
              <a:endParaRPr lang="uk-UA" sz="1600" dirty="0"/>
            </a:p>
          </p:txBody>
        </p:sp>
        <p:sp>
          <p:nvSpPr>
            <p:cNvPr id="68" name="Рівнобедрений трикутник 71">
              <a:extLst>
                <a:ext uri="{FF2B5EF4-FFF2-40B4-BE49-F238E27FC236}">
                  <a16:creationId xmlns:a16="http://schemas.microsoft.com/office/drawing/2014/main" id="{F071F72B-EDA1-B4EE-6D77-9BA7136638EB}"/>
                </a:ext>
              </a:extLst>
            </p:cNvPr>
            <p:cNvSpPr/>
            <p:nvPr/>
          </p:nvSpPr>
          <p:spPr>
            <a:xfrm rot="5400000">
              <a:off x="6786433" y="2596436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9" name="Групувати 68">
            <a:extLst>
              <a:ext uri="{FF2B5EF4-FFF2-40B4-BE49-F238E27FC236}">
                <a16:creationId xmlns:a16="http://schemas.microsoft.com/office/drawing/2014/main" id="{40E48B29-B152-08CE-7D07-2F87AB58977B}"/>
              </a:ext>
            </a:extLst>
          </p:cNvPr>
          <p:cNvGrpSpPr/>
          <p:nvPr/>
        </p:nvGrpSpPr>
        <p:grpSpPr>
          <a:xfrm>
            <a:off x="9736366" y="1996878"/>
            <a:ext cx="501087" cy="390693"/>
            <a:chOff x="5029200" y="1724931"/>
            <a:chExt cx="883328" cy="706798"/>
          </a:xfrm>
        </p:grpSpPr>
        <p:sp>
          <p:nvSpPr>
            <p:cNvPr id="70" name="Прямокутник: округлені кути 70">
              <a:extLst>
                <a:ext uri="{FF2B5EF4-FFF2-40B4-BE49-F238E27FC236}">
                  <a16:creationId xmlns:a16="http://schemas.microsoft.com/office/drawing/2014/main" id="{7B13BFD9-E781-A550-9A4B-34AEA4870BE6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71" name="Рівнобедрений трикутник 71">
              <a:extLst>
                <a:ext uri="{FF2B5EF4-FFF2-40B4-BE49-F238E27FC236}">
                  <a16:creationId xmlns:a16="http://schemas.microsoft.com/office/drawing/2014/main" id="{6E48AFA8-45F9-294C-0C61-3D49FFA96FC5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1D6998C-4CBA-AC5F-96CC-CC77875DFD3A}"/>
              </a:ext>
            </a:extLst>
          </p:cNvPr>
          <p:cNvGrpSpPr/>
          <p:nvPr/>
        </p:nvGrpSpPr>
        <p:grpSpPr>
          <a:xfrm rot="10800000">
            <a:off x="10027752" y="2541398"/>
            <a:ext cx="599798" cy="293644"/>
            <a:chOff x="5605435" y="2507356"/>
            <a:chExt cx="599798" cy="293644"/>
          </a:xfrm>
        </p:grpSpPr>
        <p:sp>
          <p:nvSpPr>
            <p:cNvPr id="73" name="Прямокутник: округлені кути 70">
              <a:extLst>
                <a:ext uri="{FF2B5EF4-FFF2-40B4-BE49-F238E27FC236}">
                  <a16:creationId xmlns:a16="http://schemas.microsoft.com/office/drawing/2014/main" id="{6879D4E9-DE2E-2D8B-AE5F-4DAF91C6940D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74" name="Рівнобедрений трикутник 71">
              <a:extLst>
                <a:ext uri="{FF2B5EF4-FFF2-40B4-BE49-F238E27FC236}">
                  <a16:creationId xmlns:a16="http://schemas.microsoft.com/office/drawing/2014/main" id="{AAF8336B-D49B-073C-3231-85B127834F56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57A50DDC-DDDD-3186-6548-8B8CFE141D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5704" y="2304844"/>
            <a:ext cx="1467882" cy="1855240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34B70B68-E9B7-E9B0-6087-0AF56BB33D12}"/>
              </a:ext>
            </a:extLst>
          </p:cNvPr>
          <p:cNvGrpSpPr/>
          <p:nvPr/>
        </p:nvGrpSpPr>
        <p:grpSpPr>
          <a:xfrm rot="10800000">
            <a:off x="6801145" y="3937811"/>
            <a:ext cx="599798" cy="293644"/>
            <a:chOff x="5605435" y="2507356"/>
            <a:chExt cx="599798" cy="293644"/>
          </a:xfrm>
        </p:grpSpPr>
        <p:sp>
          <p:nvSpPr>
            <p:cNvPr id="61" name="Прямокутник: округлені кути 70">
              <a:extLst>
                <a:ext uri="{FF2B5EF4-FFF2-40B4-BE49-F238E27FC236}">
                  <a16:creationId xmlns:a16="http://schemas.microsoft.com/office/drawing/2014/main" id="{3ECBD530-1737-4617-BA24-B362288F677B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1</a:t>
              </a:r>
              <a:endParaRPr lang="uk-UA" sz="1600" dirty="0"/>
            </a:p>
          </p:txBody>
        </p:sp>
        <p:sp>
          <p:nvSpPr>
            <p:cNvPr id="62" name="Рівнобедрений трикутник 71">
              <a:extLst>
                <a:ext uri="{FF2B5EF4-FFF2-40B4-BE49-F238E27FC236}">
                  <a16:creationId xmlns:a16="http://schemas.microsoft.com/office/drawing/2014/main" id="{074DC173-65CB-FE64-1DC0-625C97C718AD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4" name="Групувати 68">
            <a:extLst>
              <a:ext uri="{FF2B5EF4-FFF2-40B4-BE49-F238E27FC236}">
                <a16:creationId xmlns:a16="http://schemas.microsoft.com/office/drawing/2014/main" id="{83243C8F-35CE-D4E1-D5A9-923B0F1A8A68}"/>
              </a:ext>
            </a:extLst>
          </p:cNvPr>
          <p:cNvGrpSpPr/>
          <p:nvPr/>
        </p:nvGrpSpPr>
        <p:grpSpPr>
          <a:xfrm rot="10800000">
            <a:off x="6986322" y="4869491"/>
            <a:ext cx="501087" cy="390693"/>
            <a:chOff x="5029200" y="1724931"/>
            <a:chExt cx="883328" cy="706798"/>
          </a:xfrm>
        </p:grpSpPr>
        <p:sp>
          <p:nvSpPr>
            <p:cNvPr id="25" name="Прямокутник: округлені кути 70">
              <a:extLst>
                <a:ext uri="{FF2B5EF4-FFF2-40B4-BE49-F238E27FC236}">
                  <a16:creationId xmlns:a16="http://schemas.microsoft.com/office/drawing/2014/main" id="{C7005991-3F65-B75B-77BB-84353AB771E5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4" name="Рівнобедрений трикутник 71">
              <a:extLst>
                <a:ext uri="{FF2B5EF4-FFF2-40B4-BE49-F238E27FC236}">
                  <a16:creationId xmlns:a16="http://schemas.microsoft.com/office/drawing/2014/main" id="{F101C014-6333-D047-23E1-F508A46F7FFE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DE3EC804-DC77-35EE-703A-78CFE78EE0CB}"/>
              </a:ext>
            </a:extLst>
          </p:cNvPr>
          <p:cNvSpPr txBox="1"/>
          <p:nvPr/>
        </p:nvSpPr>
        <p:spPr>
          <a:xfrm>
            <a:off x="9337727" y="5126663"/>
            <a:ext cx="287294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1400" dirty="0"/>
              <a:t>Steps on how to add Table (expand/extreme) and Flow Table (over loads) are described in slides 23 and 25.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5F2F6D4-F47E-762F-2EFD-9B537416785B}"/>
              </a:ext>
            </a:extLst>
          </p:cNvPr>
          <p:cNvSpPr/>
          <p:nvPr/>
        </p:nvSpPr>
        <p:spPr>
          <a:xfrm>
            <a:off x="9308294" y="5126662"/>
            <a:ext cx="2774471" cy="954107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609395F-66F5-1433-4BF8-A125FAEC9C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78323" y="4017683"/>
            <a:ext cx="2433875" cy="478272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F783366F-65FB-9932-48BE-4C264AD193CB}"/>
              </a:ext>
            </a:extLst>
          </p:cNvPr>
          <p:cNvGrpSpPr/>
          <p:nvPr/>
        </p:nvGrpSpPr>
        <p:grpSpPr>
          <a:xfrm rot="10800000">
            <a:off x="10626582" y="3984140"/>
            <a:ext cx="599798" cy="293644"/>
            <a:chOff x="5605435" y="2507356"/>
            <a:chExt cx="599798" cy="293644"/>
          </a:xfrm>
        </p:grpSpPr>
        <p:sp>
          <p:nvSpPr>
            <p:cNvPr id="58" name="Прямокутник: округлені кути 70">
              <a:extLst>
                <a:ext uri="{FF2B5EF4-FFF2-40B4-BE49-F238E27FC236}">
                  <a16:creationId xmlns:a16="http://schemas.microsoft.com/office/drawing/2014/main" id="{0B76C421-E9EE-6AD8-AE72-4454E1AB9D64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4</a:t>
              </a:r>
              <a:endParaRPr lang="uk-UA" sz="1600" dirty="0"/>
            </a:p>
          </p:txBody>
        </p:sp>
        <p:sp>
          <p:nvSpPr>
            <p:cNvPr id="59" name="Рівнобедрений трикутник 71">
              <a:extLst>
                <a:ext uri="{FF2B5EF4-FFF2-40B4-BE49-F238E27FC236}">
                  <a16:creationId xmlns:a16="http://schemas.microsoft.com/office/drawing/2014/main" id="{568F6218-DC03-43CE-9F32-41B9103538BA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0396409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2E8655-5E4F-EE2E-A95B-EFF6771A1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84073E-55FA-197D-9A73-A80046417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</a:t>
            </a:r>
            <a:r>
              <a:rPr lang="en-NL" dirty="0"/>
              <a:t>Joint Check ISO (1st, 2007) </a:t>
            </a:r>
            <a:endParaRPr lang="hsb-DE" dirty="0"/>
          </a:p>
        </p:txBody>
      </p:sp>
      <p:grpSp>
        <p:nvGrpSpPr>
          <p:cNvPr id="4" name="Групувати 10">
            <a:extLst>
              <a:ext uri="{FF2B5EF4-FFF2-40B4-BE49-F238E27FC236}">
                <a16:creationId xmlns:a16="http://schemas.microsoft.com/office/drawing/2014/main" id="{DBB181CE-0B28-E8C7-3302-F3419857FBAD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5" name="Пряма сполучна лінія 5">
              <a:extLst>
                <a:ext uri="{FF2B5EF4-FFF2-40B4-BE49-F238E27FC236}">
                  <a16:creationId xmlns:a16="http://schemas.microsoft.com/office/drawing/2014/main" id="{24C2D15C-2042-3E3B-9A51-F1F403BD1B81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Овал 9">
              <a:extLst>
                <a:ext uri="{FF2B5EF4-FFF2-40B4-BE49-F238E27FC236}">
                  <a16:creationId xmlns:a16="http://schemas.microsoft.com/office/drawing/2014/main" id="{910499F1-D2CA-36CC-6737-A582FEC9D27E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1BECF380-C850-2641-B664-012092FFA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60824" y="1918283"/>
            <a:ext cx="8110556" cy="4240620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F3B197B-DB5B-B65B-3690-D60E50A7A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0600" y="3708820"/>
            <a:ext cx="1576047" cy="1674550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38F98C6-0058-5365-F270-DD991E1B88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43041" y="3471797"/>
            <a:ext cx="2546121" cy="3180694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sp>
        <p:nvSpPr>
          <p:cNvPr id="23" name="Заголовок 13">
            <a:extLst>
              <a:ext uri="{FF2B5EF4-FFF2-40B4-BE49-F238E27FC236}">
                <a16:creationId xmlns:a16="http://schemas.microsoft.com/office/drawing/2014/main" id="{30FD174E-4CF8-E54B-5993-A368FF9CFD5D}"/>
              </a:ext>
            </a:extLst>
          </p:cNvPr>
          <p:cNvSpPr txBox="1">
            <a:spLocks/>
          </p:cNvSpPr>
          <p:nvPr/>
        </p:nvSpPr>
        <p:spPr>
          <a:xfrm>
            <a:off x="834421" y="1024288"/>
            <a:ext cx="3718124" cy="3189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1..Joint Check, 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execute right click on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Checks (2)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=&gt; </a:t>
            </a:r>
            <a:r>
              <a:rPr lang="en-GB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=&gt; Joint Check ISO (1st, 2007)</a:t>
            </a:r>
            <a:endParaRPr lang="en-GB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uk-UA" sz="1400" b="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A4F92E1-8F4A-8925-CBCA-566C80675DF0}"/>
              </a:ext>
            </a:extLst>
          </p:cNvPr>
          <p:cNvGrpSpPr/>
          <p:nvPr/>
        </p:nvGrpSpPr>
        <p:grpSpPr>
          <a:xfrm rot="10800000">
            <a:off x="8077200" y="6012081"/>
            <a:ext cx="598136" cy="293644"/>
            <a:chOff x="4963406" y="2502254"/>
            <a:chExt cx="598136" cy="293644"/>
          </a:xfrm>
        </p:grpSpPr>
        <p:sp>
          <p:nvSpPr>
            <p:cNvPr id="38" name="Прямокутник: округлені кути 70">
              <a:extLst>
                <a:ext uri="{FF2B5EF4-FFF2-40B4-BE49-F238E27FC236}">
                  <a16:creationId xmlns:a16="http://schemas.microsoft.com/office/drawing/2014/main" id="{DF98DFF7-CF73-90A7-4005-17EF56977EFA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39" name="Рівнобедрений трикутник 71">
              <a:extLst>
                <a:ext uri="{FF2B5EF4-FFF2-40B4-BE49-F238E27FC236}">
                  <a16:creationId xmlns:a16="http://schemas.microsoft.com/office/drawing/2014/main" id="{F56E9D38-5D2F-CC2B-B1C6-7442390190FF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24" name="Прямокутник: округлені кути 11">
            <a:extLst>
              <a:ext uri="{FF2B5EF4-FFF2-40B4-BE49-F238E27FC236}">
                <a16:creationId xmlns:a16="http://schemas.microsoft.com/office/drawing/2014/main" id="{53FEE2D1-77DF-8E4A-30DB-49C752EDEA9C}"/>
              </a:ext>
            </a:extLst>
          </p:cNvPr>
          <p:cNvSpPr/>
          <p:nvPr/>
        </p:nvSpPr>
        <p:spPr>
          <a:xfrm rot="10800000" flipV="1">
            <a:off x="4390680" y="1113425"/>
            <a:ext cx="7729380" cy="458092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b="1" dirty="0">
                <a:solidFill>
                  <a:schemeClr val="bg1"/>
                </a:solidFill>
                <a:cs typeface="Calibri"/>
              </a:rPr>
              <a:t>Joint Check </a:t>
            </a:r>
            <a:r>
              <a:rPr lang="en-NL" sz="1400" b="1" dirty="0">
                <a:solidFill>
                  <a:schemeClr val="bg1"/>
                </a:solidFill>
                <a:cs typeface="Calibri"/>
              </a:rPr>
              <a:t>ISO</a:t>
            </a:r>
            <a:r>
              <a:rPr lang="en-GB" sz="1400" b="1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bg1"/>
                </a:solidFill>
                <a:cs typeface="Calibri"/>
              </a:rPr>
              <a:t>is a part of the </a:t>
            </a:r>
            <a:r>
              <a:rPr lang="en-NL" sz="1400" dirty="0">
                <a:solidFill>
                  <a:schemeClr val="bg1"/>
                </a:solidFill>
                <a:cs typeface="Calibri"/>
              </a:rPr>
              <a:t>S</a:t>
            </a:r>
            <a:r>
              <a:rPr lang="en-GB" sz="1400" dirty="0" err="1">
                <a:solidFill>
                  <a:schemeClr val="bg1"/>
                </a:solidFill>
                <a:cs typeface="Calibri"/>
              </a:rPr>
              <a:t>tandard</a:t>
            </a:r>
            <a:r>
              <a:rPr lang="en-GB" sz="1400" dirty="0">
                <a:solidFill>
                  <a:schemeClr val="bg1"/>
                </a:solidFill>
                <a:cs typeface="Calibri"/>
              </a:rPr>
              <a:t> </a:t>
            </a:r>
            <a:r>
              <a:rPr lang="en-NL" sz="1400" b="1" dirty="0">
                <a:solidFill>
                  <a:schemeClr val="bg1"/>
                </a:solidFill>
                <a:cs typeface="Calibri"/>
              </a:rPr>
              <a:t>ISO 19902 (first edition, published 12 DEC 2007).</a:t>
            </a:r>
            <a:endParaRPr lang="en-GB" sz="14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5CF785-8F62-0B72-6289-179CF93877FF}"/>
              </a:ext>
            </a:extLst>
          </p:cNvPr>
          <p:cNvSpPr txBox="1"/>
          <p:nvPr/>
        </p:nvSpPr>
        <p:spPr>
          <a:xfrm>
            <a:off x="488694" y="3447210"/>
            <a:ext cx="30013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1400" b="1" dirty="0"/>
              <a:t>Joint Check ISO interface is similar to Joint Check API.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61BA7EC-9615-A876-2023-5E47B5B4852F}"/>
              </a:ext>
            </a:extLst>
          </p:cNvPr>
          <p:cNvSpPr/>
          <p:nvPr/>
        </p:nvSpPr>
        <p:spPr>
          <a:xfrm>
            <a:off x="488694" y="3429000"/>
            <a:ext cx="2483106" cy="541430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26990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014E6F-2CB9-FFFB-EF12-F36078C954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12AAFE-11FF-DE9F-E189-7B749CBD4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Launch SDC Verifier</a:t>
            </a:r>
          </a:p>
        </p:txBody>
      </p:sp>
      <p:sp>
        <p:nvSpPr>
          <p:cNvPr id="4" name="Заголовок 13">
            <a:extLst>
              <a:ext uri="{FF2B5EF4-FFF2-40B4-BE49-F238E27FC236}">
                <a16:creationId xmlns:a16="http://schemas.microsoft.com/office/drawing/2014/main" id="{A29FDE37-0489-10BD-7428-744D10902198}"/>
              </a:ext>
            </a:extLst>
          </p:cNvPr>
          <p:cNvSpPr txBox="1">
            <a:spLocks/>
          </p:cNvSpPr>
          <p:nvPr/>
        </p:nvSpPr>
        <p:spPr>
          <a:xfrm>
            <a:off x="853073" y="1128899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 Ansys Workbench 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open </a:t>
            </a:r>
            <a:r>
              <a:rPr lang="en-GB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JointCheck.wbp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" name="Групувати 10">
            <a:extLst>
              <a:ext uri="{FF2B5EF4-FFF2-40B4-BE49-F238E27FC236}">
                <a16:creationId xmlns:a16="http://schemas.microsoft.com/office/drawing/2014/main" id="{55D9EBF6-A2A1-E51B-8004-EBF9ACFC92AB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6" name="Пряма сполучна лінія 5">
              <a:extLst>
                <a:ext uri="{FF2B5EF4-FFF2-40B4-BE49-F238E27FC236}">
                  <a16:creationId xmlns:a16="http://schemas.microsoft.com/office/drawing/2014/main" id="{814BA205-AA64-3975-965E-547DF001570B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Овал 9">
              <a:extLst>
                <a:ext uri="{FF2B5EF4-FFF2-40B4-BE49-F238E27FC236}">
                  <a16:creationId xmlns:a16="http://schemas.microsoft.com/office/drawing/2014/main" id="{3BEB6A54-B5C0-F101-C433-A0DA06076748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8" name="Групувати 72">
            <a:extLst>
              <a:ext uri="{FF2B5EF4-FFF2-40B4-BE49-F238E27FC236}">
                <a16:creationId xmlns:a16="http://schemas.microsoft.com/office/drawing/2014/main" id="{BD572D33-1F7E-ADC4-F147-21F538D2B407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9" name="Пряма сполучна лінія 21">
              <a:extLst>
                <a:ext uri="{FF2B5EF4-FFF2-40B4-BE49-F238E27FC236}">
                  <a16:creationId xmlns:a16="http://schemas.microsoft.com/office/drawing/2014/main" id="{166AE1B0-AAAA-1FA9-EF01-FB9FE735B874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22">
              <a:extLst>
                <a:ext uri="{FF2B5EF4-FFF2-40B4-BE49-F238E27FC236}">
                  <a16:creationId xmlns:a16="http://schemas.microsoft.com/office/drawing/2014/main" id="{B5C78E70-C0B3-98E8-2BA0-6BE3EA36B2F6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1" name="Заголовок 13">
            <a:extLst>
              <a:ext uri="{FF2B5EF4-FFF2-40B4-BE49-F238E27FC236}">
                <a16:creationId xmlns:a16="http://schemas.microsoft.com/office/drawing/2014/main" id="{5578B178-5F39-ABC8-0CDC-9A51A5FE2395}"/>
              </a:ext>
            </a:extLst>
          </p:cNvPr>
          <p:cNvSpPr txBox="1">
            <a:spLocks/>
          </p:cNvSpPr>
          <p:nvPr/>
        </p:nvSpPr>
        <p:spPr>
          <a:xfrm>
            <a:off x="849562" y="1907605"/>
            <a:ext cx="3943742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Execute right c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lick on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Model and select</a:t>
            </a: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Edit</a:t>
            </a:r>
          </a:p>
          <a:p>
            <a:endParaRPr lang="uk-UA" sz="1400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BDC045A-CD59-9B7C-4824-94B6C433B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121793"/>
            <a:ext cx="351024" cy="37495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8D04479-F7FD-1E6B-A42F-A436EE75E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4467" y="1084925"/>
            <a:ext cx="6935442" cy="5385004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grpSp>
        <p:nvGrpSpPr>
          <p:cNvPr id="26" name="Групувати 68">
            <a:extLst>
              <a:ext uri="{FF2B5EF4-FFF2-40B4-BE49-F238E27FC236}">
                <a16:creationId xmlns:a16="http://schemas.microsoft.com/office/drawing/2014/main" id="{4F4ECA2B-75AC-CFC9-55DF-6B3D737DC493}"/>
              </a:ext>
            </a:extLst>
          </p:cNvPr>
          <p:cNvGrpSpPr/>
          <p:nvPr/>
        </p:nvGrpSpPr>
        <p:grpSpPr>
          <a:xfrm rot="10800000">
            <a:off x="8610600" y="2819400"/>
            <a:ext cx="501087" cy="390693"/>
            <a:chOff x="5029200" y="1724931"/>
            <a:chExt cx="883328" cy="706798"/>
          </a:xfrm>
        </p:grpSpPr>
        <p:sp>
          <p:nvSpPr>
            <p:cNvPr id="27" name="Прямокутник: округлені кути 70">
              <a:extLst>
                <a:ext uri="{FF2B5EF4-FFF2-40B4-BE49-F238E27FC236}">
                  <a16:creationId xmlns:a16="http://schemas.microsoft.com/office/drawing/2014/main" id="{6834F787-CD49-69FD-B909-5ACE88B52D45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28" name="Рівнобедрений трикутник 71">
              <a:extLst>
                <a:ext uri="{FF2B5EF4-FFF2-40B4-BE49-F238E27FC236}">
                  <a16:creationId xmlns:a16="http://schemas.microsoft.com/office/drawing/2014/main" id="{79903D67-C65E-39A4-D2D2-C5B59FE0DE26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2BAC02C-FD53-0F5D-7670-2B3FC4D3C173}"/>
              </a:ext>
            </a:extLst>
          </p:cNvPr>
          <p:cNvGrpSpPr/>
          <p:nvPr/>
        </p:nvGrpSpPr>
        <p:grpSpPr>
          <a:xfrm rot="10800000">
            <a:off x="9906000" y="3282178"/>
            <a:ext cx="599798" cy="293644"/>
            <a:chOff x="5605435" y="2507356"/>
            <a:chExt cx="599798" cy="293644"/>
          </a:xfrm>
        </p:grpSpPr>
        <p:sp>
          <p:nvSpPr>
            <p:cNvPr id="30" name="Прямокутник: округлені кути 70">
              <a:extLst>
                <a:ext uri="{FF2B5EF4-FFF2-40B4-BE49-F238E27FC236}">
                  <a16:creationId xmlns:a16="http://schemas.microsoft.com/office/drawing/2014/main" id="{D48CED15-C69B-6DC4-9079-F1F2BE04C6B3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1" name="Рівнобедрений трикутник 71">
              <a:extLst>
                <a:ext uri="{FF2B5EF4-FFF2-40B4-BE49-F238E27FC236}">
                  <a16:creationId xmlns:a16="http://schemas.microsoft.com/office/drawing/2014/main" id="{FE199778-EDA7-5C84-1880-470EE0E1BE1C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17578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28CE64-4518-8D5B-E833-AD3D04464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5A74DA-9E1E-32A0-5ACA-4EDEF62EB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Find connections in Joint Check ISO 3 </a:t>
            </a:r>
            <a:endParaRPr lang="hsb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969553-BF5D-9E12-99A7-C5FCF29217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9729" y="1052552"/>
            <a:ext cx="7073697" cy="4887936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01C361-0FE1-2CEC-FB20-F0B2D99A2E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7000" y="2010758"/>
            <a:ext cx="2632953" cy="3482292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grpSp>
        <p:nvGrpSpPr>
          <p:cNvPr id="6" name="Групувати 10">
            <a:extLst>
              <a:ext uri="{FF2B5EF4-FFF2-40B4-BE49-F238E27FC236}">
                <a16:creationId xmlns:a16="http://schemas.microsoft.com/office/drawing/2014/main" id="{2FA2E9EB-95D2-763F-53DA-3A006F4DC261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7" name="Пряма сполучна лінія 5">
              <a:extLst>
                <a:ext uri="{FF2B5EF4-FFF2-40B4-BE49-F238E27FC236}">
                  <a16:creationId xmlns:a16="http://schemas.microsoft.com/office/drawing/2014/main" id="{42B1E5D6-0EDE-FCC5-0CAA-1A12674D24FA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Овал 9">
              <a:extLst>
                <a:ext uri="{FF2B5EF4-FFF2-40B4-BE49-F238E27FC236}">
                  <a16:creationId xmlns:a16="http://schemas.microsoft.com/office/drawing/2014/main" id="{938E52DA-E5C5-B3D3-44C1-94BB87487FB8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9" name="Групувати 72">
            <a:extLst>
              <a:ext uri="{FF2B5EF4-FFF2-40B4-BE49-F238E27FC236}">
                <a16:creationId xmlns:a16="http://schemas.microsoft.com/office/drawing/2014/main" id="{87B2A4D9-D201-21BF-D9FE-591D2CFDA6AA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11" name="Пряма сполучна лінія 21">
              <a:extLst>
                <a:ext uri="{FF2B5EF4-FFF2-40B4-BE49-F238E27FC236}">
                  <a16:creationId xmlns:a16="http://schemas.microsoft.com/office/drawing/2014/main" id="{5A6242A2-3511-06F7-673D-A8BB6D65CCEF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22">
              <a:extLst>
                <a:ext uri="{FF2B5EF4-FFF2-40B4-BE49-F238E27FC236}">
                  <a16:creationId xmlns:a16="http://schemas.microsoft.com/office/drawing/2014/main" id="{A990D73F-53F3-43A4-34CC-551261779E3A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3" name="Групувати 30">
            <a:extLst>
              <a:ext uri="{FF2B5EF4-FFF2-40B4-BE49-F238E27FC236}">
                <a16:creationId xmlns:a16="http://schemas.microsoft.com/office/drawing/2014/main" id="{291B177F-1227-4AC8-0DCC-50D3028A480D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4" name="Пряма сполучна лінія 31">
              <a:extLst>
                <a:ext uri="{FF2B5EF4-FFF2-40B4-BE49-F238E27FC236}">
                  <a16:creationId xmlns:a16="http://schemas.microsoft.com/office/drawing/2014/main" id="{8392D2A4-44C4-8E3F-EAB4-4042C737AA57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Овал 32">
              <a:extLst>
                <a:ext uri="{FF2B5EF4-FFF2-40B4-BE49-F238E27FC236}">
                  <a16:creationId xmlns:a16="http://schemas.microsoft.com/office/drawing/2014/main" id="{D6FF7EDE-AA20-2411-D53B-1670645AE206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6" name="Заголовок 13">
            <a:extLst>
              <a:ext uri="{FF2B5EF4-FFF2-40B4-BE49-F238E27FC236}">
                <a16:creationId xmlns:a16="http://schemas.microsoft.com/office/drawing/2014/main" id="{023ACDF3-C1CB-5A90-024F-D11768EDFCF7}"/>
              </a:ext>
            </a:extLst>
          </p:cNvPr>
          <p:cNvSpPr txBox="1">
            <a:spLocks/>
          </p:cNvSpPr>
          <p:nvPr/>
        </p:nvSpPr>
        <p:spPr>
          <a:xfrm>
            <a:off x="861114" y="1284325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Find Connections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Заголовок 13">
            <a:extLst>
              <a:ext uri="{FF2B5EF4-FFF2-40B4-BE49-F238E27FC236}">
                <a16:creationId xmlns:a16="http://schemas.microsoft.com/office/drawing/2014/main" id="{AC45DC6A-5D36-105D-233C-FEDA355395CE}"/>
              </a:ext>
            </a:extLst>
          </p:cNvPr>
          <p:cNvSpPr txBox="1">
            <a:spLocks/>
          </p:cNvSpPr>
          <p:nvPr/>
        </p:nvSpPr>
        <p:spPr>
          <a:xfrm>
            <a:off x="855171" y="1917413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Close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Заголовок 13">
            <a:extLst>
              <a:ext uri="{FF2B5EF4-FFF2-40B4-BE49-F238E27FC236}">
                <a16:creationId xmlns:a16="http://schemas.microsoft.com/office/drawing/2014/main" id="{62099EAD-209C-48AF-A61C-99CFDCFF429D}"/>
              </a:ext>
            </a:extLst>
          </p:cNvPr>
          <p:cNvSpPr txBox="1">
            <a:spLocks/>
          </p:cNvSpPr>
          <p:nvPr/>
        </p:nvSpPr>
        <p:spPr>
          <a:xfrm>
            <a:off x="855171" y="2544209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OK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00CD43-C445-36BB-3DD7-A9E3FE07E7C5}"/>
              </a:ext>
            </a:extLst>
          </p:cNvPr>
          <p:cNvSpPr txBox="1"/>
          <p:nvPr/>
        </p:nvSpPr>
        <p:spPr>
          <a:xfrm>
            <a:off x="4953000" y="6129271"/>
            <a:ext cx="5029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1400" b="1" dirty="0"/>
              <a:t>The detailed descriptive steps on how to check Connections Design have been presented on slides 10-19.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E023E8E-AEBD-56E4-F0CC-92A678EA578F}"/>
              </a:ext>
            </a:extLst>
          </p:cNvPr>
          <p:cNvSpPr/>
          <p:nvPr/>
        </p:nvSpPr>
        <p:spPr>
          <a:xfrm>
            <a:off x="4952999" y="6123051"/>
            <a:ext cx="4923417" cy="526329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A3D117-87A2-3CAF-DBD1-9F1235DA0E1B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7239000" y="4599052"/>
            <a:ext cx="175708" cy="1523999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E3C0BEB-56E2-B7FC-87F2-1403DE7FBAA1}"/>
              </a:ext>
            </a:extLst>
          </p:cNvPr>
          <p:cNvGrpSpPr/>
          <p:nvPr/>
        </p:nvGrpSpPr>
        <p:grpSpPr>
          <a:xfrm>
            <a:off x="4354864" y="5720571"/>
            <a:ext cx="598136" cy="293644"/>
            <a:chOff x="4963406" y="2502254"/>
            <a:chExt cx="598136" cy="293644"/>
          </a:xfrm>
        </p:grpSpPr>
        <p:sp>
          <p:nvSpPr>
            <p:cNvPr id="26" name="Прямокутник: округлені кути 70">
              <a:extLst>
                <a:ext uri="{FF2B5EF4-FFF2-40B4-BE49-F238E27FC236}">
                  <a16:creationId xmlns:a16="http://schemas.microsoft.com/office/drawing/2014/main" id="{AA5B199B-3C84-484B-F3D0-92BC8DB4B11E}"/>
                </a:ext>
              </a:extLst>
            </p:cNvPr>
            <p:cNvSpPr/>
            <p:nvPr/>
          </p:nvSpPr>
          <p:spPr>
            <a:xfrm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27" name="Рівнобедрений трикутник 71">
              <a:extLst>
                <a:ext uri="{FF2B5EF4-FFF2-40B4-BE49-F238E27FC236}">
                  <a16:creationId xmlns:a16="http://schemas.microsoft.com/office/drawing/2014/main" id="{BDF9E233-9F0B-D59C-C6C6-9E0EF2886F2E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8" name="Групувати 68">
            <a:extLst>
              <a:ext uri="{FF2B5EF4-FFF2-40B4-BE49-F238E27FC236}">
                <a16:creationId xmlns:a16="http://schemas.microsoft.com/office/drawing/2014/main" id="{B885276F-1AFB-4744-018D-7ECB6172B660}"/>
              </a:ext>
            </a:extLst>
          </p:cNvPr>
          <p:cNvGrpSpPr/>
          <p:nvPr/>
        </p:nvGrpSpPr>
        <p:grpSpPr>
          <a:xfrm>
            <a:off x="8279947" y="4909816"/>
            <a:ext cx="501087" cy="390693"/>
            <a:chOff x="5029200" y="1724931"/>
            <a:chExt cx="883328" cy="706798"/>
          </a:xfrm>
        </p:grpSpPr>
        <p:sp>
          <p:nvSpPr>
            <p:cNvPr id="29" name="Прямокутник: округлені кути 70">
              <a:extLst>
                <a:ext uri="{FF2B5EF4-FFF2-40B4-BE49-F238E27FC236}">
                  <a16:creationId xmlns:a16="http://schemas.microsoft.com/office/drawing/2014/main" id="{AB05D6B0-1DEC-47E3-6AF4-143063E0A01D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0" name="Рівнобедрений трикутник 71">
              <a:extLst>
                <a:ext uri="{FF2B5EF4-FFF2-40B4-BE49-F238E27FC236}">
                  <a16:creationId xmlns:a16="http://schemas.microsoft.com/office/drawing/2014/main" id="{1A4060FB-4024-1BFD-B9D8-9330A4997CD1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1" name="Групувати 68">
            <a:extLst>
              <a:ext uri="{FF2B5EF4-FFF2-40B4-BE49-F238E27FC236}">
                <a16:creationId xmlns:a16="http://schemas.microsoft.com/office/drawing/2014/main" id="{9444AD5F-3936-CA0A-577E-76B20C21BAEB}"/>
              </a:ext>
            </a:extLst>
          </p:cNvPr>
          <p:cNvGrpSpPr/>
          <p:nvPr/>
        </p:nvGrpSpPr>
        <p:grpSpPr>
          <a:xfrm>
            <a:off x="9539422" y="5389636"/>
            <a:ext cx="501087" cy="390693"/>
            <a:chOff x="5029200" y="1724931"/>
            <a:chExt cx="883328" cy="706798"/>
          </a:xfrm>
        </p:grpSpPr>
        <p:sp>
          <p:nvSpPr>
            <p:cNvPr id="32" name="Прямокутник: округлені кути 70">
              <a:extLst>
                <a:ext uri="{FF2B5EF4-FFF2-40B4-BE49-F238E27FC236}">
                  <a16:creationId xmlns:a16="http://schemas.microsoft.com/office/drawing/2014/main" id="{E6293486-4336-6676-3F56-430CD1653E92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33" name="Рівнобедрений трикутник 71">
              <a:extLst>
                <a:ext uri="{FF2B5EF4-FFF2-40B4-BE49-F238E27FC236}">
                  <a16:creationId xmlns:a16="http://schemas.microsoft.com/office/drawing/2014/main" id="{334D30C0-ED41-9F82-AFEA-924010C43EED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40659501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7E9C0B-62B4-AF21-4729-C95B3B0189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3A4F54-9536-B7B3-5A40-348C2CB65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225" dirty="0"/>
              <a:t>Joint</a:t>
            </a:r>
            <a:r>
              <a:rPr lang="en-GB" spc="265" dirty="0"/>
              <a:t> </a:t>
            </a:r>
            <a:r>
              <a:rPr lang="en-GB" spc="229" dirty="0"/>
              <a:t>Check</a:t>
            </a:r>
            <a:r>
              <a:rPr lang="en-NL" spc="229" dirty="0"/>
              <a:t> ISO 3</a:t>
            </a:r>
            <a:r>
              <a:rPr lang="en-NL" spc="254" dirty="0"/>
              <a:t> </a:t>
            </a:r>
            <a:r>
              <a:rPr lang="en-GB" spc="125" dirty="0"/>
              <a:t>Criteria</a:t>
            </a:r>
            <a:r>
              <a:rPr lang="en-GB" spc="245" dirty="0"/>
              <a:t> </a:t>
            </a:r>
            <a:r>
              <a:rPr lang="en-GB" spc="55" dirty="0"/>
              <a:t>Plot</a:t>
            </a:r>
            <a:endParaRPr lang="en-GB" dirty="0"/>
          </a:p>
        </p:txBody>
      </p:sp>
      <p:sp>
        <p:nvSpPr>
          <p:cNvPr id="4" name="Заголовок 13">
            <a:extLst>
              <a:ext uri="{FF2B5EF4-FFF2-40B4-BE49-F238E27FC236}">
                <a16:creationId xmlns:a16="http://schemas.microsoft.com/office/drawing/2014/main" id="{8DE42B94-2328-3FDC-3A33-62FD1A8D0183}"/>
              </a:ext>
            </a:extLst>
          </p:cNvPr>
          <p:cNvSpPr txBox="1">
            <a:spLocks/>
          </p:cNvSpPr>
          <p:nvPr/>
        </p:nvSpPr>
        <p:spPr>
          <a:xfrm>
            <a:off x="889002" y="1230991"/>
            <a:ext cx="3468304" cy="32921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grpSp>
        <p:nvGrpSpPr>
          <p:cNvPr id="5" name="Групувати 10">
            <a:extLst>
              <a:ext uri="{FF2B5EF4-FFF2-40B4-BE49-F238E27FC236}">
                <a16:creationId xmlns:a16="http://schemas.microsoft.com/office/drawing/2014/main" id="{72879260-3D84-FD0E-2855-0ED5EB21BE78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6" name="Пряма сполучна лінія 5">
              <a:extLst>
                <a:ext uri="{FF2B5EF4-FFF2-40B4-BE49-F238E27FC236}">
                  <a16:creationId xmlns:a16="http://schemas.microsoft.com/office/drawing/2014/main" id="{344F7C8E-8582-209F-BF9A-93705C42ACE6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Овал 9">
              <a:extLst>
                <a:ext uri="{FF2B5EF4-FFF2-40B4-BE49-F238E27FC236}">
                  <a16:creationId xmlns:a16="http://schemas.microsoft.com/office/drawing/2014/main" id="{4A420EAB-0E12-6608-A305-7D3FDCFDED32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8" name="Групувати 72">
            <a:extLst>
              <a:ext uri="{FF2B5EF4-FFF2-40B4-BE49-F238E27FC236}">
                <a16:creationId xmlns:a16="http://schemas.microsoft.com/office/drawing/2014/main" id="{5B8F699B-71AC-6FD7-EF78-223A8D44EF58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9" name="Пряма сполучна лінія 21">
              <a:extLst>
                <a:ext uri="{FF2B5EF4-FFF2-40B4-BE49-F238E27FC236}">
                  <a16:creationId xmlns:a16="http://schemas.microsoft.com/office/drawing/2014/main" id="{26CE930B-5B0A-D253-4FB1-A2441C4DE2F4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22">
              <a:extLst>
                <a:ext uri="{FF2B5EF4-FFF2-40B4-BE49-F238E27FC236}">
                  <a16:creationId xmlns:a16="http://schemas.microsoft.com/office/drawing/2014/main" id="{0BF704EE-AC9A-261B-432F-2CB49EFA0E9B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1" name="Групувати 30">
            <a:extLst>
              <a:ext uri="{FF2B5EF4-FFF2-40B4-BE49-F238E27FC236}">
                <a16:creationId xmlns:a16="http://schemas.microsoft.com/office/drawing/2014/main" id="{9FE4AAF8-3916-2D66-12EC-2EF2115BE1BC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2" name="Пряма сполучна лінія 31">
              <a:extLst>
                <a:ext uri="{FF2B5EF4-FFF2-40B4-BE49-F238E27FC236}">
                  <a16:creationId xmlns:a16="http://schemas.microsoft.com/office/drawing/2014/main" id="{1E51B80B-CA62-4456-3BFD-96A7E60CD952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Овал 32">
              <a:extLst>
                <a:ext uri="{FF2B5EF4-FFF2-40B4-BE49-F238E27FC236}">
                  <a16:creationId xmlns:a16="http://schemas.microsoft.com/office/drawing/2014/main" id="{73356648-9E25-A2C5-95C8-0CA55279BC26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4" name="Групувати 10">
            <a:extLst>
              <a:ext uri="{FF2B5EF4-FFF2-40B4-BE49-F238E27FC236}">
                <a16:creationId xmlns:a16="http://schemas.microsoft.com/office/drawing/2014/main" id="{2F77B8C1-05AD-3D80-4C23-F0396DE45CC7}"/>
              </a:ext>
            </a:extLst>
          </p:cNvPr>
          <p:cNvGrpSpPr/>
          <p:nvPr/>
        </p:nvGrpSpPr>
        <p:grpSpPr>
          <a:xfrm>
            <a:off x="0" y="3013247"/>
            <a:ext cx="720039" cy="427355"/>
            <a:chOff x="148771" y="1457182"/>
            <a:chExt cx="720039" cy="427355"/>
          </a:xfrm>
        </p:grpSpPr>
        <p:cxnSp>
          <p:nvCxnSpPr>
            <p:cNvPr id="15" name="Пряма сполучна лінія 5">
              <a:extLst>
                <a:ext uri="{FF2B5EF4-FFF2-40B4-BE49-F238E27FC236}">
                  <a16:creationId xmlns:a16="http://schemas.microsoft.com/office/drawing/2014/main" id="{97920F92-D004-C8DA-C928-5C77E53CCC93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Овал 9">
              <a:extLst>
                <a:ext uri="{FF2B5EF4-FFF2-40B4-BE49-F238E27FC236}">
                  <a16:creationId xmlns:a16="http://schemas.microsoft.com/office/drawing/2014/main" id="{9FC0A3A3-9B86-D14A-0CD5-5308EE4C1FB4}"/>
                </a:ext>
              </a:extLst>
            </p:cNvPr>
            <p:cNvSpPr/>
            <p:nvPr/>
          </p:nvSpPr>
          <p:spPr>
            <a:xfrm>
              <a:off x="441455" y="145718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4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7" name="Заголовок 13">
            <a:extLst>
              <a:ext uri="{FF2B5EF4-FFF2-40B4-BE49-F238E27FC236}">
                <a16:creationId xmlns:a16="http://schemas.microsoft.com/office/drawing/2014/main" id="{2366BC71-A516-9843-4C07-CD008DAD8E6E}"/>
              </a:ext>
            </a:extLst>
          </p:cNvPr>
          <p:cNvSpPr txBox="1">
            <a:spLocks/>
          </p:cNvSpPr>
          <p:nvPr/>
        </p:nvSpPr>
        <p:spPr>
          <a:xfrm>
            <a:off x="861039" y="1725215"/>
            <a:ext cx="3795128" cy="42552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Press      and select Load Set =&gt;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Load Set 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=&gt;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1..All loads combination;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Press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OK    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18" name="Заголовок 13">
            <a:extLst>
              <a:ext uri="{FF2B5EF4-FFF2-40B4-BE49-F238E27FC236}">
                <a16:creationId xmlns:a16="http://schemas.microsoft.com/office/drawing/2014/main" id="{60737779-0CB7-10DF-0BDA-CBAC08A15F22}"/>
              </a:ext>
            </a:extLst>
          </p:cNvPr>
          <p:cNvSpPr txBox="1">
            <a:spLocks/>
          </p:cNvSpPr>
          <p:nvPr/>
        </p:nvSpPr>
        <p:spPr>
          <a:xfrm>
            <a:off x="841236" y="2535689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Parameter: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Overall</a:t>
            </a:r>
            <a:r>
              <a:rPr lang="en-GB" sz="1400" i="1" spc="-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U</a:t>
            </a:r>
            <a:r>
              <a:rPr lang="en-NL" sz="1400" i="1" spc="-5" dirty="0" err="1">
                <a:solidFill>
                  <a:schemeClr val="tx1"/>
                </a:solidFill>
                <a:latin typeface="+mn-lt"/>
                <a:cs typeface="Calibri"/>
              </a:rPr>
              <a:t>tilization</a:t>
            </a:r>
            <a:r>
              <a:rPr lang="en-NL" sz="1400" i="1" spc="-5" dirty="0">
                <a:solidFill>
                  <a:schemeClr val="tx1"/>
                </a:solidFill>
                <a:latin typeface="+mn-lt"/>
                <a:cs typeface="Calibri"/>
              </a:rPr>
              <a:t> Factor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19" name="Заголовок 13">
            <a:extLst>
              <a:ext uri="{FF2B5EF4-FFF2-40B4-BE49-F238E27FC236}">
                <a16:creationId xmlns:a16="http://schemas.microsoft.com/office/drawing/2014/main" id="{3D4C410F-78EE-8080-5B94-199B320EFFBD}"/>
              </a:ext>
            </a:extLst>
          </p:cNvPr>
          <p:cNvSpPr txBox="1">
            <a:spLocks/>
          </p:cNvSpPr>
          <p:nvPr/>
        </p:nvSpPr>
        <p:spPr>
          <a:xfrm>
            <a:off x="846784" y="3122290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GB" sz="1400" spc="-20" dirty="0">
                <a:solidFill>
                  <a:schemeClr val="tx1"/>
                </a:solidFill>
                <a:latin typeface="+mn-lt"/>
                <a:cs typeface="Calibri"/>
              </a:rPr>
              <a:t>Press </a:t>
            </a:r>
            <a:r>
              <a:rPr lang="en-NL" sz="1400" spc="-20" dirty="0">
                <a:solidFill>
                  <a:schemeClr val="tx1"/>
                </a:solidFill>
                <a:latin typeface="+mn-lt"/>
                <a:cs typeface="Calibri"/>
              </a:rPr>
              <a:t>      and then Preview</a:t>
            </a:r>
            <a:r>
              <a:rPr lang="en-GB" sz="1400" spc="-2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b="0" spc="-2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BD86140-FA3C-7DF3-AB28-7F7760692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79617" y="930679"/>
            <a:ext cx="2376444" cy="1895010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sp>
        <p:nvSpPr>
          <p:cNvPr id="27" name="Заголовок 13">
            <a:extLst>
              <a:ext uri="{FF2B5EF4-FFF2-40B4-BE49-F238E27FC236}">
                <a16:creationId xmlns:a16="http://schemas.microsoft.com/office/drawing/2014/main" id="{E8952962-0295-602E-2809-2280C655F291}"/>
              </a:ext>
            </a:extLst>
          </p:cNvPr>
          <p:cNvSpPr txBox="1">
            <a:spLocks/>
          </p:cNvSpPr>
          <p:nvPr/>
        </p:nvSpPr>
        <p:spPr>
          <a:xfrm>
            <a:off x="882682" y="1029726"/>
            <a:ext cx="4264111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In Standards =&gt; 1..Joint Check =&gt; Checks (3), execute right click on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2..Joint Check ISO 3 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and select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Criteria Plot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FD703BB-039A-0A12-F7E9-A5A32E4874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8507" y="4311349"/>
            <a:ext cx="3392969" cy="2427124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15C3F59-24BD-7217-04EA-B87139B984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66759" y="931952"/>
            <a:ext cx="4510557" cy="2980703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74EFB33-4986-A5F6-2D3C-35605366C9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2212" y="1768278"/>
            <a:ext cx="211666" cy="228600"/>
          </a:xfrm>
          <a:prstGeom prst="rect">
            <a:avLst/>
          </a:prstGeom>
          <a:ln>
            <a:solidFill>
              <a:srgbClr val="57316F"/>
            </a:solidFill>
          </a:ln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9123095-359B-FFDA-EB0E-860C17C143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7823" y="3490222"/>
            <a:ext cx="2978579" cy="3231088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25F59B21-F142-F750-34CE-F4680DAFA8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4221" y="3095559"/>
            <a:ext cx="247650" cy="257175"/>
          </a:xfrm>
          <a:prstGeom prst="rect">
            <a:avLst/>
          </a:prstGeom>
          <a:ln>
            <a:solidFill>
              <a:srgbClr val="57316F"/>
            </a:solidFill>
          </a:ln>
        </p:spPr>
      </p:pic>
      <p:grpSp>
        <p:nvGrpSpPr>
          <p:cNvPr id="50" name="Групувати 10">
            <a:extLst>
              <a:ext uri="{FF2B5EF4-FFF2-40B4-BE49-F238E27FC236}">
                <a16:creationId xmlns:a16="http://schemas.microsoft.com/office/drawing/2014/main" id="{0E0BD188-B0F1-3E02-AE56-46C7E32C02A2}"/>
              </a:ext>
            </a:extLst>
          </p:cNvPr>
          <p:cNvGrpSpPr/>
          <p:nvPr/>
        </p:nvGrpSpPr>
        <p:grpSpPr>
          <a:xfrm>
            <a:off x="-8467" y="3631075"/>
            <a:ext cx="735784" cy="427355"/>
            <a:chOff x="148771" y="1462722"/>
            <a:chExt cx="735784" cy="427355"/>
          </a:xfrm>
        </p:grpSpPr>
        <p:cxnSp>
          <p:nvCxnSpPr>
            <p:cNvPr id="51" name="Пряма сполучна лінія 5">
              <a:extLst>
                <a:ext uri="{FF2B5EF4-FFF2-40B4-BE49-F238E27FC236}">
                  <a16:creationId xmlns:a16="http://schemas.microsoft.com/office/drawing/2014/main" id="{AAF3C178-0FCC-A476-9919-CC3D3A3BDD18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9">
              <a:extLst>
                <a:ext uri="{FF2B5EF4-FFF2-40B4-BE49-F238E27FC236}">
                  <a16:creationId xmlns:a16="http://schemas.microsoft.com/office/drawing/2014/main" id="{5F57FAFD-7ABB-5691-6CA1-33A8519A6A24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5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53" name="Заголовок 13">
            <a:extLst>
              <a:ext uri="{FF2B5EF4-FFF2-40B4-BE49-F238E27FC236}">
                <a16:creationId xmlns:a16="http://schemas.microsoft.com/office/drawing/2014/main" id="{8FDEE5C6-7F30-37D7-8DA5-B93ABF38A57F}"/>
              </a:ext>
            </a:extLst>
          </p:cNvPr>
          <p:cNvSpPr txBox="1">
            <a:spLocks/>
          </p:cNvSpPr>
          <p:nvPr/>
        </p:nvSpPr>
        <p:spPr>
          <a:xfrm>
            <a:off x="861039" y="3764273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OK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63" name="Групувати 68">
            <a:extLst>
              <a:ext uri="{FF2B5EF4-FFF2-40B4-BE49-F238E27FC236}">
                <a16:creationId xmlns:a16="http://schemas.microsoft.com/office/drawing/2014/main" id="{70748063-BF5B-5474-B3BC-9A7E1123AE42}"/>
              </a:ext>
            </a:extLst>
          </p:cNvPr>
          <p:cNvGrpSpPr/>
          <p:nvPr/>
        </p:nvGrpSpPr>
        <p:grpSpPr>
          <a:xfrm rot="10800000">
            <a:off x="5594913" y="4821038"/>
            <a:ext cx="501087" cy="390693"/>
            <a:chOff x="5029200" y="1724931"/>
            <a:chExt cx="883328" cy="706798"/>
          </a:xfrm>
        </p:grpSpPr>
        <p:sp>
          <p:nvSpPr>
            <p:cNvPr id="64" name="Прямокутник: округлені кути 70">
              <a:extLst>
                <a:ext uri="{FF2B5EF4-FFF2-40B4-BE49-F238E27FC236}">
                  <a16:creationId xmlns:a16="http://schemas.microsoft.com/office/drawing/2014/main" id="{7ACFE6D8-580E-4EB7-6185-3FFA07C5CEC5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65" name="Рівнобедрений трикутник 71">
              <a:extLst>
                <a:ext uri="{FF2B5EF4-FFF2-40B4-BE49-F238E27FC236}">
                  <a16:creationId xmlns:a16="http://schemas.microsoft.com/office/drawing/2014/main" id="{59604B2E-DF88-C5AC-6BF6-CF4F876842F0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8" name="Групувати 68">
            <a:extLst>
              <a:ext uri="{FF2B5EF4-FFF2-40B4-BE49-F238E27FC236}">
                <a16:creationId xmlns:a16="http://schemas.microsoft.com/office/drawing/2014/main" id="{D2B4BEEE-BBF6-A310-85FB-9E1F570EAF7D}"/>
              </a:ext>
            </a:extLst>
          </p:cNvPr>
          <p:cNvGrpSpPr/>
          <p:nvPr/>
        </p:nvGrpSpPr>
        <p:grpSpPr>
          <a:xfrm>
            <a:off x="8305800" y="6205481"/>
            <a:ext cx="501087" cy="390693"/>
            <a:chOff x="5029200" y="1724931"/>
            <a:chExt cx="883328" cy="706798"/>
          </a:xfrm>
        </p:grpSpPr>
        <p:sp>
          <p:nvSpPr>
            <p:cNvPr id="29" name="Прямокутник: округлені кути 70">
              <a:extLst>
                <a:ext uri="{FF2B5EF4-FFF2-40B4-BE49-F238E27FC236}">
                  <a16:creationId xmlns:a16="http://schemas.microsoft.com/office/drawing/2014/main" id="{59E4EB01-D534-6006-1471-87ED6E127DD5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0" name="Рівнобедрений трикутник 71">
              <a:extLst>
                <a:ext uri="{FF2B5EF4-FFF2-40B4-BE49-F238E27FC236}">
                  <a16:creationId xmlns:a16="http://schemas.microsoft.com/office/drawing/2014/main" id="{10A7CF53-9EF2-D9CA-417A-815614429467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1" name="Групувати 68">
            <a:extLst>
              <a:ext uri="{FF2B5EF4-FFF2-40B4-BE49-F238E27FC236}">
                <a16:creationId xmlns:a16="http://schemas.microsoft.com/office/drawing/2014/main" id="{07130CB9-3CE4-74D4-C98C-71E55CC836B1}"/>
              </a:ext>
            </a:extLst>
          </p:cNvPr>
          <p:cNvGrpSpPr/>
          <p:nvPr/>
        </p:nvGrpSpPr>
        <p:grpSpPr>
          <a:xfrm>
            <a:off x="10999312" y="3332814"/>
            <a:ext cx="501087" cy="390693"/>
            <a:chOff x="5029200" y="1724931"/>
            <a:chExt cx="883328" cy="706798"/>
          </a:xfrm>
        </p:grpSpPr>
        <p:sp>
          <p:nvSpPr>
            <p:cNvPr id="23" name="Прямокутник: округлені кути 70">
              <a:extLst>
                <a:ext uri="{FF2B5EF4-FFF2-40B4-BE49-F238E27FC236}">
                  <a16:creationId xmlns:a16="http://schemas.microsoft.com/office/drawing/2014/main" id="{63404698-D7D9-BFCA-5E66-0A6A97AE5DAB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5</a:t>
              </a:r>
              <a:endParaRPr lang="uk-UA" sz="1600" dirty="0"/>
            </a:p>
          </p:txBody>
        </p:sp>
        <p:sp>
          <p:nvSpPr>
            <p:cNvPr id="37" name="Рівнобедрений трикутник 71">
              <a:extLst>
                <a:ext uri="{FF2B5EF4-FFF2-40B4-BE49-F238E27FC236}">
                  <a16:creationId xmlns:a16="http://schemas.microsoft.com/office/drawing/2014/main" id="{4A9385A6-96CE-2348-BB1F-B4FC4468CF44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4A51EBD-5965-2E68-5E6F-F0EA4986F2A6}"/>
              </a:ext>
            </a:extLst>
          </p:cNvPr>
          <p:cNvGrpSpPr/>
          <p:nvPr/>
        </p:nvGrpSpPr>
        <p:grpSpPr>
          <a:xfrm>
            <a:off x="10130817" y="3644167"/>
            <a:ext cx="605268" cy="293644"/>
            <a:chOff x="6320259" y="2502254"/>
            <a:chExt cx="605268" cy="293644"/>
          </a:xfrm>
        </p:grpSpPr>
        <p:sp>
          <p:nvSpPr>
            <p:cNvPr id="67" name="Прямокутник: округлені кути 70">
              <a:extLst>
                <a:ext uri="{FF2B5EF4-FFF2-40B4-BE49-F238E27FC236}">
                  <a16:creationId xmlns:a16="http://schemas.microsoft.com/office/drawing/2014/main" id="{83C96E86-EE98-63B9-BAC1-5264502322CC}"/>
                </a:ext>
              </a:extLst>
            </p:cNvPr>
            <p:cNvSpPr/>
            <p:nvPr/>
          </p:nvSpPr>
          <p:spPr>
            <a:xfrm>
              <a:off x="6320259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4</a:t>
              </a:r>
              <a:endParaRPr lang="uk-UA" sz="1600" dirty="0"/>
            </a:p>
          </p:txBody>
        </p:sp>
        <p:sp>
          <p:nvSpPr>
            <p:cNvPr id="68" name="Рівнобедрений трикутник 71">
              <a:extLst>
                <a:ext uri="{FF2B5EF4-FFF2-40B4-BE49-F238E27FC236}">
                  <a16:creationId xmlns:a16="http://schemas.microsoft.com/office/drawing/2014/main" id="{F071F72B-EDA1-B4EE-6D77-9BA7136638EB}"/>
                </a:ext>
              </a:extLst>
            </p:cNvPr>
            <p:cNvSpPr/>
            <p:nvPr/>
          </p:nvSpPr>
          <p:spPr>
            <a:xfrm rot="5400000">
              <a:off x="6786433" y="2596436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9" name="Групувати 68">
            <a:extLst>
              <a:ext uri="{FF2B5EF4-FFF2-40B4-BE49-F238E27FC236}">
                <a16:creationId xmlns:a16="http://schemas.microsoft.com/office/drawing/2014/main" id="{40E48B29-B152-08CE-7D07-2F87AB58977B}"/>
              </a:ext>
            </a:extLst>
          </p:cNvPr>
          <p:cNvGrpSpPr/>
          <p:nvPr/>
        </p:nvGrpSpPr>
        <p:grpSpPr>
          <a:xfrm>
            <a:off x="9736366" y="1996878"/>
            <a:ext cx="501087" cy="390693"/>
            <a:chOff x="5029200" y="1724931"/>
            <a:chExt cx="883328" cy="706798"/>
          </a:xfrm>
        </p:grpSpPr>
        <p:sp>
          <p:nvSpPr>
            <p:cNvPr id="70" name="Прямокутник: округлені кути 70">
              <a:extLst>
                <a:ext uri="{FF2B5EF4-FFF2-40B4-BE49-F238E27FC236}">
                  <a16:creationId xmlns:a16="http://schemas.microsoft.com/office/drawing/2014/main" id="{7B13BFD9-E781-A550-9A4B-34AEA4870BE6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71" name="Рівнобедрений трикутник 71">
              <a:extLst>
                <a:ext uri="{FF2B5EF4-FFF2-40B4-BE49-F238E27FC236}">
                  <a16:creationId xmlns:a16="http://schemas.microsoft.com/office/drawing/2014/main" id="{6E48AFA8-45F9-294C-0C61-3D49FFA96FC5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1D6998C-4CBA-AC5F-96CC-CC77875DFD3A}"/>
              </a:ext>
            </a:extLst>
          </p:cNvPr>
          <p:cNvGrpSpPr/>
          <p:nvPr/>
        </p:nvGrpSpPr>
        <p:grpSpPr>
          <a:xfrm rot="10800000">
            <a:off x="10027752" y="2541398"/>
            <a:ext cx="599798" cy="293644"/>
            <a:chOff x="5605435" y="2507356"/>
            <a:chExt cx="599798" cy="293644"/>
          </a:xfrm>
        </p:grpSpPr>
        <p:sp>
          <p:nvSpPr>
            <p:cNvPr id="73" name="Прямокутник: округлені кути 70">
              <a:extLst>
                <a:ext uri="{FF2B5EF4-FFF2-40B4-BE49-F238E27FC236}">
                  <a16:creationId xmlns:a16="http://schemas.microsoft.com/office/drawing/2014/main" id="{6879D4E9-DE2E-2D8B-AE5F-4DAF91C6940D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74" name="Рівнобедрений трикутник 71">
              <a:extLst>
                <a:ext uri="{FF2B5EF4-FFF2-40B4-BE49-F238E27FC236}">
                  <a16:creationId xmlns:a16="http://schemas.microsoft.com/office/drawing/2014/main" id="{AAF8336B-D49B-073C-3231-85B127834F56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57A50DDC-DDDD-3186-6548-8B8CFE141D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5704" y="2304844"/>
            <a:ext cx="1467882" cy="1855240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34B70B68-E9B7-E9B0-6087-0AF56BB33D12}"/>
              </a:ext>
            </a:extLst>
          </p:cNvPr>
          <p:cNvGrpSpPr/>
          <p:nvPr/>
        </p:nvGrpSpPr>
        <p:grpSpPr>
          <a:xfrm rot="10800000">
            <a:off x="6801145" y="3937811"/>
            <a:ext cx="599798" cy="293644"/>
            <a:chOff x="5605435" y="2507356"/>
            <a:chExt cx="599798" cy="293644"/>
          </a:xfrm>
        </p:grpSpPr>
        <p:sp>
          <p:nvSpPr>
            <p:cNvPr id="61" name="Прямокутник: округлені кути 70">
              <a:extLst>
                <a:ext uri="{FF2B5EF4-FFF2-40B4-BE49-F238E27FC236}">
                  <a16:creationId xmlns:a16="http://schemas.microsoft.com/office/drawing/2014/main" id="{3ECBD530-1737-4617-BA24-B362288F677B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1</a:t>
              </a:r>
              <a:endParaRPr lang="uk-UA" sz="1600" dirty="0"/>
            </a:p>
          </p:txBody>
        </p:sp>
        <p:sp>
          <p:nvSpPr>
            <p:cNvPr id="62" name="Рівнобедрений трикутник 71">
              <a:extLst>
                <a:ext uri="{FF2B5EF4-FFF2-40B4-BE49-F238E27FC236}">
                  <a16:creationId xmlns:a16="http://schemas.microsoft.com/office/drawing/2014/main" id="{074DC173-65CB-FE64-1DC0-625C97C718AD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4" name="Групувати 68">
            <a:extLst>
              <a:ext uri="{FF2B5EF4-FFF2-40B4-BE49-F238E27FC236}">
                <a16:creationId xmlns:a16="http://schemas.microsoft.com/office/drawing/2014/main" id="{83243C8F-35CE-D4E1-D5A9-923B0F1A8A68}"/>
              </a:ext>
            </a:extLst>
          </p:cNvPr>
          <p:cNvGrpSpPr/>
          <p:nvPr/>
        </p:nvGrpSpPr>
        <p:grpSpPr>
          <a:xfrm rot="10800000">
            <a:off x="6986322" y="4869491"/>
            <a:ext cx="501087" cy="390693"/>
            <a:chOff x="5029200" y="1724931"/>
            <a:chExt cx="883328" cy="706798"/>
          </a:xfrm>
        </p:grpSpPr>
        <p:sp>
          <p:nvSpPr>
            <p:cNvPr id="25" name="Прямокутник: округлені кути 70">
              <a:extLst>
                <a:ext uri="{FF2B5EF4-FFF2-40B4-BE49-F238E27FC236}">
                  <a16:creationId xmlns:a16="http://schemas.microsoft.com/office/drawing/2014/main" id="{C7005991-3F65-B75B-77BB-84353AB771E5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4" name="Рівнобедрений трикутник 71">
              <a:extLst>
                <a:ext uri="{FF2B5EF4-FFF2-40B4-BE49-F238E27FC236}">
                  <a16:creationId xmlns:a16="http://schemas.microsoft.com/office/drawing/2014/main" id="{F101C014-6333-D047-23E1-F508A46F7FFE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DE3EC804-DC77-35EE-703A-78CFE78EE0CB}"/>
              </a:ext>
            </a:extLst>
          </p:cNvPr>
          <p:cNvSpPr txBox="1"/>
          <p:nvPr/>
        </p:nvSpPr>
        <p:spPr>
          <a:xfrm>
            <a:off x="9337727" y="5126663"/>
            <a:ext cx="287294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1400" dirty="0"/>
              <a:t>Steps on how to add Table (expand/extreme) and Flow Table (over loads) are described in slides 23 and 25.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5F2F6D4-F47E-762F-2EFD-9B537416785B}"/>
              </a:ext>
            </a:extLst>
          </p:cNvPr>
          <p:cNvSpPr/>
          <p:nvPr/>
        </p:nvSpPr>
        <p:spPr>
          <a:xfrm>
            <a:off x="9308294" y="5126662"/>
            <a:ext cx="2774471" cy="954107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12E52FF-90DE-9D40-47D7-0F9AFF24D67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48890" y="4017683"/>
            <a:ext cx="2433875" cy="478272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F783366F-65FB-9932-48BE-4C264AD193CB}"/>
              </a:ext>
            </a:extLst>
          </p:cNvPr>
          <p:cNvGrpSpPr/>
          <p:nvPr/>
        </p:nvGrpSpPr>
        <p:grpSpPr>
          <a:xfrm rot="10800000">
            <a:off x="10563605" y="4003281"/>
            <a:ext cx="599798" cy="293644"/>
            <a:chOff x="5605435" y="2507356"/>
            <a:chExt cx="599798" cy="293644"/>
          </a:xfrm>
        </p:grpSpPr>
        <p:sp>
          <p:nvSpPr>
            <p:cNvPr id="58" name="Прямокутник: округлені кути 70">
              <a:extLst>
                <a:ext uri="{FF2B5EF4-FFF2-40B4-BE49-F238E27FC236}">
                  <a16:creationId xmlns:a16="http://schemas.microsoft.com/office/drawing/2014/main" id="{0B76C421-E9EE-6AD8-AE72-4454E1AB9D64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4</a:t>
              </a:r>
              <a:endParaRPr lang="uk-UA" sz="1600" dirty="0"/>
            </a:p>
          </p:txBody>
        </p:sp>
        <p:sp>
          <p:nvSpPr>
            <p:cNvPr id="59" name="Рівнобедрений трикутник 71">
              <a:extLst>
                <a:ext uri="{FF2B5EF4-FFF2-40B4-BE49-F238E27FC236}">
                  <a16:creationId xmlns:a16="http://schemas.microsoft.com/office/drawing/2014/main" id="{568F6218-DC03-43CE-9F32-41B9103538BA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5774014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2E8655-5E4F-EE2E-A95B-EFF6771A1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84073E-55FA-197D-9A73-A80046417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</a:t>
            </a:r>
            <a:r>
              <a:rPr lang="en-NL" dirty="0"/>
              <a:t>Joint Check </a:t>
            </a:r>
            <a:r>
              <a:rPr lang="en-NL" dirty="0" err="1"/>
              <a:t>Norsok</a:t>
            </a:r>
            <a:r>
              <a:rPr lang="en-NL" dirty="0"/>
              <a:t> (Rev.3, 2013) </a:t>
            </a:r>
            <a:endParaRPr lang="hsb-DE" dirty="0"/>
          </a:p>
        </p:txBody>
      </p:sp>
      <p:grpSp>
        <p:nvGrpSpPr>
          <p:cNvPr id="4" name="Групувати 10">
            <a:extLst>
              <a:ext uri="{FF2B5EF4-FFF2-40B4-BE49-F238E27FC236}">
                <a16:creationId xmlns:a16="http://schemas.microsoft.com/office/drawing/2014/main" id="{DBB181CE-0B28-E8C7-3302-F3419857FBAD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5" name="Пряма сполучна лінія 5">
              <a:extLst>
                <a:ext uri="{FF2B5EF4-FFF2-40B4-BE49-F238E27FC236}">
                  <a16:creationId xmlns:a16="http://schemas.microsoft.com/office/drawing/2014/main" id="{24C2D15C-2042-3E3B-9A51-F1F403BD1B81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Овал 9">
              <a:extLst>
                <a:ext uri="{FF2B5EF4-FFF2-40B4-BE49-F238E27FC236}">
                  <a16:creationId xmlns:a16="http://schemas.microsoft.com/office/drawing/2014/main" id="{910499F1-D2CA-36CC-6737-A582FEC9D27E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1BECF380-C850-2641-B664-012092FFA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342" y="1936908"/>
            <a:ext cx="8067520" cy="4203369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F3B197B-DB5B-B65B-3690-D60E50A7A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00600" y="3708820"/>
            <a:ext cx="1576047" cy="1674550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38F98C6-0058-5365-F270-DD991E1B88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43824" y="3471797"/>
            <a:ext cx="2544554" cy="3180694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sp>
        <p:nvSpPr>
          <p:cNvPr id="23" name="Заголовок 13">
            <a:extLst>
              <a:ext uri="{FF2B5EF4-FFF2-40B4-BE49-F238E27FC236}">
                <a16:creationId xmlns:a16="http://schemas.microsoft.com/office/drawing/2014/main" id="{30FD174E-4CF8-E54B-5993-A368FF9CFD5D}"/>
              </a:ext>
            </a:extLst>
          </p:cNvPr>
          <p:cNvSpPr txBox="1">
            <a:spLocks/>
          </p:cNvSpPr>
          <p:nvPr/>
        </p:nvSpPr>
        <p:spPr>
          <a:xfrm>
            <a:off x="834421" y="1024288"/>
            <a:ext cx="3718124" cy="3189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1..Joint Check, 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execute right click on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Checks (3)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=&gt; </a:t>
            </a:r>
            <a:r>
              <a:rPr lang="en-GB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=&gt; Joint Check </a:t>
            </a:r>
            <a:r>
              <a:rPr lang="en-NL" sz="14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Norsok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(Rev.3, 2013)</a:t>
            </a:r>
            <a:endParaRPr lang="en-GB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uk-UA" sz="1400" b="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A4F92E1-8F4A-8925-CBCA-566C80675DF0}"/>
              </a:ext>
            </a:extLst>
          </p:cNvPr>
          <p:cNvGrpSpPr/>
          <p:nvPr/>
        </p:nvGrpSpPr>
        <p:grpSpPr>
          <a:xfrm rot="10800000">
            <a:off x="8255370" y="6212024"/>
            <a:ext cx="598136" cy="293644"/>
            <a:chOff x="4963406" y="2502254"/>
            <a:chExt cx="598136" cy="293644"/>
          </a:xfrm>
        </p:grpSpPr>
        <p:sp>
          <p:nvSpPr>
            <p:cNvPr id="38" name="Прямокутник: округлені кути 70">
              <a:extLst>
                <a:ext uri="{FF2B5EF4-FFF2-40B4-BE49-F238E27FC236}">
                  <a16:creationId xmlns:a16="http://schemas.microsoft.com/office/drawing/2014/main" id="{DF98DFF7-CF73-90A7-4005-17EF56977EFA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39" name="Рівнобедрений трикутник 71">
              <a:extLst>
                <a:ext uri="{FF2B5EF4-FFF2-40B4-BE49-F238E27FC236}">
                  <a16:creationId xmlns:a16="http://schemas.microsoft.com/office/drawing/2014/main" id="{F56E9D38-5D2F-CC2B-B1C6-7442390190FF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24" name="Прямокутник: округлені кути 11">
            <a:extLst>
              <a:ext uri="{FF2B5EF4-FFF2-40B4-BE49-F238E27FC236}">
                <a16:creationId xmlns:a16="http://schemas.microsoft.com/office/drawing/2014/main" id="{53FEE2D1-77DF-8E4A-30DB-49C752EDEA9C}"/>
              </a:ext>
            </a:extLst>
          </p:cNvPr>
          <p:cNvSpPr/>
          <p:nvPr/>
        </p:nvSpPr>
        <p:spPr>
          <a:xfrm rot="10800000" flipV="1">
            <a:off x="4734342" y="1114143"/>
            <a:ext cx="7115520" cy="458092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b="1" dirty="0">
                <a:solidFill>
                  <a:schemeClr val="bg1"/>
                </a:solidFill>
                <a:cs typeface="Calibri"/>
              </a:rPr>
              <a:t>Joint Check </a:t>
            </a:r>
            <a:r>
              <a:rPr lang="en-NL" sz="1400" b="1" dirty="0" err="1">
                <a:solidFill>
                  <a:schemeClr val="bg1"/>
                </a:solidFill>
                <a:cs typeface="Calibri"/>
              </a:rPr>
              <a:t>Norsok</a:t>
            </a:r>
            <a:r>
              <a:rPr lang="en-GB" sz="1400" b="1" dirty="0">
                <a:solidFill>
                  <a:schemeClr val="bg1"/>
                </a:solidFill>
                <a:cs typeface="Calibri"/>
              </a:rPr>
              <a:t> </a:t>
            </a:r>
            <a:r>
              <a:rPr lang="en-GB" sz="1400" dirty="0">
                <a:solidFill>
                  <a:schemeClr val="bg1"/>
                </a:solidFill>
                <a:cs typeface="Calibri"/>
              </a:rPr>
              <a:t>is a part of the </a:t>
            </a:r>
            <a:r>
              <a:rPr lang="en-NL" sz="1400" dirty="0">
                <a:solidFill>
                  <a:schemeClr val="bg1"/>
                </a:solidFill>
                <a:cs typeface="Calibri"/>
              </a:rPr>
              <a:t>S</a:t>
            </a:r>
            <a:r>
              <a:rPr lang="en-GB" sz="1400" dirty="0" err="1">
                <a:solidFill>
                  <a:schemeClr val="bg1"/>
                </a:solidFill>
                <a:cs typeface="Calibri"/>
              </a:rPr>
              <a:t>tandard</a:t>
            </a:r>
            <a:r>
              <a:rPr lang="en-GB" sz="1400" dirty="0">
                <a:solidFill>
                  <a:schemeClr val="bg1"/>
                </a:solidFill>
                <a:cs typeface="Calibri"/>
              </a:rPr>
              <a:t> </a:t>
            </a:r>
            <a:r>
              <a:rPr lang="en-NL" sz="1400" b="1" dirty="0" err="1">
                <a:solidFill>
                  <a:schemeClr val="bg1"/>
                </a:solidFill>
                <a:cs typeface="Calibri"/>
              </a:rPr>
              <a:t>Norsok</a:t>
            </a:r>
            <a:r>
              <a:rPr lang="en-NL" sz="1400" b="1" dirty="0">
                <a:solidFill>
                  <a:schemeClr val="bg1"/>
                </a:solidFill>
                <a:cs typeface="Calibri"/>
              </a:rPr>
              <a:t> N004 (Rev.3, February 2013).</a:t>
            </a:r>
            <a:endParaRPr lang="en-GB" sz="14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5CF785-8F62-0B72-6289-179CF93877FF}"/>
              </a:ext>
            </a:extLst>
          </p:cNvPr>
          <p:cNvSpPr txBox="1"/>
          <p:nvPr/>
        </p:nvSpPr>
        <p:spPr>
          <a:xfrm>
            <a:off x="488694" y="3447210"/>
            <a:ext cx="30013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1400" b="1" dirty="0"/>
              <a:t>Joint Check </a:t>
            </a:r>
            <a:r>
              <a:rPr lang="en-NL" sz="1400" b="1" dirty="0" err="1"/>
              <a:t>Norsok</a:t>
            </a:r>
            <a:r>
              <a:rPr lang="en-NL" sz="1400" b="1" dirty="0"/>
              <a:t> interface is similar to Joint Check API.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61BA7EC-9615-A876-2023-5E47B5B4852F}"/>
              </a:ext>
            </a:extLst>
          </p:cNvPr>
          <p:cNvSpPr/>
          <p:nvPr/>
        </p:nvSpPr>
        <p:spPr>
          <a:xfrm>
            <a:off x="488694" y="3429000"/>
            <a:ext cx="2787906" cy="541430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943687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28CE64-4518-8D5B-E833-AD3D04464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5A74DA-9E1E-32A0-5ACA-4EDEF62EB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Find connections in Joint Check </a:t>
            </a:r>
            <a:r>
              <a:rPr lang="en-NL" dirty="0" err="1"/>
              <a:t>Norsok</a:t>
            </a:r>
            <a:r>
              <a:rPr lang="en-NL" dirty="0"/>
              <a:t> 4 </a:t>
            </a:r>
            <a:endParaRPr lang="hsb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969553-BF5D-9E12-99A7-C5FCF29217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6501" y="1011088"/>
            <a:ext cx="8180705" cy="4736197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01C361-0FE1-2CEC-FB20-F0B2D99A2E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10829" y="2115724"/>
            <a:ext cx="2400774" cy="3193951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grpSp>
        <p:nvGrpSpPr>
          <p:cNvPr id="6" name="Групувати 10">
            <a:extLst>
              <a:ext uri="{FF2B5EF4-FFF2-40B4-BE49-F238E27FC236}">
                <a16:creationId xmlns:a16="http://schemas.microsoft.com/office/drawing/2014/main" id="{2FA2E9EB-95D2-763F-53DA-3A006F4DC261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7" name="Пряма сполучна лінія 5">
              <a:extLst>
                <a:ext uri="{FF2B5EF4-FFF2-40B4-BE49-F238E27FC236}">
                  <a16:creationId xmlns:a16="http://schemas.microsoft.com/office/drawing/2014/main" id="{42B1E5D6-0EDE-FCC5-0CAA-1A12674D24FA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Овал 9">
              <a:extLst>
                <a:ext uri="{FF2B5EF4-FFF2-40B4-BE49-F238E27FC236}">
                  <a16:creationId xmlns:a16="http://schemas.microsoft.com/office/drawing/2014/main" id="{938E52DA-E5C5-B3D3-44C1-94BB87487FB8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9" name="Групувати 72">
            <a:extLst>
              <a:ext uri="{FF2B5EF4-FFF2-40B4-BE49-F238E27FC236}">
                <a16:creationId xmlns:a16="http://schemas.microsoft.com/office/drawing/2014/main" id="{87B2A4D9-D201-21BF-D9FE-591D2CFDA6AA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11" name="Пряма сполучна лінія 21">
              <a:extLst>
                <a:ext uri="{FF2B5EF4-FFF2-40B4-BE49-F238E27FC236}">
                  <a16:creationId xmlns:a16="http://schemas.microsoft.com/office/drawing/2014/main" id="{5A6242A2-3511-06F7-673D-A8BB6D65CCEF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Овал 22">
              <a:extLst>
                <a:ext uri="{FF2B5EF4-FFF2-40B4-BE49-F238E27FC236}">
                  <a16:creationId xmlns:a16="http://schemas.microsoft.com/office/drawing/2014/main" id="{A990D73F-53F3-43A4-34CC-551261779E3A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3" name="Групувати 30">
            <a:extLst>
              <a:ext uri="{FF2B5EF4-FFF2-40B4-BE49-F238E27FC236}">
                <a16:creationId xmlns:a16="http://schemas.microsoft.com/office/drawing/2014/main" id="{291B177F-1227-4AC8-0DCC-50D3028A480D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4" name="Пряма сполучна лінія 31">
              <a:extLst>
                <a:ext uri="{FF2B5EF4-FFF2-40B4-BE49-F238E27FC236}">
                  <a16:creationId xmlns:a16="http://schemas.microsoft.com/office/drawing/2014/main" id="{8392D2A4-44C4-8E3F-EAB4-4042C737AA57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Овал 32">
              <a:extLst>
                <a:ext uri="{FF2B5EF4-FFF2-40B4-BE49-F238E27FC236}">
                  <a16:creationId xmlns:a16="http://schemas.microsoft.com/office/drawing/2014/main" id="{D6FF7EDE-AA20-2411-D53B-1670645AE206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6" name="Заголовок 13">
            <a:extLst>
              <a:ext uri="{FF2B5EF4-FFF2-40B4-BE49-F238E27FC236}">
                <a16:creationId xmlns:a16="http://schemas.microsoft.com/office/drawing/2014/main" id="{023ACDF3-C1CB-5A90-024F-D11768EDFCF7}"/>
              </a:ext>
            </a:extLst>
          </p:cNvPr>
          <p:cNvSpPr txBox="1">
            <a:spLocks/>
          </p:cNvSpPr>
          <p:nvPr/>
        </p:nvSpPr>
        <p:spPr>
          <a:xfrm>
            <a:off x="861114" y="1284325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Find Connections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Заголовок 13">
            <a:extLst>
              <a:ext uri="{FF2B5EF4-FFF2-40B4-BE49-F238E27FC236}">
                <a16:creationId xmlns:a16="http://schemas.microsoft.com/office/drawing/2014/main" id="{AC45DC6A-5D36-105D-233C-FEDA355395CE}"/>
              </a:ext>
            </a:extLst>
          </p:cNvPr>
          <p:cNvSpPr txBox="1">
            <a:spLocks/>
          </p:cNvSpPr>
          <p:nvPr/>
        </p:nvSpPr>
        <p:spPr>
          <a:xfrm>
            <a:off x="855171" y="1917413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Close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Заголовок 13">
            <a:extLst>
              <a:ext uri="{FF2B5EF4-FFF2-40B4-BE49-F238E27FC236}">
                <a16:creationId xmlns:a16="http://schemas.microsoft.com/office/drawing/2014/main" id="{62099EAD-209C-48AF-A61C-99CFDCFF429D}"/>
              </a:ext>
            </a:extLst>
          </p:cNvPr>
          <p:cNvSpPr txBox="1">
            <a:spLocks/>
          </p:cNvSpPr>
          <p:nvPr/>
        </p:nvSpPr>
        <p:spPr>
          <a:xfrm>
            <a:off x="855171" y="2544209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OK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00CD43-C445-36BB-3DD7-A9E3FE07E7C5}"/>
              </a:ext>
            </a:extLst>
          </p:cNvPr>
          <p:cNvSpPr txBox="1"/>
          <p:nvPr/>
        </p:nvSpPr>
        <p:spPr>
          <a:xfrm>
            <a:off x="4954483" y="6062420"/>
            <a:ext cx="5029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1400" b="1" dirty="0"/>
              <a:t>The detailed descriptive steps on how to check Connections Design have been presented on slides 10-19.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E023E8E-AEBD-56E4-F0CC-92A678EA578F}"/>
              </a:ext>
            </a:extLst>
          </p:cNvPr>
          <p:cNvSpPr/>
          <p:nvPr/>
        </p:nvSpPr>
        <p:spPr>
          <a:xfrm>
            <a:off x="4969355" y="6072574"/>
            <a:ext cx="4923417" cy="526329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A3D117-87A2-3CAF-DBD1-9F1235DA0E1B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7255356" y="4548575"/>
            <a:ext cx="175708" cy="1523999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E3C0BEB-56E2-B7FC-87F2-1403DE7FBAA1}"/>
              </a:ext>
            </a:extLst>
          </p:cNvPr>
          <p:cNvGrpSpPr/>
          <p:nvPr/>
        </p:nvGrpSpPr>
        <p:grpSpPr>
          <a:xfrm>
            <a:off x="4218413" y="5535953"/>
            <a:ext cx="598136" cy="293644"/>
            <a:chOff x="4963406" y="2502254"/>
            <a:chExt cx="598136" cy="293644"/>
          </a:xfrm>
        </p:grpSpPr>
        <p:sp>
          <p:nvSpPr>
            <p:cNvPr id="26" name="Прямокутник: округлені кути 70">
              <a:extLst>
                <a:ext uri="{FF2B5EF4-FFF2-40B4-BE49-F238E27FC236}">
                  <a16:creationId xmlns:a16="http://schemas.microsoft.com/office/drawing/2014/main" id="{AA5B199B-3C84-484B-F3D0-92BC8DB4B11E}"/>
                </a:ext>
              </a:extLst>
            </p:cNvPr>
            <p:cNvSpPr/>
            <p:nvPr/>
          </p:nvSpPr>
          <p:spPr>
            <a:xfrm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27" name="Рівнобедрений трикутник 71">
              <a:extLst>
                <a:ext uri="{FF2B5EF4-FFF2-40B4-BE49-F238E27FC236}">
                  <a16:creationId xmlns:a16="http://schemas.microsoft.com/office/drawing/2014/main" id="{BDF9E233-9F0B-D59C-C6C6-9E0EF2886F2E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8" name="Групувати 68">
            <a:extLst>
              <a:ext uri="{FF2B5EF4-FFF2-40B4-BE49-F238E27FC236}">
                <a16:creationId xmlns:a16="http://schemas.microsoft.com/office/drawing/2014/main" id="{B885276F-1AFB-4744-018D-7ECB6172B660}"/>
              </a:ext>
            </a:extLst>
          </p:cNvPr>
          <p:cNvGrpSpPr/>
          <p:nvPr/>
        </p:nvGrpSpPr>
        <p:grpSpPr>
          <a:xfrm>
            <a:off x="8031263" y="4759190"/>
            <a:ext cx="501087" cy="390693"/>
            <a:chOff x="5029200" y="1724931"/>
            <a:chExt cx="883328" cy="706798"/>
          </a:xfrm>
        </p:grpSpPr>
        <p:sp>
          <p:nvSpPr>
            <p:cNvPr id="29" name="Прямокутник: округлені кути 70">
              <a:extLst>
                <a:ext uri="{FF2B5EF4-FFF2-40B4-BE49-F238E27FC236}">
                  <a16:creationId xmlns:a16="http://schemas.microsoft.com/office/drawing/2014/main" id="{AB05D6B0-1DEC-47E3-6AF4-143063E0A01D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0" name="Рівнобедрений трикутник 71">
              <a:extLst>
                <a:ext uri="{FF2B5EF4-FFF2-40B4-BE49-F238E27FC236}">
                  <a16:creationId xmlns:a16="http://schemas.microsoft.com/office/drawing/2014/main" id="{1A4060FB-4024-1BFD-B9D8-9330A4997CD1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1" name="Групувати 68">
            <a:extLst>
              <a:ext uri="{FF2B5EF4-FFF2-40B4-BE49-F238E27FC236}">
                <a16:creationId xmlns:a16="http://schemas.microsoft.com/office/drawing/2014/main" id="{9444AD5F-3936-CA0A-577E-76B20C21BAEB}"/>
              </a:ext>
            </a:extLst>
          </p:cNvPr>
          <p:cNvGrpSpPr/>
          <p:nvPr/>
        </p:nvGrpSpPr>
        <p:grpSpPr>
          <a:xfrm>
            <a:off x="10092798" y="5197902"/>
            <a:ext cx="501087" cy="390693"/>
            <a:chOff x="5029200" y="1724931"/>
            <a:chExt cx="883328" cy="706798"/>
          </a:xfrm>
        </p:grpSpPr>
        <p:sp>
          <p:nvSpPr>
            <p:cNvPr id="32" name="Прямокутник: округлені кути 70">
              <a:extLst>
                <a:ext uri="{FF2B5EF4-FFF2-40B4-BE49-F238E27FC236}">
                  <a16:creationId xmlns:a16="http://schemas.microsoft.com/office/drawing/2014/main" id="{E6293486-4336-6676-3F56-430CD1653E92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33" name="Рівнобедрений трикутник 71">
              <a:extLst>
                <a:ext uri="{FF2B5EF4-FFF2-40B4-BE49-F238E27FC236}">
                  <a16:creationId xmlns:a16="http://schemas.microsoft.com/office/drawing/2014/main" id="{334D30C0-ED41-9F82-AFEA-924010C43EED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28554035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7E9C0B-62B4-AF21-4729-C95B3B0189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3A4F54-9536-B7B3-5A40-348C2CB65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225" dirty="0"/>
              <a:t>Joint</a:t>
            </a:r>
            <a:r>
              <a:rPr lang="en-GB" spc="265" dirty="0"/>
              <a:t> </a:t>
            </a:r>
            <a:r>
              <a:rPr lang="en-GB" spc="229" dirty="0"/>
              <a:t>Check</a:t>
            </a:r>
            <a:r>
              <a:rPr lang="en-NL" spc="229" dirty="0"/>
              <a:t> </a:t>
            </a:r>
            <a:r>
              <a:rPr lang="en-NL" spc="229" dirty="0" err="1"/>
              <a:t>Norsok</a:t>
            </a:r>
            <a:r>
              <a:rPr lang="en-NL" spc="229" dirty="0"/>
              <a:t> 4</a:t>
            </a:r>
            <a:r>
              <a:rPr lang="en-NL" spc="254" dirty="0"/>
              <a:t> </a:t>
            </a:r>
            <a:r>
              <a:rPr lang="en-GB" spc="125" dirty="0"/>
              <a:t>Criteria</a:t>
            </a:r>
            <a:r>
              <a:rPr lang="en-GB" spc="245" dirty="0"/>
              <a:t> </a:t>
            </a:r>
            <a:r>
              <a:rPr lang="en-GB" spc="55" dirty="0"/>
              <a:t>Plot</a:t>
            </a:r>
            <a:endParaRPr lang="en-GB" dirty="0"/>
          </a:p>
        </p:txBody>
      </p:sp>
      <p:sp>
        <p:nvSpPr>
          <p:cNvPr id="4" name="Заголовок 13">
            <a:extLst>
              <a:ext uri="{FF2B5EF4-FFF2-40B4-BE49-F238E27FC236}">
                <a16:creationId xmlns:a16="http://schemas.microsoft.com/office/drawing/2014/main" id="{8DE42B94-2328-3FDC-3A33-62FD1A8D0183}"/>
              </a:ext>
            </a:extLst>
          </p:cNvPr>
          <p:cNvSpPr txBox="1">
            <a:spLocks/>
          </p:cNvSpPr>
          <p:nvPr/>
        </p:nvSpPr>
        <p:spPr>
          <a:xfrm>
            <a:off x="889002" y="1230991"/>
            <a:ext cx="3468304" cy="32921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grpSp>
        <p:nvGrpSpPr>
          <p:cNvPr id="5" name="Групувати 10">
            <a:extLst>
              <a:ext uri="{FF2B5EF4-FFF2-40B4-BE49-F238E27FC236}">
                <a16:creationId xmlns:a16="http://schemas.microsoft.com/office/drawing/2014/main" id="{72879260-3D84-FD0E-2855-0ED5EB21BE78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6" name="Пряма сполучна лінія 5">
              <a:extLst>
                <a:ext uri="{FF2B5EF4-FFF2-40B4-BE49-F238E27FC236}">
                  <a16:creationId xmlns:a16="http://schemas.microsoft.com/office/drawing/2014/main" id="{344F7C8E-8582-209F-BF9A-93705C42ACE6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Овал 9">
              <a:extLst>
                <a:ext uri="{FF2B5EF4-FFF2-40B4-BE49-F238E27FC236}">
                  <a16:creationId xmlns:a16="http://schemas.microsoft.com/office/drawing/2014/main" id="{4A420EAB-0E12-6608-A305-7D3FDCFDED32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8" name="Групувати 72">
            <a:extLst>
              <a:ext uri="{FF2B5EF4-FFF2-40B4-BE49-F238E27FC236}">
                <a16:creationId xmlns:a16="http://schemas.microsoft.com/office/drawing/2014/main" id="{5B8F699B-71AC-6FD7-EF78-223A8D44EF58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9" name="Пряма сполучна лінія 21">
              <a:extLst>
                <a:ext uri="{FF2B5EF4-FFF2-40B4-BE49-F238E27FC236}">
                  <a16:creationId xmlns:a16="http://schemas.microsoft.com/office/drawing/2014/main" id="{26CE930B-5B0A-D253-4FB1-A2441C4DE2F4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Овал 22">
              <a:extLst>
                <a:ext uri="{FF2B5EF4-FFF2-40B4-BE49-F238E27FC236}">
                  <a16:creationId xmlns:a16="http://schemas.microsoft.com/office/drawing/2014/main" id="{0BF704EE-AC9A-261B-432F-2CB49EFA0E9B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1" name="Групувати 30">
            <a:extLst>
              <a:ext uri="{FF2B5EF4-FFF2-40B4-BE49-F238E27FC236}">
                <a16:creationId xmlns:a16="http://schemas.microsoft.com/office/drawing/2014/main" id="{9FE4AAF8-3916-2D66-12EC-2EF2115BE1BC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2" name="Пряма сполучна лінія 31">
              <a:extLst>
                <a:ext uri="{FF2B5EF4-FFF2-40B4-BE49-F238E27FC236}">
                  <a16:creationId xmlns:a16="http://schemas.microsoft.com/office/drawing/2014/main" id="{1E51B80B-CA62-4456-3BFD-96A7E60CD952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Овал 32">
              <a:extLst>
                <a:ext uri="{FF2B5EF4-FFF2-40B4-BE49-F238E27FC236}">
                  <a16:creationId xmlns:a16="http://schemas.microsoft.com/office/drawing/2014/main" id="{73356648-9E25-A2C5-95C8-0CA55279BC26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14" name="Групувати 10">
            <a:extLst>
              <a:ext uri="{FF2B5EF4-FFF2-40B4-BE49-F238E27FC236}">
                <a16:creationId xmlns:a16="http://schemas.microsoft.com/office/drawing/2014/main" id="{2F77B8C1-05AD-3D80-4C23-F0396DE45CC7}"/>
              </a:ext>
            </a:extLst>
          </p:cNvPr>
          <p:cNvGrpSpPr/>
          <p:nvPr/>
        </p:nvGrpSpPr>
        <p:grpSpPr>
          <a:xfrm>
            <a:off x="0" y="3013247"/>
            <a:ext cx="720039" cy="427355"/>
            <a:chOff x="148771" y="1457182"/>
            <a:chExt cx="720039" cy="427355"/>
          </a:xfrm>
        </p:grpSpPr>
        <p:cxnSp>
          <p:nvCxnSpPr>
            <p:cNvPr id="15" name="Пряма сполучна лінія 5">
              <a:extLst>
                <a:ext uri="{FF2B5EF4-FFF2-40B4-BE49-F238E27FC236}">
                  <a16:creationId xmlns:a16="http://schemas.microsoft.com/office/drawing/2014/main" id="{97920F92-D004-C8DA-C928-5C77E53CCC93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Овал 9">
              <a:extLst>
                <a:ext uri="{FF2B5EF4-FFF2-40B4-BE49-F238E27FC236}">
                  <a16:creationId xmlns:a16="http://schemas.microsoft.com/office/drawing/2014/main" id="{9FC0A3A3-9B86-D14A-0CD5-5308EE4C1FB4}"/>
                </a:ext>
              </a:extLst>
            </p:cNvPr>
            <p:cNvSpPr/>
            <p:nvPr/>
          </p:nvSpPr>
          <p:spPr>
            <a:xfrm>
              <a:off x="441455" y="145718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4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7" name="Заголовок 13">
            <a:extLst>
              <a:ext uri="{FF2B5EF4-FFF2-40B4-BE49-F238E27FC236}">
                <a16:creationId xmlns:a16="http://schemas.microsoft.com/office/drawing/2014/main" id="{2366BC71-A516-9843-4C07-CD008DAD8E6E}"/>
              </a:ext>
            </a:extLst>
          </p:cNvPr>
          <p:cNvSpPr txBox="1">
            <a:spLocks/>
          </p:cNvSpPr>
          <p:nvPr/>
        </p:nvSpPr>
        <p:spPr>
          <a:xfrm>
            <a:off x="861039" y="1725215"/>
            <a:ext cx="3795128" cy="42552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Press      and select Load Set =&gt;</a:t>
            </a:r>
            <a:r>
              <a:rPr lang="uk-UA" sz="140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Load Set 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=&gt;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1..All loads combination;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Press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OK    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18" name="Заголовок 13">
            <a:extLst>
              <a:ext uri="{FF2B5EF4-FFF2-40B4-BE49-F238E27FC236}">
                <a16:creationId xmlns:a16="http://schemas.microsoft.com/office/drawing/2014/main" id="{60737779-0CB7-10DF-0BDA-CBAC08A15F22}"/>
              </a:ext>
            </a:extLst>
          </p:cNvPr>
          <p:cNvSpPr txBox="1">
            <a:spLocks/>
          </p:cNvSpPr>
          <p:nvPr/>
        </p:nvSpPr>
        <p:spPr>
          <a:xfrm>
            <a:off x="841236" y="2535689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solidFill>
                  <a:schemeClr val="tx1"/>
                </a:solidFill>
                <a:latin typeface="+mn-lt"/>
                <a:cs typeface="Calibri"/>
              </a:rPr>
              <a:t>Parameter: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Overall</a:t>
            </a:r>
            <a:r>
              <a:rPr lang="en-GB" sz="1400" i="1" spc="-5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r>
              <a:rPr lang="en-GB" sz="1400" i="1" dirty="0">
                <a:solidFill>
                  <a:schemeClr val="tx1"/>
                </a:solidFill>
                <a:latin typeface="+mn-lt"/>
                <a:cs typeface="Calibri"/>
              </a:rPr>
              <a:t>U</a:t>
            </a:r>
            <a:r>
              <a:rPr lang="en-NL" sz="1400" i="1" spc="-5" dirty="0" err="1">
                <a:solidFill>
                  <a:schemeClr val="tx1"/>
                </a:solidFill>
                <a:latin typeface="+mn-lt"/>
                <a:cs typeface="Calibri"/>
              </a:rPr>
              <a:t>tilization</a:t>
            </a:r>
            <a:r>
              <a:rPr lang="en-NL" sz="1400" i="1" spc="-5" dirty="0">
                <a:solidFill>
                  <a:schemeClr val="tx1"/>
                </a:solidFill>
                <a:latin typeface="+mn-lt"/>
                <a:cs typeface="Calibri"/>
              </a:rPr>
              <a:t> Factor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sp>
        <p:nvSpPr>
          <p:cNvPr id="19" name="Заголовок 13">
            <a:extLst>
              <a:ext uri="{FF2B5EF4-FFF2-40B4-BE49-F238E27FC236}">
                <a16:creationId xmlns:a16="http://schemas.microsoft.com/office/drawing/2014/main" id="{3D4C410F-78EE-8080-5B94-199B320EFFBD}"/>
              </a:ext>
            </a:extLst>
          </p:cNvPr>
          <p:cNvSpPr txBox="1">
            <a:spLocks/>
          </p:cNvSpPr>
          <p:nvPr/>
        </p:nvSpPr>
        <p:spPr>
          <a:xfrm>
            <a:off x="846784" y="3122290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GB" sz="1400" spc="-20" dirty="0">
                <a:solidFill>
                  <a:schemeClr val="tx1"/>
                </a:solidFill>
                <a:latin typeface="+mn-lt"/>
                <a:cs typeface="Calibri"/>
              </a:rPr>
              <a:t>Press </a:t>
            </a:r>
            <a:r>
              <a:rPr lang="en-NL" sz="1400" spc="-20" dirty="0">
                <a:solidFill>
                  <a:schemeClr val="tx1"/>
                </a:solidFill>
                <a:latin typeface="+mn-lt"/>
                <a:cs typeface="Calibri"/>
              </a:rPr>
              <a:t>      and then Preview</a:t>
            </a:r>
            <a:r>
              <a:rPr lang="en-GB" sz="1400" spc="-2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endParaRPr lang="en-GB" sz="1400" dirty="0">
              <a:solidFill>
                <a:schemeClr val="tx1"/>
              </a:solidFill>
              <a:latin typeface="+mn-lt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b="0" spc="-20" dirty="0">
                <a:solidFill>
                  <a:schemeClr val="tx1"/>
                </a:solidFill>
                <a:latin typeface="+mn-lt"/>
                <a:cs typeface="Calibri"/>
              </a:rPr>
              <a:t> </a:t>
            </a:r>
            <a:endParaRPr lang="en-GB" sz="1400" b="0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BD86140-FA3C-7DF3-AB28-7F7760692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79617" y="971913"/>
            <a:ext cx="2376444" cy="1812542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sp>
        <p:nvSpPr>
          <p:cNvPr id="27" name="Заголовок 13">
            <a:extLst>
              <a:ext uri="{FF2B5EF4-FFF2-40B4-BE49-F238E27FC236}">
                <a16:creationId xmlns:a16="http://schemas.microsoft.com/office/drawing/2014/main" id="{E8952962-0295-602E-2809-2280C655F291}"/>
              </a:ext>
            </a:extLst>
          </p:cNvPr>
          <p:cNvSpPr txBox="1">
            <a:spLocks/>
          </p:cNvSpPr>
          <p:nvPr/>
        </p:nvSpPr>
        <p:spPr>
          <a:xfrm>
            <a:off x="882682" y="1029726"/>
            <a:ext cx="4264111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In Standards =&gt; 1..Joint Check =&gt; Checks (4), execute right click on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2..Joint Check </a:t>
            </a:r>
            <a:r>
              <a:rPr lang="en-NL" sz="1400" i="1" dirty="0" err="1">
                <a:solidFill>
                  <a:schemeClr val="tx1"/>
                </a:solidFill>
                <a:latin typeface="+mn-lt"/>
                <a:cs typeface="Calibri"/>
              </a:rPr>
              <a:t>Norsok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 4 </a:t>
            </a:r>
            <a:r>
              <a:rPr lang="en-NL" sz="1400" dirty="0">
                <a:solidFill>
                  <a:schemeClr val="tx1"/>
                </a:solidFill>
                <a:latin typeface="+mn-lt"/>
                <a:cs typeface="Calibri"/>
              </a:rPr>
              <a:t>and select </a:t>
            </a:r>
            <a:r>
              <a:rPr lang="en-NL" sz="1400" i="1" dirty="0">
                <a:solidFill>
                  <a:schemeClr val="tx1"/>
                </a:solidFill>
                <a:latin typeface="+mn-lt"/>
                <a:cs typeface="Calibri"/>
              </a:rPr>
              <a:t>Criteria Plot</a:t>
            </a:r>
            <a:endParaRPr lang="en-GB" sz="1400" i="1" dirty="0">
              <a:solidFill>
                <a:schemeClr val="tx1"/>
              </a:solidFill>
              <a:latin typeface="+mn-lt"/>
              <a:cs typeface="Calibri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FD703BB-039A-0A12-F7E9-A5A32E4874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1009" y="4311349"/>
            <a:ext cx="3387964" cy="2427124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15C3F59-24BD-7217-04EA-B87139B984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70345" y="934321"/>
            <a:ext cx="4503386" cy="2975963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74EFB33-4986-A5F6-2D3C-35605366C9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2212" y="1768278"/>
            <a:ext cx="211666" cy="228600"/>
          </a:xfrm>
          <a:prstGeom prst="rect">
            <a:avLst/>
          </a:prstGeom>
          <a:ln>
            <a:solidFill>
              <a:srgbClr val="57316F"/>
            </a:solidFill>
          </a:ln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9123095-359B-FFDA-EB0E-860C17C143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18528" y="3470256"/>
            <a:ext cx="3086728" cy="3286211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25F59B21-F142-F750-34CE-F4680DAFA8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4221" y="3095559"/>
            <a:ext cx="247650" cy="257175"/>
          </a:xfrm>
          <a:prstGeom prst="rect">
            <a:avLst/>
          </a:prstGeom>
          <a:ln>
            <a:solidFill>
              <a:srgbClr val="57316F"/>
            </a:solidFill>
          </a:ln>
        </p:spPr>
      </p:pic>
      <p:grpSp>
        <p:nvGrpSpPr>
          <p:cNvPr id="50" name="Групувати 10">
            <a:extLst>
              <a:ext uri="{FF2B5EF4-FFF2-40B4-BE49-F238E27FC236}">
                <a16:creationId xmlns:a16="http://schemas.microsoft.com/office/drawing/2014/main" id="{0E0BD188-B0F1-3E02-AE56-46C7E32C02A2}"/>
              </a:ext>
            </a:extLst>
          </p:cNvPr>
          <p:cNvGrpSpPr/>
          <p:nvPr/>
        </p:nvGrpSpPr>
        <p:grpSpPr>
          <a:xfrm>
            <a:off x="-8467" y="3631075"/>
            <a:ext cx="735784" cy="427355"/>
            <a:chOff x="148771" y="1462722"/>
            <a:chExt cx="735784" cy="427355"/>
          </a:xfrm>
        </p:grpSpPr>
        <p:cxnSp>
          <p:nvCxnSpPr>
            <p:cNvPr id="51" name="Пряма сполучна лінія 5">
              <a:extLst>
                <a:ext uri="{FF2B5EF4-FFF2-40B4-BE49-F238E27FC236}">
                  <a16:creationId xmlns:a16="http://schemas.microsoft.com/office/drawing/2014/main" id="{AAF3C178-0FCC-A476-9919-CC3D3A3BDD18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399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9">
              <a:extLst>
                <a:ext uri="{FF2B5EF4-FFF2-40B4-BE49-F238E27FC236}">
                  <a16:creationId xmlns:a16="http://schemas.microsoft.com/office/drawing/2014/main" id="{5F57FAFD-7ABB-5691-6CA1-33A8519A6A24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5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53" name="Заголовок 13">
            <a:extLst>
              <a:ext uri="{FF2B5EF4-FFF2-40B4-BE49-F238E27FC236}">
                <a16:creationId xmlns:a16="http://schemas.microsoft.com/office/drawing/2014/main" id="{8FDEE5C6-7F30-37D7-8DA5-B93ABF38A57F}"/>
              </a:ext>
            </a:extLst>
          </p:cNvPr>
          <p:cNvSpPr txBox="1">
            <a:spLocks/>
          </p:cNvSpPr>
          <p:nvPr/>
        </p:nvSpPr>
        <p:spPr>
          <a:xfrm>
            <a:off x="861039" y="3764273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OK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63" name="Групувати 68">
            <a:extLst>
              <a:ext uri="{FF2B5EF4-FFF2-40B4-BE49-F238E27FC236}">
                <a16:creationId xmlns:a16="http://schemas.microsoft.com/office/drawing/2014/main" id="{70748063-BF5B-5474-B3BC-9A7E1123AE42}"/>
              </a:ext>
            </a:extLst>
          </p:cNvPr>
          <p:cNvGrpSpPr/>
          <p:nvPr/>
        </p:nvGrpSpPr>
        <p:grpSpPr>
          <a:xfrm rot="10800000">
            <a:off x="5561690" y="4788623"/>
            <a:ext cx="501087" cy="390693"/>
            <a:chOff x="5029200" y="1724931"/>
            <a:chExt cx="883328" cy="706798"/>
          </a:xfrm>
        </p:grpSpPr>
        <p:sp>
          <p:nvSpPr>
            <p:cNvPr id="64" name="Прямокутник: округлені кути 70">
              <a:extLst>
                <a:ext uri="{FF2B5EF4-FFF2-40B4-BE49-F238E27FC236}">
                  <a16:creationId xmlns:a16="http://schemas.microsoft.com/office/drawing/2014/main" id="{7ACFE6D8-580E-4EB7-6185-3FFA07C5CEC5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65" name="Рівнобедрений трикутник 71">
              <a:extLst>
                <a:ext uri="{FF2B5EF4-FFF2-40B4-BE49-F238E27FC236}">
                  <a16:creationId xmlns:a16="http://schemas.microsoft.com/office/drawing/2014/main" id="{59604B2E-DF88-C5AC-6BF6-CF4F876842F0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8" name="Групувати 68">
            <a:extLst>
              <a:ext uri="{FF2B5EF4-FFF2-40B4-BE49-F238E27FC236}">
                <a16:creationId xmlns:a16="http://schemas.microsoft.com/office/drawing/2014/main" id="{D2B4BEEE-BBF6-A310-85FB-9E1F570EAF7D}"/>
              </a:ext>
            </a:extLst>
          </p:cNvPr>
          <p:cNvGrpSpPr/>
          <p:nvPr/>
        </p:nvGrpSpPr>
        <p:grpSpPr>
          <a:xfrm>
            <a:off x="8305800" y="6205481"/>
            <a:ext cx="501087" cy="390693"/>
            <a:chOff x="5029200" y="1724931"/>
            <a:chExt cx="883328" cy="706798"/>
          </a:xfrm>
        </p:grpSpPr>
        <p:sp>
          <p:nvSpPr>
            <p:cNvPr id="29" name="Прямокутник: округлені кути 70">
              <a:extLst>
                <a:ext uri="{FF2B5EF4-FFF2-40B4-BE49-F238E27FC236}">
                  <a16:creationId xmlns:a16="http://schemas.microsoft.com/office/drawing/2014/main" id="{59E4EB01-D534-6006-1471-87ED6E127DD5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0" name="Рівнобедрений трикутник 71">
              <a:extLst>
                <a:ext uri="{FF2B5EF4-FFF2-40B4-BE49-F238E27FC236}">
                  <a16:creationId xmlns:a16="http://schemas.microsoft.com/office/drawing/2014/main" id="{10A7CF53-9EF2-D9CA-417A-815614429467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1" name="Групувати 68">
            <a:extLst>
              <a:ext uri="{FF2B5EF4-FFF2-40B4-BE49-F238E27FC236}">
                <a16:creationId xmlns:a16="http://schemas.microsoft.com/office/drawing/2014/main" id="{07130CB9-3CE4-74D4-C98C-71E55CC836B1}"/>
              </a:ext>
            </a:extLst>
          </p:cNvPr>
          <p:cNvGrpSpPr/>
          <p:nvPr/>
        </p:nvGrpSpPr>
        <p:grpSpPr>
          <a:xfrm>
            <a:off x="10999312" y="3332814"/>
            <a:ext cx="501087" cy="390693"/>
            <a:chOff x="5029200" y="1724931"/>
            <a:chExt cx="883328" cy="706798"/>
          </a:xfrm>
        </p:grpSpPr>
        <p:sp>
          <p:nvSpPr>
            <p:cNvPr id="23" name="Прямокутник: округлені кути 70">
              <a:extLst>
                <a:ext uri="{FF2B5EF4-FFF2-40B4-BE49-F238E27FC236}">
                  <a16:creationId xmlns:a16="http://schemas.microsoft.com/office/drawing/2014/main" id="{63404698-D7D9-BFCA-5E66-0A6A97AE5DAB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5</a:t>
              </a:r>
              <a:endParaRPr lang="uk-UA" sz="1600" dirty="0"/>
            </a:p>
          </p:txBody>
        </p:sp>
        <p:sp>
          <p:nvSpPr>
            <p:cNvPr id="37" name="Рівнобедрений трикутник 71">
              <a:extLst>
                <a:ext uri="{FF2B5EF4-FFF2-40B4-BE49-F238E27FC236}">
                  <a16:creationId xmlns:a16="http://schemas.microsoft.com/office/drawing/2014/main" id="{4A9385A6-96CE-2348-BB1F-B4FC4468CF44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4A51EBD-5965-2E68-5E6F-F0EA4986F2A6}"/>
              </a:ext>
            </a:extLst>
          </p:cNvPr>
          <p:cNvGrpSpPr/>
          <p:nvPr/>
        </p:nvGrpSpPr>
        <p:grpSpPr>
          <a:xfrm>
            <a:off x="10130817" y="3644167"/>
            <a:ext cx="605268" cy="293644"/>
            <a:chOff x="6320259" y="2502254"/>
            <a:chExt cx="605268" cy="293644"/>
          </a:xfrm>
        </p:grpSpPr>
        <p:sp>
          <p:nvSpPr>
            <p:cNvPr id="67" name="Прямокутник: округлені кути 70">
              <a:extLst>
                <a:ext uri="{FF2B5EF4-FFF2-40B4-BE49-F238E27FC236}">
                  <a16:creationId xmlns:a16="http://schemas.microsoft.com/office/drawing/2014/main" id="{83C96E86-EE98-63B9-BAC1-5264502322CC}"/>
                </a:ext>
              </a:extLst>
            </p:cNvPr>
            <p:cNvSpPr/>
            <p:nvPr/>
          </p:nvSpPr>
          <p:spPr>
            <a:xfrm>
              <a:off x="6320259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4</a:t>
              </a:r>
              <a:endParaRPr lang="uk-UA" sz="1600" dirty="0"/>
            </a:p>
          </p:txBody>
        </p:sp>
        <p:sp>
          <p:nvSpPr>
            <p:cNvPr id="68" name="Рівнобедрений трикутник 71">
              <a:extLst>
                <a:ext uri="{FF2B5EF4-FFF2-40B4-BE49-F238E27FC236}">
                  <a16:creationId xmlns:a16="http://schemas.microsoft.com/office/drawing/2014/main" id="{F071F72B-EDA1-B4EE-6D77-9BA7136638EB}"/>
                </a:ext>
              </a:extLst>
            </p:cNvPr>
            <p:cNvSpPr/>
            <p:nvPr/>
          </p:nvSpPr>
          <p:spPr>
            <a:xfrm rot="5400000">
              <a:off x="6786433" y="2596436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9" name="Групувати 68">
            <a:extLst>
              <a:ext uri="{FF2B5EF4-FFF2-40B4-BE49-F238E27FC236}">
                <a16:creationId xmlns:a16="http://schemas.microsoft.com/office/drawing/2014/main" id="{40E48B29-B152-08CE-7D07-2F87AB58977B}"/>
              </a:ext>
            </a:extLst>
          </p:cNvPr>
          <p:cNvGrpSpPr/>
          <p:nvPr/>
        </p:nvGrpSpPr>
        <p:grpSpPr>
          <a:xfrm>
            <a:off x="9675350" y="1988094"/>
            <a:ext cx="501087" cy="390693"/>
            <a:chOff x="5029200" y="1724931"/>
            <a:chExt cx="883328" cy="706798"/>
          </a:xfrm>
        </p:grpSpPr>
        <p:sp>
          <p:nvSpPr>
            <p:cNvPr id="70" name="Прямокутник: округлені кути 70">
              <a:extLst>
                <a:ext uri="{FF2B5EF4-FFF2-40B4-BE49-F238E27FC236}">
                  <a16:creationId xmlns:a16="http://schemas.microsoft.com/office/drawing/2014/main" id="{7B13BFD9-E781-A550-9A4B-34AEA4870BE6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71" name="Рівнобедрений трикутник 71">
              <a:extLst>
                <a:ext uri="{FF2B5EF4-FFF2-40B4-BE49-F238E27FC236}">
                  <a16:creationId xmlns:a16="http://schemas.microsoft.com/office/drawing/2014/main" id="{6E48AFA8-45F9-294C-0C61-3D49FFA96FC5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1D6998C-4CBA-AC5F-96CC-CC77875DFD3A}"/>
              </a:ext>
            </a:extLst>
          </p:cNvPr>
          <p:cNvGrpSpPr/>
          <p:nvPr/>
        </p:nvGrpSpPr>
        <p:grpSpPr>
          <a:xfrm rot="10800000">
            <a:off x="10027752" y="2541398"/>
            <a:ext cx="599798" cy="293644"/>
            <a:chOff x="5605435" y="2507356"/>
            <a:chExt cx="599798" cy="293644"/>
          </a:xfrm>
        </p:grpSpPr>
        <p:sp>
          <p:nvSpPr>
            <p:cNvPr id="73" name="Прямокутник: округлені кути 70">
              <a:extLst>
                <a:ext uri="{FF2B5EF4-FFF2-40B4-BE49-F238E27FC236}">
                  <a16:creationId xmlns:a16="http://schemas.microsoft.com/office/drawing/2014/main" id="{6879D4E9-DE2E-2D8B-AE5F-4DAF91C6940D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74" name="Рівнобедрений трикутник 71">
              <a:extLst>
                <a:ext uri="{FF2B5EF4-FFF2-40B4-BE49-F238E27FC236}">
                  <a16:creationId xmlns:a16="http://schemas.microsoft.com/office/drawing/2014/main" id="{AAF8336B-D49B-073C-3231-85B127834F56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57A50DDC-DDDD-3186-6548-8B8CFE141D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5704" y="2304844"/>
            <a:ext cx="1467882" cy="1855240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34B70B68-E9B7-E9B0-6087-0AF56BB33D12}"/>
              </a:ext>
            </a:extLst>
          </p:cNvPr>
          <p:cNvGrpSpPr/>
          <p:nvPr/>
        </p:nvGrpSpPr>
        <p:grpSpPr>
          <a:xfrm rot="10800000">
            <a:off x="6801145" y="3937811"/>
            <a:ext cx="599798" cy="293644"/>
            <a:chOff x="5605435" y="2507356"/>
            <a:chExt cx="599798" cy="293644"/>
          </a:xfrm>
        </p:grpSpPr>
        <p:sp>
          <p:nvSpPr>
            <p:cNvPr id="61" name="Прямокутник: округлені кути 70">
              <a:extLst>
                <a:ext uri="{FF2B5EF4-FFF2-40B4-BE49-F238E27FC236}">
                  <a16:creationId xmlns:a16="http://schemas.microsoft.com/office/drawing/2014/main" id="{3ECBD530-1737-4617-BA24-B362288F677B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1</a:t>
              </a:r>
              <a:endParaRPr lang="uk-UA" sz="1600" dirty="0"/>
            </a:p>
          </p:txBody>
        </p:sp>
        <p:sp>
          <p:nvSpPr>
            <p:cNvPr id="62" name="Рівнобедрений трикутник 71">
              <a:extLst>
                <a:ext uri="{FF2B5EF4-FFF2-40B4-BE49-F238E27FC236}">
                  <a16:creationId xmlns:a16="http://schemas.microsoft.com/office/drawing/2014/main" id="{074DC173-65CB-FE64-1DC0-625C97C718AD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4" name="Групувати 68">
            <a:extLst>
              <a:ext uri="{FF2B5EF4-FFF2-40B4-BE49-F238E27FC236}">
                <a16:creationId xmlns:a16="http://schemas.microsoft.com/office/drawing/2014/main" id="{83243C8F-35CE-D4E1-D5A9-923B0F1A8A68}"/>
              </a:ext>
            </a:extLst>
          </p:cNvPr>
          <p:cNvGrpSpPr/>
          <p:nvPr/>
        </p:nvGrpSpPr>
        <p:grpSpPr>
          <a:xfrm rot="10800000">
            <a:off x="6986322" y="4869491"/>
            <a:ext cx="501087" cy="390693"/>
            <a:chOff x="5029200" y="1724931"/>
            <a:chExt cx="883328" cy="706798"/>
          </a:xfrm>
        </p:grpSpPr>
        <p:sp>
          <p:nvSpPr>
            <p:cNvPr id="25" name="Прямокутник: округлені кути 70">
              <a:extLst>
                <a:ext uri="{FF2B5EF4-FFF2-40B4-BE49-F238E27FC236}">
                  <a16:creationId xmlns:a16="http://schemas.microsoft.com/office/drawing/2014/main" id="{C7005991-3F65-B75B-77BB-84353AB771E5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4" name="Рівнобедрений трикутник 71">
              <a:extLst>
                <a:ext uri="{FF2B5EF4-FFF2-40B4-BE49-F238E27FC236}">
                  <a16:creationId xmlns:a16="http://schemas.microsoft.com/office/drawing/2014/main" id="{F101C014-6333-D047-23E1-F508A46F7FFE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DE3EC804-DC77-35EE-703A-78CFE78EE0CB}"/>
              </a:ext>
            </a:extLst>
          </p:cNvPr>
          <p:cNvSpPr txBox="1"/>
          <p:nvPr/>
        </p:nvSpPr>
        <p:spPr>
          <a:xfrm>
            <a:off x="9337727" y="5126663"/>
            <a:ext cx="287294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1400" dirty="0"/>
              <a:t>Steps on how to add Table (expand/extreme) and Flow Table (over loads) are described in slides 23 and 25.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5F2F6D4-F47E-762F-2EFD-9B537416785B}"/>
              </a:ext>
            </a:extLst>
          </p:cNvPr>
          <p:cNvSpPr/>
          <p:nvPr/>
        </p:nvSpPr>
        <p:spPr>
          <a:xfrm>
            <a:off x="9308294" y="5126662"/>
            <a:ext cx="2774471" cy="954107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EAFBA99-6BE0-29DA-5C59-006760174F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9856" y="4017683"/>
            <a:ext cx="2433875" cy="478272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F783366F-65FB-9932-48BE-4C264AD193CB}"/>
              </a:ext>
            </a:extLst>
          </p:cNvPr>
          <p:cNvGrpSpPr/>
          <p:nvPr/>
        </p:nvGrpSpPr>
        <p:grpSpPr>
          <a:xfrm rot="10800000">
            <a:off x="10565505" y="3998183"/>
            <a:ext cx="599798" cy="293644"/>
            <a:chOff x="5605435" y="2507356"/>
            <a:chExt cx="599798" cy="293644"/>
          </a:xfrm>
        </p:grpSpPr>
        <p:sp>
          <p:nvSpPr>
            <p:cNvPr id="58" name="Прямокутник: округлені кути 70">
              <a:extLst>
                <a:ext uri="{FF2B5EF4-FFF2-40B4-BE49-F238E27FC236}">
                  <a16:creationId xmlns:a16="http://schemas.microsoft.com/office/drawing/2014/main" id="{0B76C421-E9EE-6AD8-AE72-4454E1AB9D64}"/>
                </a:ext>
              </a:extLst>
            </p:cNvPr>
            <p:cNvSpPr/>
            <p:nvPr/>
          </p:nvSpPr>
          <p:spPr>
            <a:xfrm rot="10800000">
              <a:off x="5605435" y="2507356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4</a:t>
              </a:r>
              <a:endParaRPr lang="uk-UA" sz="1600" dirty="0"/>
            </a:p>
          </p:txBody>
        </p:sp>
        <p:sp>
          <p:nvSpPr>
            <p:cNvPr id="59" name="Рівнобедрений трикутник 71">
              <a:extLst>
                <a:ext uri="{FF2B5EF4-FFF2-40B4-BE49-F238E27FC236}">
                  <a16:creationId xmlns:a16="http://schemas.microsoft.com/office/drawing/2014/main" id="{568F6218-DC03-43CE-9F32-41B9103538BA}"/>
                </a:ext>
              </a:extLst>
            </p:cNvPr>
            <p:cNvSpPr/>
            <p:nvPr/>
          </p:nvSpPr>
          <p:spPr>
            <a:xfrm rot="5400000">
              <a:off x="6066139" y="2596435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4116481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2FD639-DD58-CC5F-E4EE-523900E83A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F5B02C-F1F3-50AC-3A16-BFC9999A0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Criteria Plot Comparison of Joint Checks</a:t>
            </a:r>
            <a:endParaRPr lang="hsb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D935CB-99DF-0408-BDED-ECC459B8FD88}"/>
              </a:ext>
            </a:extLst>
          </p:cNvPr>
          <p:cNvSpPr txBox="1"/>
          <p:nvPr/>
        </p:nvSpPr>
        <p:spPr>
          <a:xfrm>
            <a:off x="1836438" y="1079051"/>
            <a:ext cx="28117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L" sz="1400" dirty="0"/>
              <a:t>Joint Check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04E197-60F1-53DA-4681-CBCE34A6B8CA}"/>
              </a:ext>
            </a:extLst>
          </p:cNvPr>
          <p:cNvSpPr txBox="1"/>
          <p:nvPr/>
        </p:nvSpPr>
        <p:spPr>
          <a:xfrm>
            <a:off x="7543800" y="1079052"/>
            <a:ext cx="28117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L" sz="1400" dirty="0"/>
              <a:t>Joint Check API WSD 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0F67FB-BAEB-0F2E-1AE1-E6FEABB77C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3000" y="1498343"/>
            <a:ext cx="4495800" cy="4978623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FA9D64-D885-FCC5-B76B-A29D1DAD9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7998" y="1498343"/>
            <a:ext cx="4442102" cy="4978625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</p:spTree>
    <p:extLst>
      <p:ext uri="{BB962C8B-B14F-4D97-AF65-F5344CB8AC3E}">
        <p14:creationId xmlns:p14="http://schemas.microsoft.com/office/powerpoint/2010/main" val="31524063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DED38D-3428-644B-D6CF-2A3ED686C8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D5B4DC-4503-8994-BEA3-FA5639608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Criteria Plot Comparison of Joint Checks (Continuation)</a:t>
            </a:r>
            <a:endParaRPr lang="hsb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DFD12E-5D45-4E98-2A2C-D83CE68E53ED}"/>
              </a:ext>
            </a:extLst>
          </p:cNvPr>
          <p:cNvSpPr txBox="1"/>
          <p:nvPr/>
        </p:nvSpPr>
        <p:spPr>
          <a:xfrm>
            <a:off x="7543800" y="1039493"/>
            <a:ext cx="28117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L" sz="1400" dirty="0"/>
              <a:t>Joint Check </a:t>
            </a:r>
            <a:r>
              <a:rPr lang="en-NL" sz="1400" dirty="0" err="1"/>
              <a:t>Norsok</a:t>
            </a:r>
            <a:r>
              <a:rPr lang="en-NL" sz="1400" dirty="0"/>
              <a:t> 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BF143C-A9FB-CFFC-FB46-132E033E8B64}"/>
              </a:ext>
            </a:extLst>
          </p:cNvPr>
          <p:cNvSpPr txBox="1"/>
          <p:nvPr/>
        </p:nvSpPr>
        <p:spPr>
          <a:xfrm>
            <a:off x="1905000" y="1031038"/>
            <a:ext cx="28117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L" sz="1400" dirty="0"/>
              <a:t>Joint Check ISO 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F7928A-8C05-2174-0C7D-1F5E6AB134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9200" y="1588804"/>
            <a:ext cx="4499666" cy="4881126"/>
          </a:xfrm>
          <a:prstGeom prst="rect">
            <a:avLst/>
          </a:prstGeom>
          <a:ln w="19050">
            <a:solidFill>
              <a:srgbClr val="57316F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DC3EF3-D23B-B464-DB04-EA9C6A577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1564485"/>
            <a:ext cx="4626977" cy="4925999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5008866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328344-C9B1-32EB-4EB0-BC2CB6310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75D8EB-4B04-22B6-3FEE-FE83F98EF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Create Reports in Report Designer</a:t>
            </a:r>
            <a:endParaRPr lang="hsb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4951BB-9245-91A1-3989-F82DA01670F7}"/>
              </a:ext>
            </a:extLst>
          </p:cNvPr>
          <p:cNvSpPr txBox="1"/>
          <p:nvPr/>
        </p:nvSpPr>
        <p:spPr>
          <a:xfrm>
            <a:off x="2209800" y="1575744"/>
            <a:ext cx="81534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L" sz="1400" dirty="0"/>
              <a:t>To learn how to obtain reports, please check a separate Tutorial that depicts the functionality of SDC Verifier Report Designer. It may be </a:t>
            </a:r>
            <a:r>
              <a:rPr lang="en-GB" sz="1400" dirty="0"/>
              <a:t>downloaded</a:t>
            </a:r>
            <a:r>
              <a:rPr lang="en-NL" sz="1400" dirty="0"/>
              <a:t> via this link:  </a:t>
            </a:r>
          </a:p>
          <a:p>
            <a:pPr algn="ctr"/>
            <a:endParaRPr lang="en-NL" sz="1400" dirty="0"/>
          </a:p>
          <a:p>
            <a:pPr algn="ctr"/>
            <a:r>
              <a:rPr lang="hsb-DE" sz="1400" dirty="0">
                <a:hlinkClick r:id="rId2"/>
              </a:rPr>
              <a:t>https://sdcverifier.com/tutorials/report-designer/</a:t>
            </a:r>
            <a:endParaRPr lang="en-NL" sz="1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3D1C9D-0542-2B5B-37CD-D7378D2A2661}"/>
              </a:ext>
            </a:extLst>
          </p:cNvPr>
          <p:cNvSpPr/>
          <p:nvPr/>
        </p:nvSpPr>
        <p:spPr>
          <a:xfrm>
            <a:off x="2286000" y="1524000"/>
            <a:ext cx="8077200" cy="1066800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92037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C90968-6DB5-6BAA-F696-BD0D53E8B9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BEF9D3-AD81-29DA-6671-CB5AF3D96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Predefined Project</a:t>
            </a:r>
            <a:endParaRPr lang="hsb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060F82-0A19-86CA-682E-B61FAFB536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00" y="1425973"/>
            <a:ext cx="2445080" cy="5277199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F7B8F2-5DB7-C41F-5C64-8190532554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1425973"/>
            <a:ext cx="4114800" cy="5279627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sp>
        <p:nvSpPr>
          <p:cNvPr id="8" name="Прямокутник: округлені кути 11">
            <a:extLst>
              <a:ext uri="{FF2B5EF4-FFF2-40B4-BE49-F238E27FC236}">
                <a16:creationId xmlns:a16="http://schemas.microsoft.com/office/drawing/2014/main" id="{FE875097-E698-6B34-87C8-5F0B0F14174E}"/>
              </a:ext>
            </a:extLst>
          </p:cNvPr>
          <p:cNvSpPr/>
          <p:nvPr/>
        </p:nvSpPr>
        <p:spPr>
          <a:xfrm rot="10800000" flipV="1">
            <a:off x="2133600" y="959097"/>
            <a:ext cx="8068296" cy="365125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 </a:t>
            </a:r>
            <a:r>
              <a:rPr lang="en-GB" sz="1400" dirty="0">
                <a:latin typeface="Calibri"/>
                <a:cs typeface="Calibri"/>
              </a:rPr>
              <a:t>This</a:t>
            </a:r>
            <a:r>
              <a:rPr lang="en-GB" sz="1400" spc="-15" dirty="0">
                <a:latin typeface="Calibri"/>
                <a:cs typeface="Calibri"/>
              </a:rPr>
              <a:t> </a:t>
            </a:r>
            <a:r>
              <a:rPr lang="en-GB" sz="1400" dirty="0">
                <a:latin typeface="Calibri"/>
                <a:cs typeface="Calibri"/>
              </a:rPr>
              <a:t>tutorial</a:t>
            </a:r>
            <a:r>
              <a:rPr lang="en-GB" sz="1400" spc="-35" dirty="0">
                <a:latin typeface="Calibri"/>
                <a:cs typeface="Calibri"/>
              </a:rPr>
              <a:t> </a:t>
            </a:r>
            <a:r>
              <a:rPr lang="en-GB" sz="1400" dirty="0">
                <a:latin typeface="Calibri"/>
                <a:cs typeface="Calibri"/>
              </a:rPr>
              <a:t>uses</a:t>
            </a:r>
            <a:r>
              <a:rPr lang="en-GB" sz="1400" spc="10" dirty="0">
                <a:latin typeface="Calibri"/>
                <a:cs typeface="Calibri"/>
              </a:rPr>
              <a:t> </a:t>
            </a:r>
            <a:r>
              <a:rPr lang="en-GB" sz="1400" dirty="0">
                <a:latin typeface="Calibri"/>
                <a:cs typeface="Calibri"/>
              </a:rPr>
              <a:t>project</a:t>
            </a:r>
            <a:r>
              <a:rPr lang="en-GB" sz="1400" spc="-20" dirty="0">
                <a:latin typeface="Calibri"/>
                <a:cs typeface="Calibri"/>
              </a:rPr>
              <a:t> </a:t>
            </a:r>
            <a:r>
              <a:rPr lang="en-GB" sz="1400" dirty="0">
                <a:latin typeface="Calibri"/>
                <a:cs typeface="Calibri"/>
              </a:rPr>
              <a:t>with</a:t>
            </a:r>
            <a:r>
              <a:rPr lang="en-GB" sz="1400" spc="-5" dirty="0">
                <a:latin typeface="Calibri"/>
                <a:cs typeface="Calibri"/>
              </a:rPr>
              <a:t> </a:t>
            </a:r>
            <a:r>
              <a:rPr lang="en-GB" sz="1400" dirty="0">
                <a:latin typeface="Calibri"/>
                <a:cs typeface="Calibri"/>
              </a:rPr>
              <a:t>predefined</a:t>
            </a:r>
            <a:r>
              <a:rPr lang="en-GB" sz="1400" spc="-50" dirty="0">
                <a:latin typeface="Calibri"/>
                <a:cs typeface="Calibri"/>
              </a:rPr>
              <a:t> </a:t>
            </a:r>
            <a:r>
              <a:rPr lang="en-GB" sz="1400" dirty="0">
                <a:latin typeface="Calibri"/>
                <a:cs typeface="Calibri"/>
              </a:rPr>
              <a:t>boundary</a:t>
            </a:r>
            <a:r>
              <a:rPr lang="en-GB" sz="1400" spc="-45" dirty="0">
                <a:latin typeface="Calibri"/>
                <a:cs typeface="Calibri"/>
              </a:rPr>
              <a:t> </a:t>
            </a:r>
            <a:r>
              <a:rPr lang="en-GB" sz="1400" dirty="0">
                <a:latin typeface="Calibri"/>
                <a:cs typeface="Calibri"/>
              </a:rPr>
              <a:t>conditions.</a:t>
            </a:r>
            <a:r>
              <a:rPr lang="en-GB" sz="1400" spc="-25" dirty="0">
                <a:latin typeface="Calibri"/>
                <a:cs typeface="Calibri"/>
              </a:rPr>
              <a:t> </a:t>
            </a:r>
            <a:r>
              <a:rPr lang="en-GB" sz="1400" dirty="0">
                <a:latin typeface="Calibri"/>
                <a:cs typeface="Calibri"/>
              </a:rPr>
              <a:t>The</a:t>
            </a:r>
            <a:r>
              <a:rPr lang="en-GB" sz="1400" spc="-5" dirty="0">
                <a:latin typeface="Calibri"/>
                <a:cs typeface="Calibri"/>
              </a:rPr>
              <a:t> </a:t>
            </a:r>
            <a:r>
              <a:rPr lang="en-GB" sz="1400" dirty="0">
                <a:latin typeface="Calibri"/>
                <a:cs typeface="Calibri"/>
              </a:rPr>
              <a:t>model contains</a:t>
            </a:r>
            <a:r>
              <a:rPr lang="en-GB" sz="1400" spc="-10" dirty="0">
                <a:latin typeface="Calibri"/>
                <a:cs typeface="Calibri"/>
              </a:rPr>
              <a:t> </a:t>
            </a:r>
            <a:r>
              <a:rPr lang="en-GB" sz="1400" dirty="0">
                <a:latin typeface="Calibri"/>
                <a:cs typeface="Calibri"/>
              </a:rPr>
              <a:t>only</a:t>
            </a:r>
            <a:r>
              <a:rPr lang="en-GB" sz="1400" spc="-20" dirty="0">
                <a:latin typeface="Calibri"/>
                <a:cs typeface="Calibri"/>
              </a:rPr>
              <a:t> </a:t>
            </a:r>
            <a:r>
              <a:rPr lang="en-GB" sz="1400" dirty="0">
                <a:latin typeface="Calibri"/>
                <a:cs typeface="Calibri"/>
              </a:rPr>
              <a:t>circular tube</a:t>
            </a:r>
            <a:r>
              <a:rPr lang="en-GB" sz="1400" spc="-25" dirty="0">
                <a:latin typeface="Calibri"/>
                <a:cs typeface="Calibri"/>
              </a:rPr>
              <a:t> </a:t>
            </a:r>
            <a:r>
              <a:rPr lang="en-GB" sz="1400" spc="-10" dirty="0">
                <a:latin typeface="Calibri"/>
                <a:cs typeface="Calibri"/>
              </a:rPr>
              <a:t>beams</a:t>
            </a:r>
            <a:endParaRPr lang="en-GB" sz="1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0573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BD71CA-5933-E2FC-55C2-58DD75A931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05B812-AB00-0390-810E-872FBB6DD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 err="1"/>
              <a:t>Analyze</a:t>
            </a:r>
            <a:r>
              <a:rPr lang="en-NL" dirty="0"/>
              <a:t> Job</a:t>
            </a:r>
            <a:endParaRPr lang="hsb-DE" dirty="0"/>
          </a:p>
        </p:txBody>
      </p:sp>
      <p:grpSp>
        <p:nvGrpSpPr>
          <p:cNvPr id="4" name="Групувати 10">
            <a:extLst>
              <a:ext uri="{FF2B5EF4-FFF2-40B4-BE49-F238E27FC236}">
                <a16:creationId xmlns:a16="http://schemas.microsoft.com/office/drawing/2014/main" id="{98D5FF9D-1A99-43C5-66CD-057DC9D937FC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5" name="Пряма сполучна лінія 5">
              <a:extLst>
                <a:ext uri="{FF2B5EF4-FFF2-40B4-BE49-F238E27FC236}">
                  <a16:creationId xmlns:a16="http://schemas.microsoft.com/office/drawing/2014/main" id="{7EB6EB86-9684-5D64-B6CC-FD9FF1A44A15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Овал 9">
              <a:extLst>
                <a:ext uri="{FF2B5EF4-FFF2-40B4-BE49-F238E27FC236}">
                  <a16:creationId xmlns:a16="http://schemas.microsoft.com/office/drawing/2014/main" id="{175E0C0E-5D41-0732-0658-B92C990D91E9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grpSp>
        <p:nvGrpSpPr>
          <p:cNvPr id="7" name="Групувати 72">
            <a:extLst>
              <a:ext uri="{FF2B5EF4-FFF2-40B4-BE49-F238E27FC236}">
                <a16:creationId xmlns:a16="http://schemas.microsoft.com/office/drawing/2014/main" id="{619B6E21-C2A5-689E-E41E-C7AE05F325C8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8" name="Пряма сполучна лінія 21">
              <a:extLst>
                <a:ext uri="{FF2B5EF4-FFF2-40B4-BE49-F238E27FC236}">
                  <a16:creationId xmlns:a16="http://schemas.microsoft.com/office/drawing/2014/main" id="{7CB4EB24-18AC-FDE9-8F19-92B30CC8FB23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Овал 22">
              <a:extLst>
                <a:ext uri="{FF2B5EF4-FFF2-40B4-BE49-F238E27FC236}">
                  <a16:creationId xmlns:a16="http://schemas.microsoft.com/office/drawing/2014/main" id="{BAFB9E83-6EA0-BB0E-7B19-E4352B1E2BDE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0" name="Заголовок 13">
            <a:extLst>
              <a:ext uri="{FF2B5EF4-FFF2-40B4-BE49-F238E27FC236}">
                <a16:creationId xmlns:a16="http://schemas.microsoft.com/office/drawing/2014/main" id="{F456B047-566D-B6AA-B59C-7ADD582AF182}"/>
              </a:ext>
            </a:extLst>
          </p:cNvPr>
          <p:cNvSpPr txBox="1">
            <a:spLocks/>
          </p:cNvSpPr>
          <p:nvPr/>
        </p:nvSpPr>
        <p:spPr>
          <a:xfrm>
            <a:off x="853876" y="1260810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Go to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Home 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section on the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</a:t>
            </a:r>
            <a:r>
              <a:rPr lang="en-NL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ibbon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uk-UA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uk-UA" sz="1400" b="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Заголовок 13">
            <a:extLst>
              <a:ext uri="{FF2B5EF4-FFF2-40B4-BE49-F238E27FC236}">
                <a16:creationId xmlns:a16="http://schemas.microsoft.com/office/drawing/2014/main" id="{6534AF6E-4401-714A-92F6-B7FD9042886F}"/>
              </a:ext>
            </a:extLst>
          </p:cNvPr>
          <p:cNvSpPr txBox="1">
            <a:spLocks/>
          </p:cNvSpPr>
          <p:nvPr/>
        </p:nvSpPr>
        <p:spPr>
          <a:xfrm>
            <a:off x="853876" y="1849869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</a:t>
            </a:r>
            <a:r>
              <a:rPr lang="uk-UA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NL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</a:t>
            </a:r>
            <a:r>
              <a:rPr lang="en-US" sz="1400" b="1" kern="0" dirty="0">
                <a:solidFill>
                  <a:sysClr val="windowText" lastClr="000000"/>
                </a:solidFill>
              </a:rPr>
              <a:t>on </a:t>
            </a:r>
            <a:r>
              <a:rPr lang="en-NL" sz="1400" b="1" kern="0" dirty="0">
                <a:solidFill>
                  <a:sysClr val="windowText" lastClr="000000"/>
                </a:solidFill>
              </a:rPr>
              <a:t>the </a:t>
            </a:r>
            <a:r>
              <a:rPr lang="en-US" sz="1400" b="1" kern="0" dirty="0">
                <a:solidFill>
                  <a:sysClr val="windowText" lastClr="000000"/>
                </a:solidFill>
              </a:rPr>
              <a:t>toolbar to analyze </a:t>
            </a:r>
            <a:r>
              <a:rPr lang="en-NL" sz="1400" b="1" kern="0" dirty="0">
                <a:solidFill>
                  <a:sysClr val="windowText" lastClr="000000"/>
                </a:solidFill>
              </a:rPr>
              <a:t>J</a:t>
            </a:r>
            <a:r>
              <a:rPr lang="en-US" sz="1400" b="1" kern="0" dirty="0" err="1">
                <a:solidFill>
                  <a:sysClr val="windowText" lastClr="000000"/>
                </a:solidFill>
              </a:rPr>
              <a:t>ob</a:t>
            </a:r>
            <a:endParaRPr lang="uk-UA" sz="1400" b="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uk-UA" sz="1400" b="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A68D5EC-CD76-65E2-D771-B76AAD87C0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023" y="1821253"/>
            <a:ext cx="285790" cy="295316"/>
          </a:xfrm>
          <a:prstGeom prst="rect">
            <a:avLst/>
          </a:prstGeom>
          <a:ln>
            <a:solidFill>
              <a:srgbClr val="7030A0"/>
            </a:solidFill>
          </a:ln>
        </p:spPr>
      </p:pic>
      <p:grpSp>
        <p:nvGrpSpPr>
          <p:cNvPr id="23" name="Групувати 68">
            <a:extLst>
              <a:ext uri="{FF2B5EF4-FFF2-40B4-BE49-F238E27FC236}">
                <a16:creationId xmlns:a16="http://schemas.microsoft.com/office/drawing/2014/main" id="{6B5D9789-410C-8D88-0409-6380B75B23F3}"/>
              </a:ext>
            </a:extLst>
          </p:cNvPr>
          <p:cNvGrpSpPr/>
          <p:nvPr/>
        </p:nvGrpSpPr>
        <p:grpSpPr>
          <a:xfrm>
            <a:off x="4800600" y="870117"/>
            <a:ext cx="501087" cy="390693"/>
            <a:chOff x="5029200" y="1724931"/>
            <a:chExt cx="883328" cy="706798"/>
          </a:xfrm>
        </p:grpSpPr>
        <p:sp>
          <p:nvSpPr>
            <p:cNvPr id="24" name="Прямокутник: округлені кути 70">
              <a:extLst>
                <a:ext uri="{FF2B5EF4-FFF2-40B4-BE49-F238E27FC236}">
                  <a16:creationId xmlns:a16="http://schemas.microsoft.com/office/drawing/2014/main" id="{0302AE96-6496-9F86-3FF8-2761393DCABB}"/>
                </a:ext>
              </a:extLst>
            </p:cNvPr>
            <p:cNvSpPr/>
            <p:nvPr/>
          </p:nvSpPr>
          <p:spPr>
            <a:xfrm>
              <a:off x="5029200" y="1724931"/>
              <a:ext cx="883328" cy="531227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25" name="Рівнобедрений трикутник 71">
              <a:extLst>
                <a:ext uri="{FF2B5EF4-FFF2-40B4-BE49-F238E27FC236}">
                  <a16:creationId xmlns:a16="http://schemas.microsoft.com/office/drawing/2014/main" id="{5D3AF081-23D6-B9C7-436F-29CEB220C3B2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F26CF286-0BC9-A90B-D0F6-5CEB3DB32C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83878" y="1284742"/>
            <a:ext cx="7422623" cy="4959724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grpSp>
        <p:nvGrpSpPr>
          <p:cNvPr id="28" name="Групувати 68">
            <a:extLst>
              <a:ext uri="{FF2B5EF4-FFF2-40B4-BE49-F238E27FC236}">
                <a16:creationId xmlns:a16="http://schemas.microsoft.com/office/drawing/2014/main" id="{9ED3B166-6493-5301-E058-CA25E2759FB9}"/>
              </a:ext>
            </a:extLst>
          </p:cNvPr>
          <p:cNvGrpSpPr/>
          <p:nvPr/>
        </p:nvGrpSpPr>
        <p:grpSpPr>
          <a:xfrm rot="10800000">
            <a:off x="5544858" y="1947470"/>
            <a:ext cx="501087" cy="390693"/>
            <a:chOff x="5029200" y="1724931"/>
            <a:chExt cx="883328" cy="706798"/>
          </a:xfrm>
        </p:grpSpPr>
        <p:sp>
          <p:nvSpPr>
            <p:cNvPr id="29" name="Прямокутник: округлені кути 70">
              <a:extLst>
                <a:ext uri="{FF2B5EF4-FFF2-40B4-BE49-F238E27FC236}">
                  <a16:creationId xmlns:a16="http://schemas.microsoft.com/office/drawing/2014/main" id="{4FB29654-85AA-6B93-208A-09F57AAB6EE2}"/>
                </a:ext>
              </a:extLst>
            </p:cNvPr>
            <p:cNvSpPr/>
            <p:nvPr/>
          </p:nvSpPr>
          <p:spPr>
            <a:xfrm rot="10800000">
              <a:off x="5029200" y="1724931"/>
              <a:ext cx="883328" cy="531228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2</a:t>
              </a:r>
              <a:endParaRPr lang="uk-UA" sz="1600" dirty="0"/>
            </a:p>
          </p:txBody>
        </p:sp>
        <p:sp>
          <p:nvSpPr>
            <p:cNvPr id="30" name="Рівнобедрений трикутник 71">
              <a:extLst>
                <a:ext uri="{FF2B5EF4-FFF2-40B4-BE49-F238E27FC236}">
                  <a16:creationId xmlns:a16="http://schemas.microsoft.com/office/drawing/2014/main" id="{863DEC5E-10B0-8E6E-59AF-7069A94759BA}"/>
                </a:ext>
              </a:extLst>
            </p:cNvPr>
            <p:cNvSpPr/>
            <p:nvPr/>
          </p:nvSpPr>
          <p:spPr>
            <a:xfrm rot="10800000">
              <a:off x="5318463" y="2241259"/>
              <a:ext cx="304799" cy="190470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3" name="Left Brace 12">
            <a:extLst>
              <a:ext uri="{FF2B5EF4-FFF2-40B4-BE49-F238E27FC236}">
                <a16:creationId xmlns:a16="http://schemas.microsoft.com/office/drawing/2014/main" id="{F5CB7868-30C3-7470-D4A8-0C8BC4376A2A}"/>
              </a:ext>
            </a:extLst>
          </p:cNvPr>
          <p:cNvSpPr/>
          <p:nvPr/>
        </p:nvSpPr>
        <p:spPr>
          <a:xfrm>
            <a:off x="4085936" y="5803910"/>
            <a:ext cx="515919" cy="29209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sb-DE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CB85DD-2EDD-179F-A215-EA1172D2828D}"/>
              </a:ext>
            </a:extLst>
          </p:cNvPr>
          <p:cNvSpPr txBox="1"/>
          <p:nvPr/>
        </p:nvSpPr>
        <p:spPr>
          <a:xfrm>
            <a:off x="1105395" y="5803219"/>
            <a:ext cx="30654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L" sz="1400" dirty="0"/>
              <a:t>Job 1 analysis started and finished.</a:t>
            </a:r>
          </a:p>
          <a:p>
            <a:pPr algn="ctr"/>
            <a:endParaRPr lang="en-NL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593A5D-C026-10C2-AB0D-F1D13EB2F691}"/>
              </a:ext>
            </a:extLst>
          </p:cNvPr>
          <p:cNvSpPr/>
          <p:nvPr/>
        </p:nvSpPr>
        <p:spPr>
          <a:xfrm>
            <a:off x="1190336" y="5779355"/>
            <a:ext cx="2895600" cy="341200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80765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object 4">
            <a:extLst>
              <a:ext uri="{FF2B5EF4-FFF2-40B4-BE49-F238E27FC236}">
                <a16:creationId xmlns:a16="http://schemas.microsoft.com/office/drawing/2014/main" id="{E0490984-A1D0-7C24-7292-41B85FDFF5E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0" y="2101212"/>
            <a:ext cx="6029476" cy="371915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CB4A53-C08B-2AD3-D75C-1F0450D33C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112F11-A251-E871-6BAA-4CE0267E9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Info</a:t>
            </a:r>
            <a:r>
              <a:rPr lang="en-NL" dirty="0"/>
              <a:t> about Joint Check</a:t>
            </a:r>
            <a:endParaRPr lang="en-GB" dirty="0"/>
          </a:p>
        </p:txBody>
      </p:sp>
      <p:sp>
        <p:nvSpPr>
          <p:cNvPr id="25" name="Прямокутник: округлені кути 11">
            <a:extLst>
              <a:ext uri="{FF2B5EF4-FFF2-40B4-BE49-F238E27FC236}">
                <a16:creationId xmlns:a16="http://schemas.microsoft.com/office/drawing/2014/main" id="{1C9B083E-3694-D038-FC89-A943D8924AE5}"/>
              </a:ext>
            </a:extLst>
          </p:cNvPr>
          <p:cNvSpPr/>
          <p:nvPr/>
        </p:nvSpPr>
        <p:spPr>
          <a:xfrm rot="10800000" flipV="1">
            <a:off x="381000" y="1193575"/>
            <a:ext cx="6172200" cy="2879337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/>
              <a:t>Joint Check </a:t>
            </a:r>
            <a:r>
              <a:rPr lang="en-NL" sz="1400" b="1" dirty="0"/>
              <a:t>is an</a:t>
            </a:r>
            <a:r>
              <a:rPr lang="en-GB" sz="1400" dirty="0"/>
              <a:t> offshore check that verifies strength of tubular structure under tension or compression members according to the standards.</a:t>
            </a:r>
            <a:endParaRPr lang="en-NL" sz="1400" dirty="0"/>
          </a:p>
          <a:p>
            <a:endParaRPr lang="en-GB" sz="1400" dirty="0"/>
          </a:p>
          <a:p>
            <a:r>
              <a:rPr lang="en-GB" sz="1400" dirty="0">
                <a:solidFill>
                  <a:schemeClr val="bg1"/>
                </a:solidFill>
              </a:rPr>
              <a:t>Joint</a:t>
            </a:r>
            <a:r>
              <a:rPr lang="en-GB" sz="1400" b="0" dirty="0">
                <a:solidFill>
                  <a:schemeClr val="bg1"/>
                </a:solidFill>
              </a:rPr>
              <a:t> is a node where two or more incline elements are connected. </a:t>
            </a:r>
            <a:endParaRPr lang="en-NL" sz="1400" b="0" dirty="0">
              <a:solidFill>
                <a:schemeClr val="bg1"/>
              </a:solidFill>
            </a:endParaRPr>
          </a:p>
          <a:p>
            <a:endParaRPr lang="en-NL" sz="1400" b="0" dirty="0">
              <a:solidFill>
                <a:schemeClr val="bg1"/>
              </a:solidFill>
            </a:endParaRPr>
          </a:p>
          <a:p>
            <a:r>
              <a:rPr lang="en-GB" sz="1400" dirty="0">
                <a:solidFill>
                  <a:schemeClr val="bg1"/>
                </a:solidFill>
              </a:rPr>
              <a:t>Connection</a:t>
            </a:r>
            <a:r>
              <a:rPr lang="en-GB" sz="1400" b="0" dirty="0">
                <a:solidFill>
                  <a:schemeClr val="bg1"/>
                </a:solidFill>
              </a:rPr>
              <a:t> is a set of elements of the same plane around a joint node.</a:t>
            </a:r>
            <a:endParaRPr lang="en-NL" sz="1400" b="0" dirty="0">
              <a:solidFill>
                <a:schemeClr val="bg1"/>
              </a:solidFill>
            </a:endParaRPr>
          </a:p>
          <a:p>
            <a:r>
              <a:rPr lang="en-GB" sz="1400" b="0" dirty="0">
                <a:solidFill>
                  <a:schemeClr val="bg1"/>
                </a:solidFill>
              </a:rPr>
              <a:t> </a:t>
            </a:r>
            <a:endParaRPr lang="en-NL" sz="1400" b="0" dirty="0">
              <a:solidFill>
                <a:schemeClr val="bg1"/>
              </a:solidFill>
            </a:endParaRPr>
          </a:p>
          <a:p>
            <a:r>
              <a:rPr lang="en-GB" sz="1400" dirty="0">
                <a:solidFill>
                  <a:schemeClr val="bg1"/>
                </a:solidFill>
              </a:rPr>
              <a:t>Chord </a:t>
            </a:r>
            <a:r>
              <a:rPr lang="en-GB" sz="1400" b="0" dirty="0">
                <a:solidFill>
                  <a:schemeClr val="bg1"/>
                </a:solidFill>
              </a:rPr>
              <a:t>is a set of non-welded elements that form straight line.</a:t>
            </a:r>
            <a:endParaRPr lang="en-NL" sz="1400" b="0" dirty="0">
              <a:solidFill>
                <a:schemeClr val="bg1"/>
              </a:solidFill>
            </a:endParaRPr>
          </a:p>
          <a:p>
            <a:endParaRPr lang="en-NL" sz="1400" b="0" dirty="0">
              <a:solidFill>
                <a:schemeClr val="bg1"/>
              </a:solidFill>
            </a:endParaRPr>
          </a:p>
          <a:p>
            <a:r>
              <a:rPr lang="en-GB" sz="1400" dirty="0">
                <a:solidFill>
                  <a:schemeClr val="bg1"/>
                </a:solidFill>
              </a:rPr>
              <a:t>Brace</a:t>
            </a:r>
            <a:r>
              <a:rPr lang="en-GB" sz="1400" b="0" dirty="0">
                <a:solidFill>
                  <a:schemeClr val="bg1"/>
                </a:solidFill>
              </a:rPr>
              <a:t> is a welded to a chord element.</a:t>
            </a:r>
          </a:p>
        </p:txBody>
      </p:sp>
      <p:sp>
        <p:nvSpPr>
          <p:cNvPr id="4" name="Прямокутник: округлені кути 11">
            <a:extLst>
              <a:ext uri="{FF2B5EF4-FFF2-40B4-BE49-F238E27FC236}">
                <a16:creationId xmlns:a16="http://schemas.microsoft.com/office/drawing/2014/main" id="{F1D262B5-5898-4958-ECA2-CEE9E1B84FFD}"/>
              </a:ext>
            </a:extLst>
          </p:cNvPr>
          <p:cNvSpPr/>
          <p:nvPr/>
        </p:nvSpPr>
        <p:spPr>
          <a:xfrm rot="10800000" flipV="1">
            <a:off x="1028698" y="4267200"/>
            <a:ext cx="4762502" cy="2362200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0" i="0" dirty="0">
                <a:solidFill>
                  <a:schemeClr val="bg1"/>
                </a:solidFill>
                <a:effectLst/>
                <a:ea typeface="Verdana" panose="020B0604030504040204" pitchFamily="34" charset="0"/>
              </a:rPr>
              <a:t>Joint check is based on the connections. </a:t>
            </a:r>
            <a:endParaRPr lang="en-NL" sz="1400" b="0" i="0" dirty="0">
              <a:solidFill>
                <a:schemeClr val="bg1"/>
              </a:solidFill>
              <a:effectLst/>
              <a:ea typeface="Verdana" panose="020B0604030504040204" pitchFamily="34" charset="0"/>
            </a:endParaRPr>
          </a:p>
          <a:p>
            <a:endParaRPr lang="en-NL" sz="1400" dirty="0">
              <a:solidFill>
                <a:schemeClr val="bg1"/>
              </a:solidFill>
              <a:ea typeface="Verdana" panose="020B0604030504040204" pitchFamily="34" charset="0"/>
            </a:endParaRPr>
          </a:p>
          <a:p>
            <a:r>
              <a:rPr lang="en-US" sz="1400" b="0" i="0" dirty="0">
                <a:solidFill>
                  <a:schemeClr val="bg1"/>
                </a:solidFill>
                <a:effectLst/>
                <a:ea typeface="Verdana" panose="020B0604030504040204" pitchFamily="34" charset="0"/>
              </a:rPr>
              <a:t>Each connection is a set of elements near joint node. Connections consists of Chord and braces. Brace contains only 1 element with ID defined in brackets (#). Connection can contain braces from both sides of the chord. </a:t>
            </a:r>
            <a:endParaRPr lang="uk-UA" sz="1400" b="0" i="0" dirty="0">
              <a:solidFill>
                <a:schemeClr val="bg1"/>
              </a:solidFill>
              <a:effectLst/>
              <a:ea typeface="Verdana" panose="020B0604030504040204" pitchFamily="34" charset="0"/>
            </a:endParaRPr>
          </a:p>
          <a:p>
            <a:endParaRPr lang="uk-UA" sz="1400" dirty="0">
              <a:solidFill>
                <a:schemeClr val="bg1"/>
              </a:solidFill>
              <a:ea typeface="Verdana" panose="020B0604030504040204" pitchFamily="34" charset="0"/>
            </a:endParaRPr>
          </a:p>
          <a:p>
            <a:r>
              <a:rPr lang="en-US" sz="1400" b="0" i="0" dirty="0">
                <a:solidFill>
                  <a:schemeClr val="bg1"/>
                </a:solidFill>
                <a:effectLst/>
                <a:ea typeface="Verdana" panose="020B0604030504040204" pitchFamily="34" charset="0"/>
              </a:rPr>
              <a:t>The information is displayed in the second brackets: U- upper braces; L- lower braces</a:t>
            </a:r>
            <a:r>
              <a:rPr lang="en-NL" sz="1400" b="0" i="0" dirty="0">
                <a:solidFill>
                  <a:schemeClr val="bg1"/>
                </a:solidFill>
                <a:effectLst/>
                <a:ea typeface="Verdana" panose="020B0604030504040204" pitchFamily="34" charset="0"/>
              </a:rPr>
              <a:t>.</a:t>
            </a:r>
            <a:endParaRPr lang="uk-UA" sz="1400" dirty="0">
              <a:solidFill>
                <a:schemeClr val="bg1"/>
              </a:solidFill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494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EF8BA4-8393-F949-835A-5639350ED7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C6AAF2-D506-E02A-284F-251F2C5B6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Connection Types</a:t>
            </a:r>
          </a:p>
        </p:txBody>
      </p:sp>
      <p:pic>
        <p:nvPicPr>
          <p:cNvPr id="5" name="object 4">
            <a:extLst>
              <a:ext uri="{FF2B5EF4-FFF2-40B4-BE49-F238E27FC236}">
                <a16:creationId xmlns:a16="http://schemas.microsoft.com/office/drawing/2014/main" id="{9B718EF4-852D-9725-75AB-B82227CF330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93393" y="1618975"/>
            <a:ext cx="2350007" cy="1918716"/>
          </a:xfrm>
          <a:prstGeom prst="rect">
            <a:avLst/>
          </a:prstGeom>
        </p:spPr>
      </p:pic>
      <p:grpSp>
        <p:nvGrpSpPr>
          <p:cNvPr id="6" name="object 6">
            <a:extLst>
              <a:ext uri="{FF2B5EF4-FFF2-40B4-BE49-F238E27FC236}">
                <a16:creationId xmlns:a16="http://schemas.microsoft.com/office/drawing/2014/main" id="{5EA4633B-0897-7646-7625-5582343CDE65}"/>
              </a:ext>
            </a:extLst>
          </p:cNvPr>
          <p:cNvGrpSpPr/>
          <p:nvPr/>
        </p:nvGrpSpPr>
        <p:grpSpPr>
          <a:xfrm>
            <a:off x="6420283" y="1660809"/>
            <a:ext cx="4427220" cy="4378960"/>
            <a:chOff x="4721352" y="2077211"/>
            <a:chExt cx="4427220" cy="4378960"/>
          </a:xfrm>
        </p:grpSpPr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B9FBDDA5-7ED5-ED11-3729-8569CDAD7CE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92952" y="2077211"/>
              <a:ext cx="2270759" cy="2092452"/>
            </a:xfrm>
            <a:prstGeom prst="rect">
              <a:avLst/>
            </a:prstGeom>
          </p:spPr>
        </p:pic>
        <p:pic>
          <p:nvPicPr>
            <p:cNvPr id="8" name="object 8">
              <a:extLst>
                <a:ext uri="{FF2B5EF4-FFF2-40B4-BE49-F238E27FC236}">
                  <a16:creationId xmlns:a16="http://schemas.microsoft.com/office/drawing/2014/main" id="{420263A2-86F9-DC2E-4837-D7E7D62CA8A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21352" y="4808219"/>
              <a:ext cx="2366772" cy="1630680"/>
            </a:xfrm>
            <a:prstGeom prst="rect">
              <a:avLst/>
            </a:prstGeom>
          </p:spPr>
        </p:pic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6CEA07A9-F2AA-539C-22A0-2D7AE79B5496}"/>
                </a:ext>
              </a:extLst>
            </p:cNvPr>
            <p:cNvSpPr/>
            <p:nvPr/>
          </p:nvSpPr>
          <p:spPr>
            <a:xfrm>
              <a:off x="6172200" y="4149851"/>
              <a:ext cx="1222375" cy="666115"/>
            </a:xfrm>
            <a:custGeom>
              <a:avLst/>
              <a:gdLst/>
              <a:ahLst/>
              <a:cxnLst/>
              <a:rect l="l" t="t" r="r" b="b"/>
              <a:pathLst>
                <a:path w="1222375" h="666114">
                  <a:moveTo>
                    <a:pt x="48767" y="595884"/>
                  </a:moveTo>
                  <a:lnTo>
                    <a:pt x="0" y="665988"/>
                  </a:lnTo>
                  <a:lnTo>
                    <a:pt x="85344" y="662940"/>
                  </a:lnTo>
                  <a:lnTo>
                    <a:pt x="72874" y="640080"/>
                  </a:lnTo>
                  <a:lnTo>
                    <a:pt x="59436" y="640080"/>
                  </a:lnTo>
                  <a:lnTo>
                    <a:pt x="54863" y="632460"/>
                  </a:lnTo>
                  <a:lnTo>
                    <a:pt x="65548" y="626648"/>
                  </a:lnTo>
                  <a:lnTo>
                    <a:pt x="48767" y="595884"/>
                  </a:lnTo>
                  <a:close/>
                </a:path>
                <a:path w="1222375" h="666114">
                  <a:moveTo>
                    <a:pt x="65548" y="626648"/>
                  </a:moveTo>
                  <a:lnTo>
                    <a:pt x="54863" y="632460"/>
                  </a:lnTo>
                  <a:lnTo>
                    <a:pt x="59436" y="640080"/>
                  </a:lnTo>
                  <a:lnTo>
                    <a:pt x="69805" y="634453"/>
                  </a:lnTo>
                  <a:lnTo>
                    <a:pt x="65548" y="626648"/>
                  </a:lnTo>
                  <a:close/>
                </a:path>
                <a:path w="1222375" h="666114">
                  <a:moveTo>
                    <a:pt x="69805" y="634453"/>
                  </a:moveTo>
                  <a:lnTo>
                    <a:pt x="59436" y="640080"/>
                  </a:lnTo>
                  <a:lnTo>
                    <a:pt x="72874" y="640080"/>
                  </a:lnTo>
                  <a:lnTo>
                    <a:pt x="69805" y="634453"/>
                  </a:lnTo>
                  <a:close/>
                </a:path>
                <a:path w="1222375" h="666114">
                  <a:moveTo>
                    <a:pt x="1217676" y="0"/>
                  </a:moveTo>
                  <a:lnTo>
                    <a:pt x="65548" y="626648"/>
                  </a:lnTo>
                  <a:lnTo>
                    <a:pt x="69805" y="634453"/>
                  </a:lnTo>
                  <a:lnTo>
                    <a:pt x="1222248" y="9144"/>
                  </a:lnTo>
                  <a:lnTo>
                    <a:pt x="1217676" y="0"/>
                  </a:lnTo>
                  <a:close/>
                </a:path>
              </a:pathLst>
            </a:custGeom>
            <a:solidFill>
              <a:srgbClr val="727C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6D5E207-CCE3-598A-5CA5-3D161FF910F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498080" y="4832604"/>
              <a:ext cx="1650492" cy="1623060"/>
            </a:xfrm>
            <a:prstGeom prst="rect">
              <a:avLst/>
            </a:prstGeom>
          </p:spPr>
        </p:pic>
        <p:sp>
          <p:nvSpPr>
            <p:cNvPr id="11" name="object 11">
              <a:extLst>
                <a:ext uri="{FF2B5EF4-FFF2-40B4-BE49-F238E27FC236}">
                  <a16:creationId xmlns:a16="http://schemas.microsoft.com/office/drawing/2014/main" id="{10C9F85F-08E3-9D91-A93C-686414903528}"/>
                </a:ext>
              </a:extLst>
            </p:cNvPr>
            <p:cNvSpPr/>
            <p:nvPr/>
          </p:nvSpPr>
          <p:spPr>
            <a:xfrm>
              <a:off x="7389876" y="4145279"/>
              <a:ext cx="934719" cy="693420"/>
            </a:xfrm>
            <a:custGeom>
              <a:avLst/>
              <a:gdLst/>
              <a:ahLst/>
              <a:cxnLst/>
              <a:rect l="l" t="t" r="r" b="b"/>
              <a:pathLst>
                <a:path w="934720" h="693420">
                  <a:moveTo>
                    <a:pt x="869851" y="651339"/>
                  </a:moveTo>
                  <a:lnTo>
                    <a:pt x="850392" y="678180"/>
                  </a:lnTo>
                  <a:lnTo>
                    <a:pt x="934212" y="693420"/>
                  </a:lnTo>
                  <a:lnTo>
                    <a:pt x="915984" y="658368"/>
                  </a:lnTo>
                  <a:lnTo>
                    <a:pt x="879348" y="658368"/>
                  </a:lnTo>
                  <a:lnTo>
                    <a:pt x="869851" y="651339"/>
                  </a:lnTo>
                  <a:close/>
                </a:path>
                <a:path w="934720" h="693420">
                  <a:moveTo>
                    <a:pt x="875569" y="643452"/>
                  </a:moveTo>
                  <a:lnTo>
                    <a:pt x="869851" y="651339"/>
                  </a:lnTo>
                  <a:lnTo>
                    <a:pt x="879348" y="658368"/>
                  </a:lnTo>
                  <a:lnTo>
                    <a:pt x="885444" y="650748"/>
                  </a:lnTo>
                  <a:lnTo>
                    <a:pt x="875569" y="643452"/>
                  </a:lnTo>
                  <a:close/>
                </a:path>
                <a:path w="934720" h="693420">
                  <a:moveTo>
                    <a:pt x="894588" y="617220"/>
                  </a:moveTo>
                  <a:lnTo>
                    <a:pt x="875569" y="643452"/>
                  </a:lnTo>
                  <a:lnTo>
                    <a:pt x="885444" y="650748"/>
                  </a:lnTo>
                  <a:lnTo>
                    <a:pt x="879348" y="658368"/>
                  </a:lnTo>
                  <a:lnTo>
                    <a:pt x="915984" y="658368"/>
                  </a:lnTo>
                  <a:lnTo>
                    <a:pt x="894588" y="617220"/>
                  </a:lnTo>
                  <a:close/>
                </a:path>
                <a:path w="934720" h="693420">
                  <a:moveTo>
                    <a:pt x="4572" y="0"/>
                  </a:moveTo>
                  <a:lnTo>
                    <a:pt x="0" y="7620"/>
                  </a:lnTo>
                  <a:lnTo>
                    <a:pt x="869851" y="651339"/>
                  </a:lnTo>
                  <a:lnTo>
                    <a:pt x="875569" y="643452"/>
                  </a:lnTo>
                  <a:lnTo>
                    <a:pt x="4572" y="0"/>
                  </a:lnTo>
                  <a:close/>
                </a:path>
              </a:pathLst>
            </a:custGeom>
            <a:solidFill>
              <a:srgbClr val="727C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3F4E5B44-8CE3-8696-0593-BEECFF62D2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3364" y="4569378"/>
            <a:ext cx="1870064" cy="2249597"/>
          </a:xfrm>
          <a:prstGeom prst="rect">
            <a:avLst/>
          </a:prstGeom>
        </p:spPr>
      </p:pic>
      <p:sp>
        <p:nvSpPr>
          <p:cNvPr id="14" name="Прямокутник: округлені кути 11">
            <a:extLst>
              <a:ext uri="{FF2B5EF4-FFF2-40B4-BE49-F238E27FC236}">
                <a16:creationId xmlns:a16="http://schemas.microsoft.com/office/drawing/2014/main" id="{A4561E9E-B936-0EF7-AD29-68F48B1D0951}"/>
              </a:ext>
            </a:extLst>
          </p:cNvPr>
          <p:cNvSpPr/>
          <p:nvPr/>
        </p:nvSpPr>
        <p:spPr>
          <a:xfrm rot="10800000" flipV="1">
            <a:off x="1344497" y="1016993"/>
            <a:ext cx="3927524" cy="390311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400" b="1" dirty="0">
                <a:cs typeface="Calibri"/>
              </a:rPr>
              <a:t>2D Connection</a:t>
            </a:r>
            <a:r>
              <a:rPr lang="en-GB" sz="1400" dirty="0">
                <a:cs typeface="Calibri"/>
              </a:rPr>
              <a:t>.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Set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elements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one </a:t>
            </a:r>
            <a:r>
              <a:rPr lang="en-GB" sz="1400" spc="-10" dirty="0">
                <a:cs typeface="Calibri"/>
              </a:rPr>
              <a:t>plane</a:t>
            </a:r>
            <a:endParaRPr lang="en-GB" sz="1400" dirty="0">
              <a:cs typeface="Calibri"/>
            </a:endParaRPr>
          </a:p>
        </p:txBody>
      </p:sp>
      <p:sp>
        <p:nvSpPr>
          <p:cNvPr id="15" name="Прямокутник: округлені кути 11">
            <a:extLst>
              <a:ext uri="{FF2B5EF4-FFF2-40B4-BE49-F238E27FC236}">
                <a16:creationId xmlns:a16="http://schemas.microsoft.com/office/drawing/2014/main" id="{930ECC7A-C4DB-D1C3-0B0A-8A9B364888CE}"/>
              </a:ext>
            </a:extLst>
          </p:cNvPr>
          <p:cNvSpPr/>
          <p:nvPr/>
        </p:nvSpPr>
        <p:spPr>
          <a:xfrm rot="10800000" flipV="1">
            <a:off x="6526097" y="997868"/>
            <a:ext cx="4321406" cy="350873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>
              <a:spcBef>
                <a:spcPts val="100"/>
              </a:spcBef>
            </a:pPr>
            <a:endParaRPr lang="en-GB" sz="1400" spc="-10" dirty="0">
              <a:cs typeface="Calibri"/>
            </a:endParaRPr>
          </a:p>
          <a:p>
            <a:pPr marL="12700">
              <a:spcBef>
                <a:spcPts val="100"/>
              </a:spcBef>
            </a:pPr>
            <a:r>
              <a:rPr lang="en-GB" sz="1400" spc="-10" dirty="0">
                <a:cs typeface="Calibri"/>
              </a:rPr>
              <a:t>3D Connection. </a:t>
            </a:r>
            <a:r>
              <a:rPr lang="en-NL" sz="1400" spc="-10" dirty="0">
                <a:cs typeface="Calibri"/>
              </a:rPr>
              <a:t>It w</a:t>
            </a:r>
            <a:r>
              <a:rPr lang="en-GB" sz="1400" spc="-10" dirty="0">
                <a:cs typeface="Calibri"/>
              </a:rPr>
              <a:t>ill be split on 2D Connections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GB" sz="1400" dirty="0">
              <a:cs typeface="Calibri"/>
            </a:endParaRPr>
          </a:p>
        </p:txBody>
      </p:sp>
      <p:sp>
        <p:nvSpPr>
          <p:cNvPr id="16" name="Прямокутник: округлені кути 11">
            <a:extLst>
              <a:ext uri="{FF2B5EF4-FFF2-40B4-BE49-F238E27FC236}">
                <a16:creationId xmlns:a16="http://schemas.microsoft.com/office/drawing/2014/main" id="{AC07475F-1600-C81A-4645-C87B27E7A71C}"/>
              </a:ext>
            </a:extLst>
          </p:cNvPr>
          <p:cNvSpPr/>
          <p:nvPr/>
        </p:nvSpPr>
        <p:spPr>
          <a:xfrm rot="10800000" flipV="1">
            <a:off x="1123952" y="3749361"/>
            <a:ext cx="4363210" cy="774005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>
              <a:spcBef>
                <a:spcPts val="100"/>
              </a:spcBef>
            </a:pPr>
            <a:r>
              <a:rPr lang="en-GB" sz="1400" spc="-10" dirty="0">
                <a:cs typeface="Calibri"/>
              </a:rPr>
              <a:t>Connection can include only circular tube shape elements. Otherwise</a:t>
            </a:r>
            <a:r>
              <a:rPr lang="en-NL" sz="1400" spc="-10" dirty="0">
                <a:cs typeface="Calibri"/>
              </a:rPr>
              <a:t>,</a:t>
            </a:r>
            <a:r>
              <a:rPr lang="en-GB" sz="1400" spc="-10" dirty="0">
                <a:cs typeface="Calibri"/>
              </a:rPr>
              <a:t> connection will not be recognized. Example of </a:t>
            </a:r>
            <a:r>
              <a:rPr lang="en-NL" sz="1400" spc="-10" dirty="0">
                <a:cs typeface="Calibri"/>
              </a:rPr>
              <a:t>un</a:t>
            </a:r>
            <a:r>
              <a:rPr lang="en-GB" sz="1400" spc="-10" dirty="0">
                <a:cs typeface="Calibri"/>
              </a:rPr>
              <a:t>recognized connection:</a:t>
            </a:r>
          </a:p>
        </p:txBody>
      </p:sp>
    </p:spTree>
    <p:extLst>
      <p:ext uri="{BB962C8B-B14F-4D97-AF65-F5344CB8AC3E}">
        <p14:creationId xmlns:p14="http://schemas.microsoft.com/office/powerpoint/2010/main" val="439322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2E8655-5E4F-EE2E-A95B-EFF6771A1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84073E-55FA-197D-9A73-A80046417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</a:t>
            </a:r>
            <a:r>
              <a:rPr lang="en-NL" dirty="0"/>
              <a:t>Joint Check API</a:t>
            </a:r>
            <a:r>
              <a:rPr lang="en-US" dirty="0"/>
              <a:t> </a:t>
            </a:r>
            <a:r>
              <a:rPr lang="en-NL" dirty="0"/>
              <a:t>LRDF (1st, 1993) </a:t>
            </a:r>
            <a:endParaRPr lang="hsb-DE" dirty="0"/>
          </a:p>
        </p:txBody>
      </p:sp>
      <p:grpSp>
        <p:nvGrpSpPr>
          <p:cNvPr id="4" name="Групувати 10">
            <a:extLst>
              <a:ext uri="{FF2B5EF4-FFF2-40B4-BE49-F238E27FC236}">
                <a16:creationId xmlns:a16="http://schemas.microsoft.com/office/drawing/2014/main" id="{DBB181CE-0B28-E8C7-3302-F3419857FBAD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5" name="Пряма сполучна лінія 5">
              <a:extLst>
                <a:ext uri="{FF2B5EF4-FFF2-40B4-BE49-F238E27FC236}">
                  <a16:creationId xmlns:a16="http://schemas.microsoft.com/office/drawing/2014/main" id="{24C2D15C-2042-3E3B-9A51-F1F403BD1B81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Овал 9">
              <a:extLst>
                <a:ext uri="{FF2B5EF4-FFF2-40B4-BE49-F238E27FC236}">
                  <a16:creationId xmlns:a16="http://schemas.microsoft.com/office/drawing/2014/main" id="{910499F1-D2CA-36CC-6737-A582FEC9D27E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3" name="Заголовок 13">
            <a:extLst>
              <a:ext uri="{FF2B5EF4-FFF2-40B4-BE49-F238E27FC236}">
                <a16:creationId xmlns:a16="http://schemas.microsoft.com/office/drawing/2014/main" id="{7964D733-F288-38DE-4073-07AC64D11188}"/>
              </a:ext>
            </a:extLst>
          </p:cNvPr>
          <p:cNvSpPr txBox="1">
            <a:spLocks/>
          </p:cNvSpPr>
          <p:nvPr/>
        </p:nvSpPr>
        <p:spPr>
          <a:xfrm>
            <a:off x="889002" y="1146061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Execute right click on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Standards 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 select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Add =&gt; Custom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BECF380-C850-2641-B664-012092FFA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94931" y="2349949"/>
            <a:ext cx="7463101" cy="3936206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F3B197B-DB5B-B65B-3690-D60E50A7A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34149" y="4506038"/>
            <a:ext cx="1576047" cy="1692178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38F98C6-0058-5365-F270-DD991E1B88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34808" y="3509588"/>
            <a:ext cx="2564824" cy="3180694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95E83AAC-4BC0-4640-39F9-C221FC4C5FE4}"/>
              </a:ext>
            </a:extLst>
          </p:cNvPr>
          <p:cNvGrpSpPr/>
          <p:nvPr/>
        </p:nvGrpSpPr>
        <p:grpSpPr>
          <a:xfrm rot="10800000">
            <a:off x="9062913" y="5713327"/>
            <a:ext cx="598136" cy="293644"/>
            <a:chOff x="4963406" y="2502254"/>
            <a:chExt cx="598136" cy="293644"/>
          </a:xfrm>
        </p:grpSpPr>
        <p:sp>
          <p:nvSpPr>
            <p:cNvPr id="33" name="Прямокутник: округлені кути 70">
              <a:extLst>
                <a:ext uri="{FF2B5EF4-FFF2-40B4-BE49-F238E27FC236}">
                  <a16:creationId xmlns:a16="http://schemas.microsoft.com/office/drawing/2014/main" id="{7DF724F7-213A-5D77-03E6-CE7BF42A7FB1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3</a:t>
              </a:r>
              <a:endParaRPr lang="uk-UA" sz="1600" dirty="0"/>
            </a:p>
          </p:txBody>
        </p:sp>
        <p:sp>
          <p:nvSpPr>
            <p:cNvPr id="34" name="Рівнобедрений трикутник 71">
              <a:extLst>
                <a:ext uri="{FF2B5EF4-FFF2-40B4-BE49-F238E27FC236}">
                  <a16:creationId xmlns:a16="http://schemas.microsoft.com/office/drawing/2014/main" id="{2A668FF6-C09B-9B37-56DF-F058C202AB5E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7" name="Прямокутник: округлені кути 11">
            <a:extLst>
              <a:ext uri="{FF2B5EF4-FFF2-40B4-BE49-F238E27FC236}">
                <a16:creationId xmlns:a16="http://schemas.microsoft.com/office/drawing/2014/main" id="{1E4C251C-5903-B8B3-9A0D-122D24C8177C}"/>
              </a:ext>
            </a:extLst>
          </p:cNvPr>
          <p:cNvSpPr/>
          <p:nvPr/>
        </p:nvSpPr>
        <p:spPr>
          <a:xfrm rot="10800000" flipV="1">
            <a:off x="8651384" y="997851"/>
            <a:ext cx="3233039" cy="1193836"/>
          </a:xfrm>
          <a:prstGeom prst="roundRect">
            <a:avLst/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lang="en-US" sz="1400" dirty="0"/>
              <a:t> </a:t>
            </a:r>
          </a:p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cs typeface="Calibri"/>
              </a:rPr>
              <a:t>Joint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Check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API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LRFD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1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</a:t>
            </a:r>
            <a:r>
              <a:rPr lang="en-GB" sz="1400" spc="114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part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1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12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standard</a:t>
            </a:r>
            <a:endParaRPr lang="en-GB" sz="1400" dirty="0">
              <a:cs typeface="Calibri"/>
            </a:endParaRPr>
          </a:p>
          <a:p>
            <a:pPr marL="38100">
              <a:lnSpc>
                <a:spcPct val="100000"/>
              </a:lnSpc>
            </a:pPr>
            <a:r>
              <a:rPr lang="en-GB" sz="1400" dirty="0">
                <a:cs typeface="Calibri"/>
              </a:rPr>
              <a:t>API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RP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2A</a:t>
            </a:r>
            <a:r>
              <a:rPr lang="en-NL" sz="1400" spc="-10" dirty="0">
                <a:cs typeface="Calibri"/>
              </a:rPr>
              <a:t>-</a:t>
            </a:r>
            <a:r>
              <a:rPr lang="en-GB" sz="1400" dirty="0">
                <a:cs typeface="Calibri"/>
              </a:rPr>
              <a:t>LRFD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(1</a:t>
            </a:r>
            <a:r>
              <a:rPr lang="en-GB" sz="1400" baseline="24305" dirty="0">
                <a:cs typeface="Calibri"/>
              </a:rPr>
              <a:t>st</a:t>
            </a:r>
            <a:r>
              <a:rPr lang="en-GB" sz="1400" dirty="0">
                <a:cs typeface="Calibri"/>
              </a:rPr>
              <a:t>,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Jul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1993)</a:t>
            </a:r>
            <a:r>
              <a:rPr lang="en-NL" sz="1400" spc="-10" dirty="0">
                <a:cs typeface="Calibri"/>
              </a:rPr>
              <a:t>. This is the reason why the first step was to create Custom Standard.</a:t>
            </a:r>
            <a:endParaRPr lang="en-GB" sz="1400" dirty="0">
              <a:cs typeface="Calibri"/>
            </a:endParaRPr>
          </a:p>
          <a:p>
            <a:pPr algn="ctr"/>
            <a:endParaRPr lang="en-GB" sz="1400" dirty="0">
              <a:latin typeface="Calibri"/>
              <a:cs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09D3273-D524-4DB4-2A1F-1132B612E9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3117" y="3224620"/>
            <a:ext cx="1895364" cy="3480980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E3F220-E570-E303-AE15-F014389B5D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957174"/>
            <a:ext cx="3680747" cy="1298679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grpSp>
        <p:nvGrpSpPr>
          <p:cNvPr id="12" name="Групувати 72">
            <a:extLst>
              <a:ext uri="{FF2B5EF4-FFF2-40B4-BE49-F238E27FC236}">
                <a16:creationId xmlns:a16="http://schemas.microsoft.com/office/drawing/2014/main" id="{8A23BE76-40A4-4ADE-591C-B623BB55902A}"/>
              </a:ext>
            </a:extLst>
          </p:cNvPr>
          <p:cNvGrpSpPr/>
          <p:nvPr/>
        </p:nvGrpSpPr>
        <p:grpSpPr>
          <a:xfrm>
            <a:off x="-7384" y="1794211"/>
            <a:ext cx="735784" cy="427355"/>
            <a:chOff x="148771" y="2042478"/>
            <a:chExt cx="735784" cy="427355"/>
          </a:xfrm>
        </p:grpSpPr>
        <p:cxnSp>
          <p:nvCxnSpPr>
            <p:cNvPr id="14" name="Пряма сполучна лінія 21">
              <a:extLst>
                <a:ext uri="{FF2B5EF4-FFF2-40B4-BE49-F238E27FC236}">
                  <a16:creationId xmlns:a16="http://schemas.microsoft.com/office/drawing/2014/main" id="{6AD8733A-0AFD-7AF3-459C-05EF154FE42C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2256155"/>
              <a:ext cx="537029" cy="1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Овал 22">
              <a:extLst>
                <a:ext uri="{FF2B5EF4-FFF2-40B4-BE49-F238E27FC236}">
                  <a16:creationId xmlns:a16="http://schemas.microsoft.com/office/drawing/2014/main" id="{32B21037-0327-4AE5-D17D-8B1DA8011E1C}"/>
                </a:ext>
              </a:extLst>
            </p:cNvPr>
            <p:cNvSpPr/>
            <p:nvPr/>
          </p:nvSpPr>
          <p:spPr>
            <a:xfrm>
              <a:off x="457200" y="2042478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2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6" name="Заголовок 13">
            <a:extLst>
              <a:ext uri="{FF2B5EF4-FFF2-40B4-BE49-F238E27FC236}">
                <a16:creationId xmlns:a16="http://schemas.microsoft.com/office/drawing/2014/main" id="{8BD79D9C-3743-D0AF-27E5-4904253FFFC8}"/>
              </a:ext>
            </a:extLst>
          </p:cNvPr>
          <p:cNvSpPr txBox="1">
            <a:spLocks/>
          </p:cNvSpPr>
          <p:nvPr/>
        </p:nvSpPr>
        <p:spPr>
          <a:xfrm>
            <a:off x="853876" y="1794211"/>
            <a:ext cx="3468304" cy="427355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Title</a:t>
            </a:r>
            <a:r>
              <a:rPr lang="en-GB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Joint Check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</a:t>
            </a:r>
          </a:p>
          <a:p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</a:t>
            </a:r>
            <a:r>
              <a:rPr lang="en-GB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OK</a:t>
            </a:r>
          </a:p>
          <a:p>
            <a:endParaRPr lang="uk-UA" sz="1400" b="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7" name="Групувати 30">
            <a:extLst>
              <a:ext uri="{FF2B5EF4-FFF2-40B4-BE49-F238E27FC236}">
                <a16:creationId xmlns:a16="http://schemas.microsoft.com/office/drawing/2014/main" id="{A9612D06-C594-A73A-9577-75D6802A1CB6}"/>
              </a:ext>
            </a:extLst>
          </p:cNvPr>
          <p:cNvGrpSpPr/>
          <p:nvPr/>
        </p:nvGrpSpPr>
        <p:grpSpPr>
          <a:xfrm>
            <a:off x="-16934" y="2406499"/>
            <a:ext cx="735784" cy="427355"/>
            <a:chOff x="148771" y="1462722"/>
            <a:chExt cx="735784" cy="427355"/>
          </a:xfrm>
        </p:grpSpPr>
        <p:cxnSp>
          <p:nvCxnSpPr>
            <p:cNvPr id="19" name="Пряма сполучна лінія 31">
              <a:extLst>
                <a:ext uri="{FF2B5EF4-FFF2-40B4-BE49-F238E27FC236}">
                  <a16:creationId xmlns:a16="http://schemas.microsoft.com/office/drawing/2014/main" id="{44AD266E-6354-5660-2FF6-F6292F1910A9}"/>
                </a:ext>
              </a:extLst>
            </p:cNvPr>
            <p:cNvCxnSpPr>
              <a:cxnSpLocks/>
            </p:cNvCxnSpPr>
            <p:nvPr/>
          </p:nvCxnSpPr>
          <p:spPr>
            <a:xfrm>
              <a:off x="148771" y="1676400"/>
              <a:ext cx="537029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Овал 32">
              <a:extLst>
                <a:ext uri="{FF2B5EF4-FFF2-40B4-BE49-F238E27FC236}">
                  <a16:creationId xmlns:a16="http://schemas.microsoft.com/office/drawing/2014/main" id="{625A4D65-A5F8-23DE-C840-ABE20521A818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3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23" name="Заголовок 13">
            <a:extLst>
              <a:ext uri="{FF2B5EF4-FFF2-40B4-BE49-F238E27FC236}">
                <a16:creationId xmlns:a16="http://schemas.microsoft.com/office/drawing/2014/main" id="{30FD174E-4CF8-E54B-5993-A368FF9CFD5D}"/>
              </a:ext>
            </a:extLst>
          </p:cNvPr>
          <p:cNvSpPr txBox="1">
            <a:spLocks/>
          </p:cNvSpPr>
          <p:nvPr/>
        </p:nvSpPr>
        <p:spPr>
          <a:xfrm>
            <a:off x="853876" y="2406499"/>
            <a:ext cx="3718124" cy="3189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1..Joint Check, 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execute right click on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Checks (0)</a:t>
            </a:r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=&gt; </a:t>
            </a:r>
            <a:r>
              <a:rPr lang="en-GB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=&gt; Joint Check API </a:t>
            </a:r>
            <a:r>
              <a:rPr lang="en-GB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LRFD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(1st, 1993)</a:t>
            </a:r>
            <a:endParaRPr lang="en-GB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uk-UA" sz="1400" b="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AC43F61C-8F85-2747-833C-14D9F8C480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069" y="3410553"/>
            <a:ext cx="2095500" cy="2645450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F464CA0A-B169-DA3F-AD07-83F6821CFB7D}"/>
              </a:ext>
            </a:extLst>
          </p:cNvPr>
          <p:cNvGrpSpPr/>
          <p:nvPr/>
        </p:nvGrpSpPr>
        <p:grpSpPr>
          <a:xfrm rot="10800000">
            <a:off x="3178012" y="6282677"/>
            <a:ext cx="598136" cy="293644"/>
            <a:chOff x="4963406" y="2502254"/>
            <a:chExt cx="598136" cy="293644"/>
          </a:xfrm>
        </p:grpSpPr>
        <p:sp>
          <p:nvSpPr>
            <p:cNvPr id="35" name="Прямокутник: округлені кути 70">
              <a:extLst>
                <a:ext uri="{FF2B5EF4-FFF2-40B4-BE49-F238E27FC236}">
                  <a16:creationId xmlns:a16="http://schemas.microsoft.com/office/drawing/2014/main" id="{4A068283-9B91-9C82-2A3B-7A6053D94EAD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36" name="Рівнобедрений трикутник 71">
              <a:extLst>
                <a:ext uri="{FF2B5EF4-FFF2-40B4-BE49-F238E27FC236}">
                  <a16:creationId xmlns:a16="http://schemas.microsoft.com/office/drawing/2014/main" id="{5EE54CFD-508C-1627-FF6B-93AE4D0C3CF1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20C0CBE0-0818-057D-3887-218654A45F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87449" y="5209613"/>
            <a:ext cx="1550986" cy="965058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4A4F92E1-8F4A-8925-CBCA-566C80675DF0}"/>
              </a:ext>
            </a:extLst>
          </p:cNvPr>
          <p:cNvGrpSpPr/>
          <p:nvPr/>
        </p:nvGrpSpPr>
        <p:grpSpPr>
          <a:xfrm rot="10800000">
            <a:off x="2019599" y="5196707"/>
            <a:ext cx="598136" cy="293644"/>
            <a:chOff x="4963406" y="2502254"/>
            <a:chExt cx="598136" cy="293644"/>
          </a:xfrm>
        </p:grpSpPr>
        <p:sp>
          <p:nvSpPr>
            <p:cNvPr id="38" name="Прямокутник: округлені кути 70">
              <a:extLst>
                <a:ext uri="{FF2B5EF4-FFF2-40B4-BE49-F238E27FC236}">
                  <a16:creationId xmlns:a16="http://schemas.microsoft.com/office/drawing/2014/main" id="{DF98DFF7-CF73-90A7-4005-17EF56977EFA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39" name="Рівнобедрений трикутник 71">
              <a:extLst>
                <a:ext uri="{FF2B5EF4-FFF2-40B4-BE49-F238E27FC236}">
                  <a16:creationId xmlns:a16="http://schemas.microsoft.com/office/drawing/2014/main" id="{F56E9D38-5D2F-CC2B-B1C6-7442390190FF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E271641-4B96-510B-2C38-59A64DDAA6B1}"/>
              </a:ext>
            </a:extLst>
          </p:cNvPr>
          <p:cNvGrpSpPr/>
          <p:nvPr/>
        </p:nvGrpSpPr>
        <p:grpSpPr>
          <a:xfrm rot="10800000">
            <a:off x="7467600" y="1982723"/>
            <a:ext cx="598136" cy="293644"/>
            <a:chOff x="4963406" y="2502254"/>
            <a:chExt cx="598136" cy="293644"/>
          </a:xfrm>
        </p:grpSpPr>
        <p:sp>
          <p:nvSpPr>
            <p:cNvPr id="43" name="Прямокутник: округлені кути 70">
              <a:extLst>
                <a:ext uri="{FF2B5EF4-FFF2-40B4-BE49-F238E27FC236}">
                  <a16:creationId xmlns:a16="http://schemas.microsoft.com/office/drawing/2014/main" id="{51E20E0A-E09F-A33F-E73C-F443976458A3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44" name="Рівнобедрений трикутник 71">
              <a:extLst>
                <a:ext uri="{FF2B5EF4-FFF2-40B4-BE49-F238E27FC236}">
                  <a16:creationId xmlns:a16="http://schemas.microsoft.com/office/drawing/2014/main" id="{7D188BDE-0620-D477-085F-7C736D2BA370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89B8281-29D2-2F0B-6AF8-242653A87F6D}"/>
              </a:ext>
            </a:extLst>
          </p:cNvPr>
          <p:cNvGrpSpPr/>
          <p:nvPr/>
        </p:nvGrpSpPr>
        <p:grpSpPr>
          <a:xfrm rot="10800000">
            <a:off x="6248400" y="1248778"/>
            <a:ext cx="598136" cy="293644"/>
            <a:chOff x="4963406" y="2502254"/>
            <a:chExt cx="598136" cy="293644"/>
          </a:xfrm>
        </p:grpSpPr>
        <p:sp>
          <p:nvSpPr>
            <p:cNvPr id="46" name="Прямокутник: округлені кути 70">
              <a:extLst>
                <a:ext uri="{FF2B5EF4-FFF2-40B4-BE49-F238E27FC236}">
                  <a16:creationId xmlns:a16="http://schemas.microsoft.com/office/drawing/2014/main" id="{0C65E5BC-7CA6-740F-1726-5C2E22E67805}"/>
                </a:ext>
              </a:extLst>
            </p:cNvPr>
            <p:cNvSpPr/>
            <p:nvPr/>
          </p:nvSpPr>
          <p:spPr>
            <a:xfrm rot="10800000"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 sz="1600" dirty="0"/>
                <a:t>2</a:t>
              </a:r>
              <a:endParaRPr lang="uk-UA" sz="1600" dirty="0"/>
            </a:p>
          </p:txBody>
        </p:sp>
        <p:sp>
          <p:nvSpPr>
            <p:cNvPr id="47" name="Рівнобедрений трикутник 71">
              <a:extLst>
                <a:ext uri="{FF2B5EF4-FFF2-40B4-BE49-F238E27FC236}">
                  <a16:creationId xmlns:a16="http://schemas.microsoft.com/office/drawing/2014/main" id="{9F4CCB00-14C7-F0E7-E5FC-A83349748F40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946749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F091A1-38F5-4405-97C3-10A3FEE0C6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F9B52BC-51B6-4BDE-8499-5CBA58B4DD0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0322FE-F217-BC56-9A33-96458A97A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Joint Check Settings  </a:t>
            </a:r>
          </a:p>
        </p:txBody>
      </p:sp>
      <p:sp>
        <p:nvSpPr>
          <p:cNvPr id="35" name="Прямокутник: округлені кути 11">
            <a:extLst>
              <a:ext uri="{FF2B5EF4-FFF2-40B4-BE49-F238E27FC236}">
                <a16:creationId xmlns:a16="http://schemas.microsoft.com/office/drawing/2014/main" id="{A77FE2B4-7B58-8EAF-77A5-7568B5D19573}"/>
              </a:ext>
            </a:extLst>
          </p:cNvPr>
          <p:cNvSpPr/>
          <p:nvPr/>
        </p:nvSpPr>
        <p:spPr>
          <a:xfrm rot="10800000" flipV="1">
            <a:off x="3321798" y="994697"/>
            <a:ext cx="4401546" cy="621054"/>
          </a:xfrm>
          <a:prstGeom prst="roundRect">
            <a:avLst>
              <a:gd name="adj" fmla="val 23817"/>
            </a:avLst>
          </a:prstGeom>
          <a:solidFill>
            <a:srgbClr val="467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GB" sz="1400" dirty="0">
                <a:cs typeface="Calibri"/>
              </a:rPr>
              <a:t>Joint</a:t>
            </a:r>
            <a:r>
              <a:rPr lang="en-GB" sz="1400" spc="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Check</a:t>
            </a:r>
            <a:r>
              <a:rPr lang="en-GB" sz="1400" spc="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Settings</a:t>
            </a:r>
            <a:r>
              <a:rPr lang="en-GB" sz="1400" spc="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common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</a:t>
            </a:r>
            <a:r>
              <a:rPr lang="en-GB" sz="1400" spc="6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all</a:t>
            </a:r>
            <a:r>
              <a:rPr lang="en-GB" sz="1400" spc="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available</a:t>
            </a:r>
            <a:r>
              <a:rPr lang="en-GB" sz="1400" spc="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types</a:t>
            </a:r>
            <a:r>
              <a:rPr lang="en-GB" sz="1400" spc="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joint</a:t>
            </a:r>
            <a:r>
              <a:rPr lang="en-GB" sz="1400" spc="7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checks: </a:t>
            </a:r>
            <a:r>
              <a:rPr lang="en-GB" sz="1400" dirty="0">
                <a:cs typeface="Calibri"/>
              </a:rPr>
              <a:t>API,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ISO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spc="-10" dirty="0" err="1">
                <a:cs typeface="Calibri"/>
              </a:rPr>
              <a:t>Norsok</a:t>
            </a:r>
            <a:r>
              <a:rPr lang="en-GB" sz="1400" spc="-10" dirty="0">
                <a:cs typeface="Calibri"/>
              </a:rPr>
              <a:t>.</a:t>
            </a:r>
            <a:endParaRPr lang="en-GB" sz="1400" dirty="0">
              <a:cs typeface="Calibri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221660C1-A45B-9A0A-A6FC-0AEF8F17E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2536" y="1090465"/>
            <a:ext cx="2618288" cy="5298732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grpSp>
        <p:nvGrpSpPr>
          <p:cNvPr id="5" name="Групувати 10">
            <a:extLst>
              <a:ext uri="{FF2B5EF4-FFF2-40B4-BE49-F238E27FC236}">
                <a16:creationId xmlns:a16="http://schemas.microsoft.com/office/drawing/2014/main" id="{DF71B888-A081-031D-561B-F7C023E5174D}"/>
              </a:ext>
            </a:extLst>
          </p:cNvPr>
          <p:cNvGrpSpPr/>
          <p:nvPr/>
        </p:nvGrpSpPr>
        <p:grpSpPr>
          <a:xfrm>
            <a:off x="-9319" y="1181923"/>
            <a:ext cx="744251" cy="427355"/>
            <a:chOff x="140304" y="1462722"/>
            <a:chExt cx="744251" cy="427355"/>
          </a:xfrm>
        </p:grpSpPr>
        <p:cxnSp>
          <p:nvCxnSpPr>
            <p:cNvPr id="6" name="Пряма сполучна лінія 5">
              <a:extLst>
                <a:ext uri="{FF2B5EF4-FFF2-40B4-BE49-F238E27FC236}">
                  <a16:creationId xmlns:a16="http://schemas.microsoft.com/office/drawing/2014/main" id="{7313BECE-A90A-AE04-F1BD-6D9C69AA5A6B}"/>
                </a:ext>
              </a:extLst>
            </p:cNvPr>
            <p:cNvCxnSpPr>
              <a:cxnSpLocks/>
            </p:cNvCxnSpPr>
            <p:nvPr/>
          </p:nvCxnSpPr>
          <p:spPr>
            <a:xfrm>
              <a:off x="140304" y="1676400"/>
              <a:ext cx="545496" cy="0"/>
            </a:xfrm>
            <a:prstGeom prst="line">
              <a:avLst/>
            </a:prstGeom>
            <a:ln w="28575">
              <a:solidFill>
                <a:srgbClr val="57316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Овал 9">
              <a:extLst>
                <a:ext uri="{FF2B5EF4-FFF2-40B4-BE49-F238E27FC236}">
                  <a16:creationId xmlns:a16="http://schemas.microsoft.com/office/drawing/2014/main" id="{1517BA51-3362-930C-E46C-C182C29F4F77}"/>
                </a:ext>
              </a:extLst>
            </p:cNvPr>
            <p:cNvSpPr/>
            <p:nvPr/>
          </p:nvSpPr>
          <p:spPr>
            <a:xfrm>
              <a:off x="457200" y="1462722"/>
              <a:ext cx="427355" cy="427355"/>
            </a:xfrm>
            <a:prstGeom prst="ellips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>
                  <a:latin typeface="Trebuchet MS" panose="020B0603020202020204" pitchFamily="34" charset="0"/>
                </a:rPr>
                <a:t>1</a:t>
              </a:r>
              <a:endParaRPr lang="uk-UA" sz="2000" b="1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8" name="Заголовок 13">
            <a:extLst>
              <a:ext uri="{FF2B5EF4-FFF2-40B4-BE49-F238E27FC236}">
                <a16:creationId xmlns:a16="http://schemas.microsoft.com/office/drawing/2014/main" id="{4AED452E-AA8C-F0C7-AC67-66A20341D9B1}"/>
              </a:ext>
            </a:extLst>
          </p:cNvPr>
          <p:cNvSpPr txBox="1">
            <a:spLocks/>
          </p:cNvSpPr>
          <p:nvPr/>
        </p:nvSpPr>
        <p:spPr>
          <a:xfrm>
            <a:off x="889002" y="1281218"/>
            <a:ext cx="3468304" cy="53340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NL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Press </a:t>
            </a:r>
            <a:r>
              <a:rPr lang="en-NL" sz="14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Find Connections</a:t>
            </a:r>
            <a:endParaRPr lang="uk-UA" sz="1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3D270A-F3C6-36EA-E7A0-1AF04B386E35}"/>
              </a:ext>
            </a:extLst>
          </p:cNvPr>
          <p:cNvSpPr txBox="1"/>
          <p:nvPr/>
        </p:nvSpPr>
        <p:spPr>
          <a:xfrm>
            <a:off x="1113025" y="1849220"/>
            <a:ext cx="454141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cs typeface="Calibri"/>
              </a:rPr>
              <a:t>Joint</a:t>
            </a:r>
            <a:r>
              <a:rPr lang="en-GB" sz="1400" b="1" spc="31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nodes</a:t>
            </a:r>
            <a:r>
              <a:rPr lang="en-GB" sz="1400" b="1" spc="31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to</a:t>
            </a:r>
            <a:r>
              <a:rPr lang="en-GB" sz="1400" b="1" spc="32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be</a:t>
            </a:r>
            <a:r>
              <a:rPr lang="en-GB" sz="1400" b="1" spc="31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checked.</a:t>
            </a:r>
            <a:r>
              <a:rPr lang="en-GB" sz="1400" b="1" spc="3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Part</a:t>
            </a:r>
            <a:r>
              <a:rPr lang="en-GB" sz="1400" spc="3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30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3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model</a:t>
            </a:r>
            <a:r>
              <a:rPr lang="en-GB" sz="1400" spc="3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can</a:t>
            </a:r>
            <a:r>
              <a:rPr lang="en-GB" sz="1400" spc="3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be</a:t>
            </a:r>
            <a:r>
              <a:rPr lang="en-GB" sz="1400" spc="3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checked</a:t>
            </a:r>
            <a:r>
              <a:rPr lang="en-GB" sz="1400" spc="315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by </a:t>
            </a:r>
            <a:r>
              <a:rPr lang="en-GB" sz="1400" dirty="0">
                <a:cs typeface="Calibri"/>
              </a:rPr>
              <a:t>selecting</a:t>
            </a:r>
            <a:r>
              <a:rPr lang="en-GB" sz="1400" spc="-25" dirty="0">
                <a:cs typeface="Calibri"/>
              </a:rPr>
              <a:t> </a:t>
            </a:r>
            <a:r>
              <a:rPr lang="uk-UA" sz="1400" spc="-25" dirty="0">
                <a:cs typeface="Calibri"/>
              </a:rPr>
              <a:t>the </a:t>
            </a:r>
            <a:r>
              <a:rPr lang="en-GB" sz="1400" dirty="0">
                <a:cs typeface="Calibri"/>
              </a:rPr>
              <a:t>required</a:t>
            </a:r>
            <a:r>
              <a:rPr lang="en-GB" sz="1400" spc="-4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joints.</a:t>
            </a:r>
            <a:endParaRPr lang="en-GB" sz="1400" dirty="0">
              <a:cs typeface="Calibri"/>
            </a:endParaRPr>
          </a:p>
          <a:p>
            <a:pPr algn="ctr"/>
            <a:endParaRPr lang="en-NL" sz="1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414836A-D507-DCEB-F215-B0905B8B5AED}"/>
              </a:ext>
            </a:extLst>
          </p:cNvPr>
          <p:cNvGrpSpPr/>
          <p:nvPr/>
        </p:nvGrpSpPr>
        <p:grpSpPr>
          <a:xfrm>
            <a:off x="9203025" y="6130921"/>
            <a:ext cx="598136" cy="293644"/>
            <a:chOff x="4963406" y="2502254"/>
            <a:chExt cx="598136" cy="293644"/>
          </a:xfrm>
        </p:grpSpPr>
        <p:sp>
          <p:nvSpPr>
            <p:cNvPr id="11" name="Прямокутник: округлені кути 70">
              <a:extLst>
                <a:ext uri="{FF2B5EF4-FFF2-40B4-BE49-F238E27FC236}">
                  <a16:creationId xmlns:a16="http://schemas.microsoft.com/office/drawing/2014/main" id="{5273287C-E62B-F7DE-671A-1F3F3B098164}"/>
                </a:ext>
              </a:extLst>
            </p:cNvPr>
            <p:cNvSpPr/>
            <p:nvPr/>
          </p:nvSpPr>
          <p:spPr>
            <a:xfrm>
              <a:off x="4963406" y="2502254"/>
              <a:ext cx="501087" cy="293644"/>
            </a:xfrm>
            <a:prstGeom prst="roundRect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1</a:t>
              </a:r>
              <a:endParaRPr lang="uk-UA" sz="1600" dirty="0"/>
            </a:p>
          </p:txBody>
        </p:sp>
        <p:sp>
          <p:nvSpPr>
            <p:cNvPr id="12" name="Рівнобедрений трикутник 71">
              <a:extLst>
                <a:ext uri="{FF2B5EF4-FFF2-40B4-BE49-F238E27FC236}">
                  <a16:creationId xmlns:a16="http://schemas.microsoft.com/office/drawing/2014/main" id="{AFA6032F-FA21-CCE3-F685-9320A9AA9B1F}"/>
                </a:ext>
              </a:extLst>
            </p:cNvPr>
            <p:cNvSpPr/>
            <p:nvPr/>
          </p:nvSpPr>
          <p:spPr>
            <a:xfrm rot="5400000">
              <a:off x="5422448" y="2596437"/>
              <a:ext cx="172904" cy="105285"/>
            </a:xfrm>
            <a:prstGeom prst="triangle">
              <a:avLst/>
            </a:prstGeom>
            <a:solidFill>
              <a:srgbClr val="5731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4390D46-D1C3-E727-6FEA-D4D3C2970A4D}"/>
              </a:ext>
            </a:extLst>
          </p:cNvPr>
          <p:cNvSpPr txBox="1"/>
          <p:nvPr/>
        </p:nvSpPr>
        <p:spPr>
          <a:xfrm>
            <a:off x="1114847" y="2596191"/>
            <a:ext cx="574666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cs typeface="Calibri"/>
              </a:rPr>
              <a:t>Maximum</a:t>
            </a:r>
            <a:r>
              <a:rPr lang="en-GB" sz="1400" b="1" spc="19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distance</a:t>
            </a:r>
            <a:r>
              <a:rPr lang="en-GB" sz="1400" b="1" spc="18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between</a:t>
            </a:r>
            <a:r>
              <a:rPr lang="en-GB" sz="1400" b="1" spc="19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joint</a:t>
            </a:r>
            <a:r>
              <a:rPr lang="en-GB" sz="1400" b="1" spc="19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nodes</a:t>
            </a:r>
            <a:r>
              <a:rPr lang="en-GB" sz="1400" b="1" spc="19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of</a:t>
            </a:r>
            <a:r>
              <a:rPr lang="en-GB" sz="1400" b="1" spc="19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one</a:t>
            </a:r>
            <a:r>
              <a:rPr lang="en-GB" sz="1400" b="1" spc="19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connection.</a:t>
            </a:r>
            <a:r>
              <a:rPr lang="en-GB" sz="1400" b="1" spc="19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Include </a:t>
            </a:r>
            <a:r>
              <a:rPr lang="en-GB" sz="1400" dirty="0">
                <a:cs typeface="Calibri"/>
              </a:rPr>
              <a:t>connections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that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formed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by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multiple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joints. </a:t>
            </a:r>
            <a:r>
              <a:rPr lang="uk-UA" sz="1400" dirty="0">
                <a:cs typeface="Calibri"/>
              </a:rPr>
              <a:t>The recommended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distance </a:t>
            </a:r>
            <a:r>
              <a:rPr lang="en-GB" sz="1400" dirty="0">
                <a:cs typeface="Calibri"/>
              </a:rPr>
              <a:t>is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D/4.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It is possible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set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custom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distance.</a:t>
            </a:r>
            <a:endParaRPr lang="en-NL" sz="1400" spc="-10" dirty="0">
              <a:cs typeface="Calibri"/>
            </a:endParaRPr>
          </a:p>
          <a:p>
            <a:pPr algn="ctr"/>
            <a:endParaRPr lang="en-NL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09380E-81C6-6A26-95BA-E95C56277569}"/>
              </a:ext>
            </a:extLst>
          </p:cNvPr>
          <p:cNvSpPr txBox="1"/>
          <p:nvPr/>
        </p:nvSpPr>
        <p:spPr>
          <a:xfrm>
            <a:off x="1088451" y="4467848"/>
            <a:ext cx="539406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cs typeface="Calibri"/>
              </a:rPr>
              <a:t>Chord</a:t>
            </a:r>
            <a:r>
              <a:rPr lang="en-GB" sz="1400" b="1" spc="254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maximum</a:t>
            </a:r>
            <a:r>
              <a:rPr lang="en-GB" sz="1400" b="1" spc="24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curvature</a:t>
            </a:r>
            <a:r>
              <a:rPr lang="en-GB" sz="1400" b="1" spc="24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angle</a:t>
            </a:r>
            <a:r>
              <a:rPr lang="en-GB" sz="1400" b="1" spc="2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defines</a:t>
            </a:r>
            <a:r>
              <a:rPr lang="en-GB" sz="1400" spc="2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2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maximum</a:t>
            </a:r>
            <a:r>
              <a:rPr lang="en-GB" sz="1400" spc="24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allowable </a:t>
            </a:r>
            <a:r>
              <a:rPr lang="en-GB" sz="1400" dirty="0">
                <a:cs typeface="Calibri"/>
              </a:rPr>
              <a:t>straightness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 the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chord.</a:t>
            </a:r>
            <a:r>
              <a:rPr lang="en-GB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Default</a:t>
            </a:r>
            <a:r>
              <a:rPr lang="en-GB" sz="1400" spc="-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angle</a:t>
            </a:r>
            <a:r>
              <a:rPr lang="en-GB" sz="1400" spc="-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is 3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degrees.</a:t>
            </a:r>
            <a:endParaRPr lang="en-GB" sz="1400" dirty="0">
              <a:cs typeface="Calibri"/>
            </a:endParaRPr>
          </a:p>
          <a:p>
            <a:pPr algn="ctr"/>
            <a:endParaRPr lang="en-NL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4A211E-B1A4-32D1-8036-58E2DA117336}"/>
              </a:ext>
            </a:extLst>
          </p:cNvPr>
          <p:cNvSpPr txBox="1"/>
          <p:nvPr/>
        </p:nvSpPr>
        <p:spPr>
          <a:xfrm>
            <a:off x="1114489" y="3576323"/>
            <a:ext cx="597371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cs typeface="Calibri"/>
              </a:rPr>
              <a:t>Angle</a:t>
            </a:r>
            <a:r>
              <a:rPr lang="en-GB" sz="1400" b="1" spc="3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between</a:t>
            </a:r>
            <a:r>
              <a:rPr lang="en-GB" sz="1400" b="1" spc="5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braces</a:t>
            </a:r>
            <a:r>
              <a:rPr lang="en-GB" sz="1400" b="1" spc="3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treated</a:t>
            </a:r>
            <a:r>
              <a:rPr lang="en-GB" sz="1400" b="1" spc="3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as</a:t>
            </a:r>
            <a:r>
              <a:rPr lang="en-GB" sz="1400" b="1" spc="3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in</a:t>
            </a:r>
            <a:r>
              <a:rPr lang="en-GB" sz="1400" b="1" spc="5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one</a:t>
            </a:r>
            <a:r>
              <a:rPr lang="en-GB" sz="1400" b="1" spc="4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plane</a:t>
            </a:r>
            <a:r>
              <a:rPr lang="en-GB" sz="1400" dirty="0">
                <a:cs typeface="Calibri"/>
              </a:rPr>
              <a:t>.</a:t>
            </a:r>
            <a:r>
              <a:rPr lang="en-GB" sz="1400" spc="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Braces</a:t>
            </a:r>
            <a:r>
              <a:rPr lang="en-GB" sz="1400" spc="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that</a:t>
            </a:r>
            <a:r>
              <a:rPr lang="en-GB" sz="1400" spc="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40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located </a:t>
            </a:r>
            <a:r>
              <a:rPr lang="en-GB" sz="1400" dirty="0">
                <a:cs typeface="Calibri"/>
              </a:rPr>
              <a:t>in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different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planes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one</a:t>
            </a:r>
            <a:r>
              <a:rPr lang="en-GB" sz="1400" spc="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connection</a:t>
            </a:r>
            <a:r>
              <a:rPr lang="en-GB" sz="1400" spc="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with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</a:t>
            </a:r>
            <a:r>
              <a:rPr lang="en-GB" sz="1400" spc="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angle</a:t>
            </a:r>
            <a:r>
              <a:rPr lang="en-GB" sz="1400" spc="25" dirty="0">
                <a:cs typeface="Calibri"/>
              </a:rPr>
              <a:t> </a:t>
            </a:r>
            <a:r>
              <a:rPr lang="en-GB" sz="1400" i="1" dirty="0">
                <a:cs typeface="Calibri"/>
              </a:rPr>
              <a:t>A</a:t>
            </a:r>
            <a:r>
              <a:rPr lang="en-GB" sz="1400" i="1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each</a:t>
            </a:r>
            <a:r>
              <a:rPr lang="en-GB" sz="1400" spc="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other</a:t>
            </a:r>
            <a:r>
              <a:rPr lang="en-GB" sz="1400" spc="35" dirty="0">
                <a:cs typeface="Calibri"/>
              </a:rPr>
              <a:t> </a:t>
            </a:r>
            <a:r>
              <a:rPr lang="en-GB" sz="1400" spc="-20" dirty="0">
                <a:cs typeface="Calibri"/>
              </a:rPr>
              <a:t>will </a:t>
            </a:r>
            <a:r>
              <a:rPr lang="en-GB" sz="1400" dirty="0">
                <a:cs typeface="Calibri"/>
              </a:rPr>
              <a:t>be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treat</a:t>
            </a:r>
            <a:r>
              <a:rPr lang="en-GB" sz="1400" spc="-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as in-plane</a:t>
            </a:r>
            <a:r>
              <a:rPr lang="en-GB" sz="1400" spc="-3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connection.</a:t>
            </a:r>
            <a:endParaRPr lang="en-NL" sz="1400" spc="-10" dirty="0">
              <a:cs typeface="Calibri"/>
            </a:endParaRPr>
          </a:p>
          <a:p>
            <a:pPr algn="ctr"/>
            <a:endParaRPr lang="en-NL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4D628C-5BAF-9EE8-F8E4-86D2021A558E}"/>
              </a:ext>
            </a:extLst>
          </p:cNvPr>
          <p:cNvSpPr txBox="1"/>
          <p:nvPr/>
        </p:nvSpPr>
        <p:spPr>
          <a:xfrm>
            <a:off x="1079762" y="6105273"/>
            <a:ext cx="604316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cs typeface="Calibri"/>
              </a:rPr>
              <a:t>Calculate</a:t>
            </a:r>
            <a:r>
              <a:rPr lang="en-GB" sz="1400" b="1" spc="-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all</a:t>
            </a:r>
            <a:r>
              <a:rPr lang="en-GB" sz="1400" b="1" spc="10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braces</a:t>
            </a:r>
            <a:r>
              <a:rPr lang="en-GB" sz="1400" b="1" spc="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as TY</a:t>
            </a:r>
            <a:r>
              <a:rPr lang="en-GB" sz="1400" dirty="0">
                <a:cs typeface="Calibri"/>
              </a:rPr>
              <a:t>. </a:t>
            </a:r>
            <a:endParaRPr lang="en-NL" sz="1400" dirty="0">
              <a:cs typeface="Calibri"/>
            </a:endParaRPr>
          </a:p>
          <a:p>
            <a:r>
              <a:rPr lang="en-GB" sz="1400" dirty="0">
                <a:cs typeface="Calibri"/>
              </a:rPr>
              <a:t>Ignore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all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loading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conditions and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set</a:t>
            </a:r>
            <a:r>
              <a:rPr lang="en-GB" sz="1400" spc="1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all </a:t>
            </a:r>
            <a:r>
              <a:rPr lang="en-GB" sz="1400" spc="-10" dirty="0">
                <a:cs typeface="Calibri"/>
              </a:rPr>
              <a:t>brace </a:t>
            </a:r>
            <a:r>
              <a:rPr lang="en-GB" sz="1400" dirty="0">
                <a:cs typeface="Calibri"/>
              </a:rPr>
              <a:t>types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 TY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if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turned</a:t>
            </a:r>
            <a:r>
              <a:rPr lang="en-GB" sz="1400" spc="-35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on.</a:t>
            </a:r>
            <a:endParaRPr lang="en-GB" sz="1400" dirty="0">
              <a:cs typeface="Calibri"/>
            </a:endParaRPr>
          </a:p>
          <a:p>
            <a:pPr algn="ctr"/>
            <a:endParaRPr lang="en-NL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9EE10A-E02F-CD56-09F4-BFD585AD0AC0}"/>
              </a:ext>
            </a:extLst>
          </p:cNvPr>
          <p:cNvSpPr txBox="1"/>
          <p:nvPr/>
        </p:nvSpPr>
        <p:spPr>
          <a:xfrm>
            <a:off x="1070843" y="5194529"/>
            <a:ext cx="662535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cs typeface="Calibri"/>
              </a:rPr>
              <a:t>Forces</a:t>
            </a:r>
            <a:r>
              <a:rPr lang="en-GB" sz="1400" b="1" spc="5" dirty="0">
                <a:cs typeface="Calibri"/>
              </a:rPr>
              <a:t> </a:t>
            </a:r>
            <a:r>
              <a:rPr lang="en-GB" sz="1400" b="1" dirty="0">
                <a:cs typeface="Calibri"/>
              </a:rPr>
              <a:t>tolerance</a:t>
            </a:r>
            <a:r>
              <a:rPr lang="en-NL" sz="1400" b="1" dirty="0">
                <a:cs typeface="Calibri"/>
              </a:rPr>
              <a:t>e is </a:t>
            </a:r>
            <a:r>
              <a:rPr lang="en-GB" sz="1400" dirty="0">
                <a:cs typeface="Calibri"/>
              </a:rPr>
              <a:t>maximum</a:t>
            </a:r>
            <a:r>
              <a:rPr lang="en-GB" sz="1400" spc="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allowable</a:t>
            </a:r>
            <a:r>
              <a:rPr lang="en-GB" sz="1400" spc="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difference</a:t>
            </a:r>
            <a:r>
              <a:rPr lang="en-GB" sz="1400" spc="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between</a:t>
            </a:r>
            <a:r>
              <a:rPr lang="en-GB" sz="1400" spc="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axial</a:t>
            </a:r>
            <a:r>
              <a:rPr lang="en-GB" sz="1400" spc="15" dirty="0">
                <a:cs typeface="Calibri"/>
              </a:rPr>
              <a:t> </a:t>
            </a:r>
            <a:r>
              <a:rPr lang="en-GB" sz="1400" spc="-10" dirty="0">
                <a:cs typeface="Calibri"/>
              </a:rPr>
              <a:t>tension </a:t>
            </a:r>
            <a:r>
              <a:rPr lang="en-GB" sz="1400" dirty="0">
                <a:cs typeface="Calibri"/>
              </a:rPr>
              <a:t>and</a:t>
            </a:r>
            <a:r>
              <a:rPr lang="en-GB" sz="1400" spc="1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compression</a:t>
            </a:r>
            <a:r>
              <a:rPr lang="en-GB" sz="1400" spc="1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forces</a:t>
            </a:r>
            <a:r>
              <a:rPr lang="en-GB" sz="1400" spc="1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that</a:t>
            </a:r>
            <a:r>
              <a:rPr lang="en-GB" sz="1400" spc="1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12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perpendicular</a:t>
            </a:r>
            <a:r>
              <a:rPr lang="en-GB" sz="1400" spc="13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1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13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chord</a:t>
            </a:r>
            <a:r>
              <a:rPr lang="en-GB" sz="1400" spc="14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from</a:t>
            </a:r>
            <a:r>
              <a:rPr lang="en-GB" sz="1400" spc="1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one</a:t>
            </a:r>
            <a:r>
              <a:rPr lang="en-GB" sz="1400" spc="35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side</a:t>
            </a:r>
            <a:r>
              <a:rPr lang="en-GB" sz="1400" spc="3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of</a:t>
            </a:r>
            <a:r>
              <a:rPr lang="en-GB" sz="1400" spc="3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the</a:t>
            </a:r>
            <a:r>
              <a:rPr lang="en-GB" sz="1400" spc="36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connection.</a:t>
            </a:r>
            <a:r>
              <a:rPr lang="en-GB" sz="1400" spc="3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If</a:t>
            </a:r>
            <a:r>
              <a:rPr lang="en-GB" sz="1400" spc="3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forces</a:t>
            </a:r>
            <a:r>
              <a:rPr lang="en-GB" sz="1400" spc="35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are</a:t>
            </a:r>
            <a:r>
              <a:rPr lang="en-GB" sz="1400" spc="36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balanced,</a:t>
            </a:r>
            <a:r>
              <a:rPr lang="en-GB" sz="1400" spc="36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all</a:t>
            </a:r>
            <a:r>
              <a:rPr lang="en-GB" sz="1400" spc="34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braces</a:t>
            </a:r>
            <a:r>
              <a:rPr lang="en-GB" sz="1400" spc="365" dirty="0">
                <a:cs typeface="Calibri"/>
              </a:rPr>
              <a:t> </a:t>
            </a:r>
            <a:r>
              <a:rPr lang="en-GB" sz="1400" spc="-25" dirty="0">
                <a:cs typeface="Calibri"/>
              </a:rPr>
              <a:t>are </a:t>
            </a:r>
            <a:r>
              <a:rPr lang="en-GB" sz="1400" dirty="0">
                <a:cs typeface="Calibri"/>
              </a:rPr>
              <a:t>considered</a:t>
            </a:r>
            <a:r>
              <a:rPr lang="en-GB" sz="1400" spc="-20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to</a:t>
            </a:r>
            <a:r>
              <a:rPr lang="en-GB" sz="1400" spc="-5" dirty="0">
                <a:cs typeface="Calibri"/>
              </a:rPr>
              <a:t> </a:t>
            </a:r>
            <a:r>
              <a:rPr lang="en-GB" sz="1400" dirty="0">
                <a:cs typeface="Calibri"/>
              </a:rPr>
              <a:t>be K</a:t>
            </a:r>
            <a:r>
              <a:rPr lang="en-GB" sz="1400" spc="5" dirty="0">
                <a:cs typeface="Calibri"/>
              </a:rPr>
              <a:t> </a:t>
            </a:r>
            <a:r>
              <a:rPr lang="uk-UA" sz="1400" spc="-10" dirty="0">
                <a:cs typeface="Calibri"/>
              </a:rPr>
              <a:t>joints</a:t>
            </a:r>
            <a:r>
              <a:rPr lang="en-GB" sz="1400" spc="-10" dirty="0">
                <a:cs typeface="Calibri"/>
              </a:rPr>
              <a:t>.</a:t>
            </a:r>
            <a:endParaRPr lang="en-NL" sz="1400" spc="-10" dirty="0">
              <a:cs typeface="Calibri"/>
            </a:endParaRPr>
          </a:p>
          <a:p>
            <a:pPr algn="ctr"/>
            <a:endParaRPr lang="en-NL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E1756AC-24FD-4AD1-87E2-2394E8452779}"/>
              </a:ext>
            </a:extLst>
          </p:cNvPr>
          <p:cNvSpPr/>
          <p:nvPr/>
        </p:nvSpPr>
        <p:spPr>
          <a:xfrm>
            <a:off x="1113922" y="6111490"/>
            <a:ext cx="5761005" cy="555414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C5F04D2-A19E-9AB1-49A6-64B6937B7820}"/>
              </a:ext>
            </a:extLst>
          </p:cNvPr>
          <p:cNvSpPr/>
          <p:nvPr/>
        </p:nvSpPr>
        <p:spPr>
          <a:xfrm>
            <a:off x="1113025" y="5178413"/>
            <a:ext cx="6473375" cy="790660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C80C42-6CC9-3A99-AD7F-6E81AC3C615A}"/>
              </a:ext>
            </a:extLst>
          </p:cNvPr>
          <p:cNvSpPr/>
          <p:nvPr/>
        </p:nvSpPr>
        <p:spPr>
          <a:xfrm>
            <a:off x="1113025" y="4470373"/>
            <a:ext cx="5168816" cy="552999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355DA96-7C86-FE95-269C-D087870FB08E}"/>
              </a:ext>
            </a:extLst>
          </p:cNvPr>
          <p:cNvSpPr/>
          <p:nvPr/>
        </p:nvSpPr>
        <p:spPr>
          <a:xfrm>
            <a:off x="1117264" y="3564495"/>
            <a:ext cx="5746665" cy="779464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176A529-5C9A-4365-2B6F-BAF2633C70FF}"/>
              </a:ext>
            </a:extLst>
          </p:cNvPr>
          <p:cNvSpPr/>
          <p:nvPr/>
        </p:nvSpPr>
        <p:spPr>
          <a:xfrm>
            <a:off x="1120901" y="2581994"/>
            <a:ext cx="5566705" cy="807438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E62A595-F9AC-8C2C-06C1-F9A3F07FDF5C}"/>
              </a:ext>
            </a:extLst>
          </p:cNvPr>
          <p:cNvSpPr/>
          <p:nvPr/>
        </p:nvSpPr>
        <p:spPr>
          <a:xfrm>
            <a:off x="1113025" y="1865121"/>
            <a:ext cx="4224330" cy="551507"/>
          </a:xfrm>
          <a:prstGeom prst="rect">
            <a:avLst/>
          </a:prstGeom>
          <a:noFill/>
          <a:ln w="12700">
            <a:solidFill>
              <a:srgbClr val="5731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ABC5EB4E-A066-6697-841C-182FD91FD9CC}"/>
              </a:ext>
            </a:extLst>
          </p:cNvPr>
          <p:cNvSpPr/>
          <p:nvPr/>
        </p:nvSpPr>
        <p:spPr>
          <a:xfrm>
            <a:off x="7722889" y="2219264"/>
            <a:ext cx="391923" cy="41338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sb-DE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A730D25-FE89-3807-D2BC-0EDB13A43604}"/>
              </a:ext>
            </a:extLst>
          </p:cNvPr>
          <p:cNvCxnSpPr>
            <a:cxnSpLocks/>
            <a:stCxn id="24" idx="1"/>
            <a:endCxn id="23" idx="3"/>
          </p:cNvCxnSpPr>
          <p:nvPr/>
        </p:nvCxnSpPr>
        <p:spPr>
          <a:xfrm flipH="1" flipV="1">
            <a:off x="5337355" y="2140875"/>
            <a:ext cx="2385534" cy="285083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Left Brace 27">
            <a:extLst>
              <a:ext uri="{FF2B5EF4-FFF2-40B4-BE49-F238E27FC236}">
                <a16:creationId xmlns:a16="http://schemas.microsoft.com/office/drawing/2014/main" id="{72EE9D95-027D-99DF-6766-E432CE15F3EA}"/>
              </a:ext>
            </a:extLst>
          </p:cNvPr>
          <p:cNvSpPr/>
          <p:nvPr/>
        </p:nvSpPr>
        <p:spPr>
          <a:xfrm>
            <a:off x="7662537" y="2697931"/>
            <a:ext cx="455196" cy="141207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sb-DE"/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9D792B3A-992D-F7D7-59BE-B6C38098852A}"/>
              </a:ext>
            </a:extLst>
          </p:cNvPr>
          <p:cNvSpPr/>
          <p:nvPr/>
        </p:nvSpPr>
        <p:spPr>
          <a:xfrm>
            <a:off x="7628582" y="4180517"/>
            <a:ext cx="531025" cy="10920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sb-DE"/>
          </a:p>
        </p:txBody>
      </p:sp>
      <p:sp>
        <p:nvSpPr>
          <p:cNvPr id="31" name="Left Brace 30">
            <a:extLst>
              <a:ext uri="{FF2B5EF4-FFF2-40B4-BE49-F238E27FC236}">
                <a16:creationId xmlns:a16="http://schemas.microsoft.com/office/drawing/2014/main" id="{37380E0A-31DA-5F10-89C2-CE2E957C373B}"/>
              </a:ext>
            </a:extLst>
          </p:cNvPr>
          <p:cNvSpPr/>
          <p:nvPr/>
        </p:nvSpPr>
        <p:spPr>
          <a:xfrm>
            <a:off x="7846047" y="5550283"/>
            <a:ext cx="321815" cy="29596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sb-DE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FB8B8D-B2DE-AF97-6926-AE345113B6A4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6695482" y="3025386"/>
            <a:ext cx="967055" cy="378582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8E5FE14-E4C3-0EF9-433F-C0C9380BBE77}"/>
              </a:ext>
            </a:extLst>
          </p:cNvPr>
          <p:cNvCxnSpPr>
            <a:cxnSpLocks/>
            <a:stCxn id="29" idx="1"/>
            <a:endCxn id="21" idx="3"/>
          </p:cNvCxnSpPr>
          <p:nvPr/>
        </p:nvCxnSpPr>
        <p:spPr>
          <a:xfrm flipH="1" flipV="1">
            <a:off x="6863929" y="3954227"/>
            <a:ext cx="764653" cy="772320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AAB20F9-F515-BB3E-9A10-8DFC5FF33008}"/>
              </a:ext>
            </a:extLst>
          </p:cNvPr>
          <p:cNvCxnSpPr>
            <a:cxnSpLocks/>
            <a:endCxn id="20" idx="3"/>
          </p:cNvCxnSpPr>
          <p:nvPr/>
        </p:nvCxnSpPr>
        <p:spPr>
          <a:xfrm flipH="1" flipV="1">
            <a:off x="6281841" y="4746873"/>
            <a:ext cx="1877767" cy="606471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803CCE-4BD2-1341-1004-F94C7848B3FE}"/>
              </a:ext>
            </a:extLst>
          </p:cNvPr>
          <p:cNvCxnSpPr>
            <a:cxnSpLocks/>
            <a:stCxn id="31" idx="1"/>
            <a:endCxn id="19" idx="3"/>
          </p:cNvCxnSpPr>
          <p:nvPr/>
        </p:nvCxnSpPr>
        <p:spPr>
          <a:xfrm flipH="1" flipV="1">
            <a:off x="7586400" y="5573743"/>
            <a:ext cx="259647" cy="124524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FC02BFF-FB5D-6216-5A18-35A688666402}"/>
              </a:ext>
            </a:extLst>
          </p:cNvPr>
          <p:cNvCxnSpPr>
            <a:cxnSpLocks/>
            <a:endCxn id="18" idx="3"/>
          </p:cNvCxnSpPr>
          <p:nvPr/>
        </p:nvCxnSpPr>
        <p:spPr>
          <a:xfrm flipH="1">
            <a:off x="6874927" y="6037930"/>
            <a:ext cx="1255955" cy="351267"/>
          </a:xfrm>
          <a:prstGeom prst="line">
            <a:avLst/>
          </a:prstGeom>
          <a:ln w="12700">
            <a:solidFill>
              <a:srgbClr val="5731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5922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Custom 1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SDC Presentatio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7211</TotalTime>
  <Words>2994</Words>
  <Application>Microsoft Office PowerPoint</Application>
  <PresentationFormat>Widescreen</PresentationFormat>
  <Paragraphs>474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Calibri</vt:lpstr>
      <vt:lpstr>Cambria Math</vt:lpstr>
      <vt:lpstr>Trebuchet MS</vt:lpstr>
      <vt:lpstr>Verdana</vt:lpstr>
      <vt:lpstr>Wingdings</vt:lpstr>
      <vt:lpstr>Wingdings 3</vt:lpstr>
      <vt:lpstr>Origin</vt:lpstr>
      <vt:lpstr>Joint Check</vt:lpstr>
      <vt:lpstr>Content</vt:lpstr>
      <vt:lpstr>Launch SDC Verifier</vt:lpstr>
      <vt:lpstr>Predefined Project</vt:lpstr>
      <vt:lpstr>Analyze Job</vt:lpstr>
      <vt:lpstr>General Info about Joint Check</vt:lpstr>
      <vt:lpstr>Connection Types</vt:lpstr>
      <vt:lpstr>Add Joint Check API LRDF (1st, 1993) </vt:lpstr>
      <vt:lpstr>Joint Check Settings  </vt:lpstr>
      <vt:lpstr>Check Connections Design</vt:lpstr>
      <vt:lpstr>Add Chord Elements</vt:lpstr>
      <vt:lpstr>Add Chord Elements</vt:lpstr>
      <vt:lpstr>Connections Design</vt:lpstr>
      <vt:lpstr>Connections Design</vt:lpstr>
      <vt:lpstr>Joint Check API LRFD Overview</vt:lpstr>
      <vt:lpstr>Joint Check API LRFD Display of Connections</vt:lpstr>
      <vt:lpstr>Set Overlapped Braces and Resistance Coef. </vt:lpstr>
      <vt:lpstr>Set Overlapped Braces and Resistance Coef. (Continuation)</vt:lpstr>
      <vt:lpstr>Brace Load Transfer Functionality</vt:lpstr>
      <vt:lpstr>Material Properties</vt:lpstr>
      <vt:lpstr>Brace Joint Type</vt:lpstr>
      <vt:lpstr>Gaps</vt:lpstr>
      <vt:lpstr>Joint Check Expand Table</vt:lpstr>
      <vt:lpstr>Joint Check Expand Flow Table</vt:lpstr>
      <vt:lpstr>Joint Check Criteria Plot</vt:lpstr>
      <vt:lpstr>Add Joint Check API WSD (21st, 2000) </vt:lpstr>
      <vt:lpstr>Find connections in Joint Check API WSD 2</vt:lpstr>
      <vt:lpstr>Joint Check API WSD 2 Criteria Plot</vt:lpstr>
      <vt:lpstr>Add Joint Check ISO (1st, 2007) </vt:lpstr>
      <vt:lpstr>Find connections in Joint Check ISO 3 </vt:lpstr>
      <vt:lpstr>Joint Check ISO 3 Criteria Plot</vt:lpstr>
      <vt:lpstr>Add Joint Check Norsok (Rev.3, 2013) </vt:lpstr>
      <vt:lpstr>Find connections in Joint Check Norsok 4 </vt:lpstr>
      <vt:lpstr>Joint Check Norsok 4 Criteria Plot</vt:lpstr>
      <vt:lpstr>Criteria Plot Comparison of Joint Checks</vt:lpstr>
      <vt:lpstr>Criteria Plot Comparison of Joint Checks (Continuation)</vt:lpstr>
      <vt:lpstr>Create Reports in Report Designer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Ihor</dc:creator>
  <cp:lastModifiedBy>Michal Pawel Oleksy</cp:lastModifiedBy>
  <cp:revision>1673</cp:revision>
  <dcterms:created xsi:type="dcterms:W3CDTF">2010-12-26T11:33:37Z</dcterms:created>
  <dcterms:modified xsi:type="dcterms:W3CDTF">2024-08-28T10:16:22Z</dcterms:modified>
</cp:coreProperties>
</file>